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6"/>
  </p:notesMasterIdLst>
  <p:handoutMasterIdLst>
    <p:handoutMasterId r:id="rId37"/>
  </p:handoutMasterIdLst>
  <p:sldIdLst>
    <p:sldId id="256"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727" autoAdjust="0"/>
  </p:normalViewPr>
  <p:slideViewPr>
    <p:cSldViewPr showGuides="1">
      <p:cViewPr varScale="1">
        <p:scale>
          <a:sx n="64" d="100"/>
          <a:sy n="64" d="100"/>
        </p:scale>
        <p:origin x="900" y="96"/>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0" d="100"/>
          <a:sy n="80" d="100"/>
        </p:scale>
        <p:origin x="14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tr-TR" smtClean="0"/>
              <a:t>10.10.2016</a:t>
            </a:fld>
            <a:endParaRPr lang="tr-TR" dirty="0"/>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lang="tr-TR" smtClean="0"/>
              <a:t>‹#›</a:t>
            </a:fld>
            <a:endParaRPr lang="tr-T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tr-TR" smtClean="0"/>
              <a:t>10.10.2016</a:t>
            </a:fld>
            <a:endParaRPr lang="tr-TR" dirty="0"/>
          </a:p>
        </p:txBody>
      </p:sp>
      <p:sp>
        <p:nvSpPr>
          <p:cNvPr id="4" name="Slayt Görüntüsü Yer Tutucus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lang="tr-TR" smtClean="0"/>
              <a:t>‹#›</a:t>
            </a:fld>
            <a:endParaRPr lang="tr-T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1065214" y="533400"/>
            <a:ext cx="5029200" cy="2514601"/>
          </a:xfrm>
        </p:spPr>
        <p:txBody>
          <a:bodyPr>
            <a:normAutofit/>
          </a:bodyPr>
          <a:lstStyle>
            <a:lvl1pPr>
              <a:defRPr sz="5400"/>
            </a:lvl1pPr>
          </a:lstStyle>
          <a:p>
            <a:r>
              <a:rPr lang="tr-TR"/>
              <a:t>Asıl başlık stili için tıklayın</a:t>
            </a:r>
            <a:endParaRPr lang="tr-TR" dirty="0"/>
          </a:p>
        </p:txBody>
      </p:sp>
      <p:sp>
        <p:nvSpPr>
          <p:cNvPr id="3" name="Alt Başlık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tr-TR" dirty="0"/>
          </a:p>
        </p:txBody>
      </p:sp>
      <p:sp>
        <p:nvSpPr>
          <p:cNvPr id="4" name="Veri Yer Tutucusu 3"/>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065211" y="533400"/>
            <a:ext cx="8686802" cy="1066800"/>
          </a:xfrm>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065213" y="533400"/>
            <a:ext cx="4114800" cy="1524000"/>
          </a:xfrm>
        </p:spPr>
        <p:txBody>
          <a:bodyPr anchor="b">
            <a:normAutofit/>
          </a:bodyPr>
          <a:lstStyle>
            <a:lvl1pPr algn="l">
              <a:defRPr sz="3600" b="1"/>
            </a:lvl1pPr>
          </a:lstStyle>
          <a:p>
            <a:r>
              <a:rPr lang="tr-TR"/>
              <a:t>Asıl başlık stili için tıklayın</a:t>
            </a:r>
            <a:endParaRPr lang="tr-TR" dirty="0"/>
          </a:p>
        </p:txBody>
      </p:sp>
      <p:sp>
        <p:nvSpPr>
          <p:cNvPr id="3" name="İçerik Yer Tutucusu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Veri Yer Tutucusu 4"/>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065213" y="533400"/>
            <a:ext cx="4114800" cy="1524000"/>
          </a:xfrm>
        </p:spPr>
        <p:txBody>
          <a:bodyPr anchor="b">
            <a:noAutofit/>
          </a:bodyPr>
          <a:lstStyle>
            <a:lvl1pPr algn="l">
              <a:defRPr sz="3600" b="1"/>
            </a:lvl1pPr>
          </a:lstStyle>
          <a:p>
            <a:r>
              <a:rPr lang="tr-TR"/>
              <a:t>Asıl başlık stili için tıklayın</a:t>
            </a:r>
            <a:endParaRPr lang="tr-TR" dirty="0"/>
          </a:p>
        </p:txBody>
      </p:sp>
      <p:sp>
        <p:nvSpPr>
          <p:cNvPr id="3" name="Resim Yer Tutucusu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4" name="Metin Yer Tutucusu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61412" y="533400"/>
            <a:ext cx="2362201" cy="5486400"/>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065213" y="533400"/>
            <a:ext cx="7467599"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3E0FA9E5-6744-4841-888F-9E7CC0C2B7EC}" type="datetimeFigureOut">
              <a:rPr lang="tr-TR" smtClean="0"/>
              <a:t>10.10.2016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AAEAE4A8-A6E5-453E-B946-FB774B73F48C}" type="slidenum">
              <a:rPr lang="tr-TR" smtClean="0"/>
              <a:t>‹#›</a:t>
            </a:fld>
            <a:endParaRPr lang="tr-T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tr-TR" dirty="0"/>
              <a:t>Asıl başlık stili için tıklatın</a:t>
            </a:r>
          </a:p>
        </p:txBody>
      </p:sp>
      <p:sp>
        <p:nvSpPr>
          <p:cNvPr id="3" name="Metin Yer Tutucusu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tr-TR" smtClean="0"/>
              <a:pPr/>
              <a:t>10.10.2016</a:t>
            </a:fld>
            <a:endParaRPr lang="tr-TR" dirty="0"/>
          </a:p>
        </p:txBody>
      </p:sp>
      <p:sp>
        <p:nvSpPr>
          <p:cNvPr id="5" name="Altbilgi Yer Tutucusu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tr-TR" dirty="0"/>
          </a:p>
        </p:txBody>
      </p:sp>
      <p:sp>
        <p:nvSpPr>
          <p:cNvPr id="6" name="Slayt Numarası Yer Tutucusu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lang="tr-TR" smtClean="0"/>
              <a:pPr/>
              <a:t>‹#›</a:t>
            </a:fld>
            <a:endParaRPr lang="tr-TR"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Giderlerin Saptanması</a:t>
            </a:r>
          </a:p>
        </p:txBody>
      </p:sp>
      <p:sp>
        <p:nvSpPr>
          <p:cNvPr id="3" name="Alt Başlık 2"/>
          <p:cNvSpPr>
            <a:spLocks noGrp="1"/>
          </p:cNvSpPr>
          <p:nvPr>
            <p:ph type="subTitle" idx="1"/>
          </p:nvPr>
        </p:nvSpPr>
        <p:spPr>
          <a:xfrm>
            <a:off x="1065212" y="3403600"/>
            <a:ext cx="5029201" cy="1753592"/>
          </a:xfrm>
        </p:spPr>
        <p:txBody>
          <a:bodyPr>
            <a:normAutofit/>
          </a:bodyPr>
          <a:lstStyle/>
          <a:p>
            <a:r>
              <a:rPr lang="tr-TR" dirty="0"/>
              <a:t>. Üretim Giderleri</a:t>
            </a:r>
          </a:p>
          <a:p>
            <a:r>
              <a:rPr lang="tr-TR" dirty="0"/>
              <a:t>	Direkt ilk madde ve malzeme</a:t>
            </a:r>
          </a:p>
          <a:p>
            <a:r>
              <a:rPr lang="tr-TR" dirty="0"/>
              <a:t>	Direkt işçilik</a:t>
            </a:r>
          </a:p>
          <a:p>
            <a:r>
              <a:rPr lang="tr-TR" dirty="0"/>
              <a:t>	Genel üretim</a:t>
            </a:r>
          </a:p>
        </p:txBody>
      </p:sp>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İŞÇİLİK GİDERLERİ	</a:t>
            </a:r>
          </a:p>
        </p:txBody>
      </p:sp>
      <p:sp>
        <p:nvSpPr>
          <p:cNvPr id="3" name="İçerik Yer Tutucusu 2"/>
          <p:cNvSpPr>
            <a:spLocks noGrp="1"/>
          </p:cNvSpPr>
          <p:nvPr>
            <p:ph idx="1"/>
          </p:nvPr>
        </p:nvSpPr>
        <p:spPr/>
        <p:txBody>
          <a:bodyPr>
            <a:normAutofit/>
          </a:bodyPr>
          <a:lstStyle/>
          <a:p>
            <a:pPr marL="44450" indent="674688" algn="just">
              <a:buNone/>
            </a:pPr>
            <a:r>
              <a:rPr lang="tr-TR" sz="2400" dirty="0"/>
              <a:t>İşletme faaliyetlerini yürütmek, üretim ve hizmetleri gerçekleştirmek amacıyla istihdam edilen iş gücüne ödenen parasal tutarı içerir.</a:t>
            </a:r>
          </a:p>
          <a:p>
            <a:pPr marL="44450" indent="674688" algn="just">
              <a:buNone/>
            </a:pPr>
            <a:endParaRPr lang="tr-TR" sz="2400" dirty="0"/>
          </a:p>
          <a:p>
            <a:pPr marL="387350" indent="-342900" algn="just">
              <a:buFont typeface="Wingdings" panose="05000000000000000000" pitchFamily="2" charset="2"/>
              <a:buChar char="v"/>
            </a:pPr>
            <a:r>
              <a:rPr lang="tr-TR" sz="2400" dirty="0"/>
              <a:t>Toplam işçilik gideri nasıl saptanacak?</a:t>
            </a:r>
          </a:p>
          <a:p>
            <a:pPr marL="387350" indent="-342900" algn="just">
              <a:buFont typeface="Wingdings" panose="05000000000000000000" pitchFamily="2" charset="2"/>
              <a:buChar char="v"/>
            </a:pPr>
            <a:endParaRPr lang="tr-TR" sz="2400" dirty="0"/>
          </a:p>
          <a:p>
            <a:pPr marL="387350" indent="-342900" algn="just">
              <a:buFont typeface="Wingdings" panose="05000000000000000000" pitchFamily="2" charset="2"/>
              <a:buChar char="v"/>
            </a:pPr>
            <a:r>
              <a:rPr lang="tr-TR" sz="2400" dirty="0"/>
              <a:t>Toplam işçilik giderinin «direkt» ve «endirekt» işçilik şekline bölümlenmesi nasıl olacak?</a:t>
            </a:r>
          </a:p>
          <a:p>
            <a:pPr marL="44450" indent="674688" algn="just">
              <a:buNone/>
            </a:pPr>
            <a:endParaRPr lang="tr-TR" sz="2400" dirty="0"/>
          </a:p>
        </p:txBody>
      </p:sp>
    </p:spTree>
    <p:extLst>
      <p:ext uri="{BB962C8B-B14F-4D97-AF65-F5344CB8AC3E}">
        <p14:creationId xmlns:p14="http://schemas.microsoft.com/office/powerpoint/2010/main" val="2917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TOPLAM İŞÇİLİK TUTARININ SAPTANMASI</a:t>
            </a:r>
          </a:p>
        </p:txBody>
      </p:sp>
      <p:sp>
        <p:nvSpPr>
          <p:cNvPr id="3" name="İçerik Yer Tutucusu 2"/>
          <p:cNvSpPr>
            <a:spLocks noGrp="1"/>
          </p:cNvSpPr>
          <p:nvPr>
            <p:ph idx="1"/>
          </p:nvPr>
        </p:nvSpPr>
        <p:spPr/>
        <p:txBody>
          <a:bodyPr>
            <a:normAutofit/>
          </a:bodyPr>
          <a:lstStyle/>
          <a:p>
            <a:pPr marL="44450" indent="674688" algn="just">
              <a:buNone/>
            </a:pPr>
            <a:r>
              <a:rPr lang="tr-TR" sz="2400" dirty="0"/>
              <a:t>İşçilik giderlerinin saptanmasında ilk adım işçilerin işyerinde geçirdikleri sürenin hesaplanmasıdır.</a:t>
            </a:r>
          </a:p>
          <a:p>
            <a:pPr marL="44450" indent="674688" algn="just">
              <a:buNone/>
            </a:pPr>
            <a:endParaRPr lang="tr-TR" sz="2400" dirty="0"/>
          </a:p>
          <a:p>
            <a:pPr marL="44450" indent="674688" algn="just">
              <a:buNone/>
            </a:pPr>
            <a:r>
              <a:rPr lang="tr-TR" sz="2400" dirty="0"/>
              <a:t>İşçinin işletmede fiilen bulunduğu süre </a:t>
            </a:r>
            <a:r>
              <a:rPr lang="tr-TR" sz="2400" b="1" dirty="0"/>
              <a:t>“İşçilik Zaman Kartı”</a:t>
            </a:r>
            <a:r>
              <a:rPr lang="tr-TR" sz="2400" dirty="0"/>
              <a:t> aracılığı ile saptanır. Bu kartlarda işçinin günlük giriş ve çıkış saatleri belirlenerek işletmede bulunduğu toplam süre saptanabilir.</a:t>
            </a:r>
          </a:p>
          <a:p>
            <a:pPr marL="44450" indent="674688" algn="just">
              <a:buNone/>
            </a:pPr>
            <a:endParaRPr lang="tr-TR" sz="2400" dirty="0"/>
          </a:p>
        </p:txBody>
      </p:sp>
    </p:spTree>
    <p:extLst>
      <p:ext uri="{BB962C8B-B14F-4D97-AF65-F5344CB8AC3E}">
        <p14:creationId xmlns:p14="http://schemas.microsoft.com/office/powerpoint/2010/main" val="1057615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extLst>
              <p:ext uri="{D42A27DB-BD31-4B8C-83A1-F6EECF244321}">
                <p14:modId xmlns:p14="http://schemas.microsoft.com/office/powerpoint/2010/main" val="3464681887"/>
              </p:ext>
            </p:extLst>
          </p:nvPr>
        </p:nvGraphicFramePr>
        <p:xfrm>
          <a:off x="0" y="188913"/>
          <a:ext cx="11855052" cy="6669087"/>
        </p:xfrm>
        <a:graphic>
          <a:graphicData uri="http://schemas.openxmlformats.org/presentationml/2006/ole">
            <mc:AlternateContent xmlns:mc="http://schemas.openxmlformats.org/markup-compatibility/2006">
              <mc:Choice xmlns:v="urn:schemas-microsoft-com:vml" Requires="v">
                <p:oleObj spid="_x0000_s2058" name="Belge" r:id="rId3" imgW="5825349" imgH="5758876" progId="Word.Document.8">
                  <p:embed/>
                </p:oleObj>
              </mc:Choice>
              <mc:Fallback>
                <p:oleObj name="Belge" r:id="rId3" imgW="5825349" imgH="5758876" progId="Word.Document.8">
                  <p:embed/>
                  <p:pic>
                    <p:nvPicPr>
                      <p:cNvPr id="1434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8913"/>
                        <a:ext cx="11855052" cy="666908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17896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extLst>
              <p:ext uri="{D42A27DB-BD31-4B8C-83A1-F6EECF244321}">
                <p14:modId xmlns:p14="http://schemas.microsoft.com/office/powerpoint/2010/main" val="513871227"/>
              </p:ext>
            </p:extLst>
          </p:nvPr>
        </p:nvGraphicFramePr>
        <p:xfrm>
          <a:off x="349432" y="260648"/>
          <a:ext cx="11001564" cy="6597352"/>
        </p:xfrm>
        <a:graphic>
          <a:graphicData uri="http://schemas.openxmlformats.org/presentationml/2006/ole">
            <mc:AlternateContent xmlns:mc="http://schemas.openxmlformats.org/markup-compatibility/2006">
              <mc:Choice xmlns:v="urn:schemas-microsoft-com:vml" Requires="v">
                <p:oleObj spid="_x0000_s3082" name="Belge" r:id="rId3" imgW="5797075" imgH="3612056" progId="Word.Document.8">
                  <p:embed/>
                </p:oleObj>
              </mc:Choice>
              <mc:Fallback>
                <p:oleObj name="Belge" r:id="rId3" imgW="5797075" imgH="3612056" progId="Word.Document.8">
                  <p:embed/>
                  <p:pic>
                    <p:nvPicPr>
                      <p:cNvPr id="15363"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432" y="260648"/>
                        <a:ext cx="11001564" cy="659735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02026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DİREKT, ENDİREKT VE BOŞ İŞÇİLİK GİDERİ</a:t>
            </a:r>
          </a:p>
        </p:txBody>
      </p:sp>
      <p:sp>
        <p:nvSpPr>
          <p:cNvPr id="3" name="İçerik Yer Tutucusu 2"/>
          <p:cNvSpPr>
            <a:spLocks noGrp="1"/>
          </p:cNvSpPr>
          <p:nvPr>
            <p:ph idx="1"/>
          </p:nvPr>
        </p:nvSpPr>
        <p:spPr/>
        <p:txBody>
          <a:bodyPr>
            <a:normAutofit/>
          </a:bodyPr>
          <a:lstStyle/>
          <a:p>
            <a:pPr marL="387350" indent="-342900" algn="just">
              <a:buFont typeface="Wingdings" panose="05000000000000000000" pitchFamily="2" charset="2"/>
              <a:buChar char="ü"/>
            </a:pPr>
            <a:r>
              <a:rPr lang="tr-TR" sz="2400" dirty="0"/>
              <a:t>Her bir üretim partisi için harcanmış süreler karşılığında hesaplanan ücretler toplamı o partiye ait </a:t>
            </a:r>
            <a:r>
              <a:rPr lang="tr-TR" sz="2400" b="1" dirty="0">
                <a:solidFill>
                  <a:srgbClr val="FF0000"/>
                </a:solidFill>
              </a:rPr>
              <a:t>direkt işçilik </a:t>
            </a:r>
            <a:r>
              <a:rPr lang="tr-TR" sz="2400" dirty="0"/>
              <a:t>giderlerini vermektedir.</a:t>
            </a:r>
          </a:p>
          <a:p>
            <a:pPr marL="387350" indent="-342900" algn="just">
              <a:buFont typeface="Wingdings" panose="05000000000000000000" pitchFamily="2" charset="2"/>
              <a:buChar char="ü"/>
            </a:pPr>
            <a:r>
              <a:rPr lang="tr-TR" sz="2400" dirty="0"/>
              <a:t>Üretim dışı işler ve olağan boş süreler karşılığı olarak hesaplanan ücretler toplamı, </a:t>
            </a:r>
            <a:r>
              <a:rPr lang="tr-TR" sz="2400" b="1" dirty="0"/>
              <a:t>maliyetlere yüklenmek üzere </a:t>
            </a:r>
            <a:r>
              <a:rPr lang="tr-TR" sz="2400" b="1" dirty="0">
                <a:solidFill>
                  <a:srgbClr val="FF0000"/>
                </a:solidFill>
              </a:rPr>
              <a:t>endirekt işçilik </a:t>
            </a:r>
            <a:r>
              <a:rPr lang="tr-TR" sz="2400" dirty="0"/>
              <a:t>kapsamına alınır.</a:t>
            </a:r>
          </a:p>
          <a:p>
            <a:pPr marL="387350" indent="-342900" algn="just">
              <a:buFont typeface="Wingdings" panose="05000000000000000000" pitchFamily="2" charset="2"/>
              <a:buChar char="ü"/>
            </a:pPr>
            <a:r>
              <a:rPr lang="tr-TR" sz="2400" dirty="0"/>
              <a:t>Olağandışı boş süreler karşılığı ücret toplamı </a:t>
            </a:r>
            <a:r>
              <a:rPr lang="tr-TR" sz="2400" b="1" dirty="0"/>
              <a:t>çalışılmayan kısım giderlerine yansıtılmak üzere </a:t>
            </a:r>
            <a:r>
              <a:rPr lang="tr-TR" sz="2400" b="1" dirty="0">
                <a:solidFill>
                  <a:srgbClr val="FF0000"/>
                </a:solidFill>
              </a:rPr>
              <a:t>endirekt işçilik </a:t>
            </a:r>
            <a:r>
              <a:rPr lang="tr-TR" sz="2400" dirty="0"/>
              <a:t>olarak işlem görmektedir.</a:t>
            </a:r>
          </a:p>
        </p:txBody>
      </p:sp>
    </p:spTree>
    <p:extLst>
      <p:ext uri="{BB962C8B-B14F-4D97-AF65-F5344CB8AC3E}">
        <p14:creationId xmlns:p14="http://schemas.microsoft.com/office/powerpoint/2010/main" val="206863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İŞÇİLİK GİDERLERİNE İLİŞKİN ÖZEL SORUNLAR</a:t>
            </a:r>
          </a:p>
        </p:txBody>
      </p:sp>
      <p:sp>
        <p:nvSpPr>
          <p:cNvPr id="3" name="İçerik Yer Tutucusu 2"/>
          <p:cNvSpPr>
            <a:spLocks noGrp="1"/>
          </p:cNvSpPr>
          <p:nvPr>
            <p:ph idx="1"/>
          </p:nvPr>
        </p:nvSpPr>
        <p:spPr/>
        <p:txBody>
          <a:bodyPr>
            <a:normAutofit/>
          </a:bodyPr>
          <a:lstStyle/>
          <a:p>
            <a:pPr marL="387350" indent="-342900" algn="just">
              <a:buFont typeface="Wingdings" panose="05000000000000000000" pitchFamily="2" charset="2"/>
              <a:buChar char="v"/>
            </a:pPr>
            <a:r>
              <a:rPr lang="tr-TR" sz="2400" dirty="0"/>
              <a:t>Boş geçen zamana ilişkin işçilik giderleri,</a:t>
            </a:r>
          </a:p>
          <a:p>
            <a:pPr marL="387350" indent="-342900" algn="just">
              <a:buFont typeface="Wingdings" panose="05000000000000000000" pitchFamily="2" charset="2"/>
              <a:buChar char="v"/>
            </a:pPr>
            <a:r>
              <a:rPr lang="tr-TR" sz="2400" dirty="0"/>
              <a:t>Fazla çalışma ödemeleri,</a:t>
            </a:r>
          </a:p>
          <a:p>
            <a:pPr marL="387350" indent="-342900" algn="just">
              <a:buFont typeface="Wingdings" panose="05000000000000000000" pitchFamily="2" charset="2"/>
              <a:buChar char="v"/>
            </a:pPr>
            <a:r>
              <a:rPr lang="tr-TR" sz="2400" dirty="0"/>
              <a:t>İzin, tatil ve ikramiye ödemeleri,</a:t>
            </a:r>
          </a:p>
          <a:p>
            <a:pPr marL="387350" indent="-342900" algn="just">
              <a:buFont typeface="Wingdings" panose="05000000000000000000" pitchFamily="2" charset="2"/>
              <a:buChar char="v"/>
            </a:pPr>
            <a:r>
              <a:rPr lang="tr-TR" sz="2400" dirty="0"/>
              <a:t>Kıdem tazminatı ödemeleri,</a:t>
            </a:r>
          </a:p>
          <a:p>
            <a:pPr marL="387350" indent="-342900" algn="just">
              <a:buFont typeface="Wingdings" panose="05000000000000000000" pitchFamily="2" charset="2"/>
              <a:buChar char="v"/>
            </a:pPr>
            <a:r>
              <a:rPr lang="tr-TR" sz="2400" dirty="0"/>
              <a:t>Sosyal Güvenlik Kurumu Primi işveren payı ödemeleri,</a:t>
            </a:r>
          </a:p>
          <a:p>
            <a:pPr marL="44450" indent="674688" algn="just">
              <a:buNone/>
            </a:pPr>
            <a:endParaRPr lang="tr-TR" sz="2400" dirty="0"/>
          </a:p>
        </p:txBody>
      </p:sp>
    </p:spTree>
    <p:extLst>
      <p:ext uri="{BB962C8B-B14F-4D97-AF65-F5344CB8AC3E}">
        <p14:creationId xmlns:p14="http://schemas.microsoft.com/office/powerpoint/2010/main" val="989635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65211" y="188640"/>
            <a:ext cx="8686801" cy="1066800"/>
          </a:xfrm>
        </p:spPr>
        <p:txBody>
          <a:bodyPr/>
          <a:lstStyle/>
          <a:p>
            <a:r>
              <a:rPr lang="tr-TR" dirty="0"/>
              <a:t>BOŞA GEÇEN ZAMAN</a:t>
            </a:r>
          </a:p>
        </p:txBody>
      </p:sp>
      <p:sp>
        <p:nvSpPr>
          <p:cNvPr id="3" name="İçerik Yer Tutucusu 2"/>
          <p:cNvSpPr>
            <a:spLocks noGrp="1"/>
          </p:cNvSpPr>
          <p:nvPr>
            <p:ph idx="1"/>
          </p:nvPr>
        </p:nvSpPr>
        <p:spPr>
          <a:xfrm>
            <a:off x="1065212" y="1255440"/>
            <a:ext cx="8686801" cy="5413920"/>
          </a:xfrm>
        </p:spPr>
        <p:txBody>
          <a:bodyPr>
            <a:normAutofit fontScale="70000" lnSpcReduction="20000"/>
          </a:bodyPr>
          <a:lstStyle/>
          <a:p>
            <a:pPr marL="44450" indent="674688" algn="just">
              <a:buNone/>
            </a:pPr>
            <a:r>
              <a:rPr lang="tr-TR" sz="3400" dirty="0"/>
              <a:t>Boşa geçen zaman, iş görenin çeşitli nedenlerle üretim eyleminde bulunmadan boşa harcadığı zamanı ifade eder. Boş işçiliğe yol açan nedenler şunlardır:</a:t>
            </a:r>
          </a:p>
          <a:p>
            <a:pPr marL="44450" indent="674688" algn="just">
              <a:buNone/>
            </a:pPr>
            <a:endParaRPr lang="tr-TR" sz="2400" dirty="0"/>
          </a:p>
          <a:p>
            <a:pPr marL="501650" indent="-457200" algn="just">
              <a:buFont typeface="Wingdings" panose="05000000000000000000" pitchFamily="2" charset="2"/>
              <a:buChar char="§"/>
            </a:pPr>
            <a:r>
              <a:rPr lang="tr-TR" sz="3300" dirty="0"/>
              <a:t>Tesis, makine ya da tezgahın bozulması,</a:t>
            </a:r>
          </a:p>
          <a:p>
            <a:pPr marL="501650" indent="-457200" algn="just">
              <a:buFont typeface="Wingdings" panose="05000000000000000000" pitchFamily="2" charset="2"/>
              <a:buChar char="§"/>
            </a:pPr>
            <a:r>
              <a:rPr lang="tr-TR" sz="3300" dirty="0"/>
              <a:t>İlk madde ve malzemenin ya da yarı mamullerin zamanında üretime verilmemesi,</a:t>
            </a:r>
          </a:p>
          <a:p>
            <a:pPr marL="501650" indent="-457200" algn="just">
              <a:buFont typeface="Wingdings" panose="05000000000000000000" pitchFamily="2" charset="2"/>
              <a:buChar char="§"/>
            </a:pPr>
            <a:r>
              <a:rPr lang="tr-TR" sz="3300" dirty="0"/>
              <a:t>Sipariş eksikliği nedeniyle, üretimin normal çalışma kapasitesine ulaşamaması,</a:t>
            </a:r>
          </a:p>
          <a:p>
            <a:pPr marL="501650" indent="-457200" algn="just">
              <a:buFont typeface="Wingdings" panose="05000000000000000000" pitchFamily="2" charset="2"/>
              <a:buChar char="§"/>
            </a:pPr>
            <a:r>
              <a:rPr lang="tr-TR" sz="3300" dirty="0"/>
              <a:t>Yardımcı hizmetlerin ya da araç gereçlerin eksik olması,</a:t>
            </a:r>
          </a:p>
          <a:p>
            <a:pPr marL="501650" indent="-457200" algn="just">
              <a:buFont typeface="Wingdings" panose="05000000000000000000" pitchFamily="2" charset="2"/>
              <a:buChar char="§"/>
            </a:pPr>
            <a:r>
              <a:rPr lang="tr-TR" sz="3300" dirty="0"/>
              <a:t>İlk madde ve malzemenin bozuk olması,</a:t>
            </a:r>
          </a:p>
          <a:p>
            <a:pPr marL="501650" indent="-457200" algn="just">
              <a:buFont typeface="Wingdings" panose="05000000000000000000" pitchFamily="2" charset="2"/>
              <a:buChar char="§"/>
            </a:pPr>
            <a:r>
              <a:rPr lang="tr-TR" sz="3300" dirty="0"/>
              <a:t>İş tanımındaki ve yönetmeliklerdeki eksiklikler,</a:t>
            </a:r>
          </a:p>
          <a:p>
            <a:pPr marL="501650" indent="-457200" algn="just">
              <a:buFont typeface="Wingdings" panose="05000000000000000000" pitchFamily="2" charset="2"/>
              <a:buChar char="§"/>
            </a:pPr>
            <a:r>
              <a:rPr lang="tr-TR" sz="3300" dirty="0"/>
              <a:t>Enerji sıkıntısından doğan kısıtlamalar.</a:t>
            </a:r>
          </a:p>
        </p:txBody>
      </p:sp>
    </p:spTree>
    <p:extLst>
      <p:ext uri="{BB962C8B-B14F-4D97-AF65-F5344CB8AC3E}">
        <p14:creationId xmlns:p14="http://schemas.microsoft.com/office/powerpoint/2010/main" val="278108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2" y="404664"/>
            <a:ext cx="8686801" cy="5615136"/>
          </a:xfrm>
        </p:spPr>
        <p:txBody>
          <a:bodyPr>
            <a:normAutofit/>
          </a:bodyPr>
          <a:lstStyle/>
          <a:p>
            <a:pPr marL="44450" indent="674688" algn="just">
              <a:buNone/>
            </a:pPr>
            <a:r>
              <a:rPr lang="tr-TR" sz="2400" b="1" dirty="0"/>
              <a:t>Örnek</a:t>
            </a:r>
            <a:r>
              <a:rPr lang="tr-TR" sz="2400" dirty="0"/>
              <a:t>: Saat ücreti 5.-TL. olan bir işçinin haftada, günde 8 saat üzerinden toplam olarak 40 saat çalıştığını ve bu 40 saatin 5 saatinin işletmenin kontrol edebileceği nedenler yüzünden boş geçtiğini kabul edelim. Bu durumda, boş geçen zamana ilişkin işçilik giderleri, şöyle hesaplanıp muhasebeleştirilir:</a:t>
            </a:r>
          </a:p>
          <a:p>
            <a:pPr marL="44450" indent="674688" algn="just">
              <a:buNone/>
            </a:pPr>
            <a:endParaRPr lang="tr-TR" sz="2400" dirty="0"/>
          </a:p>
          <a:p>
            <a:pPr marL="44450" indent="674688" algn="just">
              <a:buNone/>
            </a:pPr>
            <a:endParaRPr lang="tr-TR" sz="2400" dirty="0"/>
          </a:p>
          <a:p>
            <a:pPr marL="44450" indent="674688" algn="just">
              <a:buNone/>
            </a:pPr>
            <a:endParaRPr lang="tr-TR" sz="2400" dirty="0"/>
          </a:p>
          <a:p>
            <a:pPr marL="44450" indent="674688" algn="just">
              <a:buNone/>
            </a:pPr>
            <a:endParaRPr lang="tr-TR" sz="2400" dirty="0"/>
          </a:p>
          <a:p>
            <a:pPr marL="44450" indent="674688" algn="just">
              <a:buNone/>
            </a:pPr>
            <a:endParaRPr lang="tr-TR" sz="2400" dirty="0"/>
          </a:p>
          <a:p>
            <a:pPr marL="44450" indent="674688" algn="just">
              <a:buNone/>
            </a:pPr>
            <a:r>
              <a:rPr lang="tr-TR" sz="2400" dirty="0"/>
              <a:t>Boşa geçen süre yangın nedeniyle olursa ?</a:t>
            </a:r>
          </a:p>
        </p:txBody>
      </p:sp>
      <p:pic>
        <p:nvPicPr>
          <p:cNvPr id="5" name="Resim 4"/>
          <p:cNvPicPr>
            <a:picLocks noChangeAspect="1"/>
          </p:cNvPicPr>
          <p:nvPr/>
        </p:nvPicPr>
        <p:blipFill>
          <a:blip r:embed="rId2"/>
          <a:stretch>
            <a:fillRect/>
          </a:stretch>
        </p:blipFill>
        <p:spPr>
          <a:xfrm>
            <a:off x="1065212" y="2708920"/>
            <a:ext cx="9309692" cy="1980106"/>
          </a:xfrm>
          <a:prstGeom prst="rect">
            <a:avLst/>
          </a:prstGeom>
        </p:spPr>
      </p:pic>
    </p:spTree>
    <p:extLst>
      <p:ext uri="{BB962C8B-B14F-4D97-AF65-F5344CB8AC3E}">
        <p14:creationId xmlns:p14="http://schemas.microsoft.com/office/powerpoint/2010/main" val="352855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FAZLA MESAİ</a:t>
            </a:r>
          </a:p>
        </p:txBody>
      </p:sp>
      <p:sp>
        <p:nvSpPr>
          <p:cNvPr id="3" name="İçerik Yer Tutucusu 2"/>
          <p:cNvSpPr>
            <a:spLocks noGrp="1"/>
          </p:cNvSpPr>
          <p:nvPr>
            <p:ph idx="1"/>
          </p:nvPr>
        </p:nvSpPr>
        <p:spPr/>
        <p:txBody>
          <a:bodyPr>
            <a:normAutofit/>
          </a:bodyPr>
          <a:lstStyle/>
          <a:p>
            <a:pPr marL="44450" indent="674688" algn="just">
              <a:buNone/>
            </a:pPr>
            <a:r>
              <a:rPr lang="tr-TR" sz="2400" dirty="0"/>
              <a:t>Normal çalışma saatleri dışındaki çalışmalar için ödenen ek ücrete fazla çalışma ödemesi denir. Normal saat ücretinin </a:t>
            </a:r>
            <a:r>
              <a:rPr lang="tr-TR" sz="2400" b="1" dirty="0">
                <a:solidFill>
                  <a:srgbClr val="FF0000"/>
                </a:solidFill>
              </a:rPr>
              <a:t>yüzde elli yükseltilmesi </a:t>
            </a:r>
            <a:r>
              <a:rPr lang="tr-TR" sz="2400" dirty="0"/>
              <a:t>yoluyla zamlı ödenmesi gerekmektedir.</a:t>
            </a:r>
          </a:p>
          <a:p>
            <a:pPr marL="44450" indent="674688" algn="just">
              <a:buNone/>
            </a:pPr>
            <a:endParaRPr lang="tr-TR" sz="2400" dirty="0"/>
          </a:p>
          <a:p>
            <a:pPr marL="44450" indent="674688" algn="just">
              <a:buNone/>
            </a:pPr>
            <a:r>
              <a:rPr lang="tr-TR" sz="2400" dirty="0"/>
              <a:t>Fazla çalışma zamları, fazla çalışmanın yapılma nedenine göre üç şekilde muhasebeleştirilir.</a:t>
            </a:r>
          </a:p>
          <a:p>
            <a:pPr marL="44450" indent="674688" algn="just">
              <a:buNone/>
            </a:pPr>
            <a:endParaRPr lang="tr-TR" sz="2400" dirty="0"/>
          </a:p>
          <a:p>
            <a:pPr marL="44450" indent="674688" algn="just">
              <a:buNone/>
            </a:pPr>
            <a:endParaRPr lang="tr-TR" sz="2400" dirty="0"/>
          </a:p>
        </p:txBody>
      </p:sp>
    </p:spTree>
    <p:extLst>
      <p:ext uri="{BB962C8B-B14F-4D97-AF65-F5344CB8AC3E}">
        <p14:creationId xmlns:p14="http://schemas.microsoft.com/office/powerpoint/2010/main" val="14887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3852" y="404664"/>
            <a:ext cx="8686801" cy="4191000"/>
          </a:xfrm>
        </p:spPr>
        <p:txBody>
          <a:bodyPr>
            <a:normAutofit/>
          </a:bodyPr>
          <a:lstStyle/>
          <a:p>
            <a:pPr marL="44450" indent="674688" algn="just">
              <a:buNone/>
            </a:pPr>
            <a:r>
              <a:rPr lang="tr-TR" sz="2400" b="1" dirty="0"/>
              <a:t>Birincisi</a:t>
            </a:r>
            <a:r>
              <a:rPr lang="tr-TR" sz="2400" dirty="0"/>
              <a:t>; işletmenin tam kapasite çalıştığı bir anda bir siparişin alınması nedeniyle fazla çalışma yapıldığında, fazla çalışma ödemeleri </a:t>
            </a:r>
            <a:r>
              <a:rPr lang="tr-TR" sz="2400" b="1" dirty="0">
                <a:solidFill>
                  <a:srgbClr val="FF0000"/>
                </a:solidFill>
              </a:rPr>
              <a:t>direkt işçilik gideri </a:t>
            </a:r>
            <a:r>
              <a:rPr lang="tr-TR" sz="2400" dirty="0"/>
              <a:t>kabul edilerek siparişin maliyetine doğrudan doğruya yüklenir.</a:t>
            </a:r>
          </a:p>
          <a:p>
            <a:pPr marL="44450" indent="674688" algn="just">
              <a:buNone/>
            </a:pPr>
            <a:r>
              <a:rPr lang="tr-TR" sz="2400" b="1" dirty="0"/>
              <a:t>Örnek</a:t>
            </a:r>
            <a:r>
              <a:rPr lang="tr-TR" sz="2400" dirty="0"/>
              <a:t>: Saat ücreti 4.-TL. olan üretken bir işçinin haftada toplam olarak 50 saat çalıştığını ve bu 50 saatin 5 saatinin fazla çalışma olduğunu kabul edelim. Fazla çalışmanın </a:t>
            </a:r>
            <a:r>
              <a:rPr lang="tr-TR" sz="2400" dirty="0">
                <a:solidFill>
                  <a:srgbClr val="FF0000"/>
                </a:solidFill>
              </a:rPr>
              <a:t>özel bir siparişin yetiştirilmesi için yapıldığını </a:t>
            </a:r>
            <a:r>
              <a:rPr lang="tr-TR" sz="2400" dirty="0"/>
              <a:t>ve işçilere fazla çalışma karşılığında %50 zam ödeneceğini kabul edelim. Bu durumda, fazla mesai zamları direkt işçilik olarak kabul edilip özel siparişin maliyetine yüklenecektir.</a:t>
            </a:r>
          </a:p>
        </p:txBody>
      </p:sp>
      <p:pic>
        <p:nvPicPr>
          <p:cNvPr id="7" name="Resim 6"/>
          <p:cNvPicPr>
            <a:picLocks noChangeAspect="1"/>
          </p:cNvPicPr>
          <p:nvPr/>
        </p:nvPicPr>
        <p:blipFill rotWithShape="1">
          <a:blip r:embed="rId2">
            <a:duotone>
              <a:prstClr val="black"/>
              <a:srgbClr val="D9C3A5">
                <a:tint val="50000"/>
                <a:satMod val="180000"/>
              </a:srgbClr>
            </a:duotone>
          </a:blip>
          <a:srcRect l="17008" r="16661" b="61854"/>
          <a:stretch/>
        </p:blipFill>
        <p:spPr>
          <a:xfrm>
            <a:off x="1269875" y="4509120"/>
            <a:ext cx="8470777" cy="2348880"/>
          </a:xfrm>
          <a:prstGeom prst="rect">
            <a:avLst/>
          </a:prstGeom>
        </p:spPr>
      </p:pic>
    </p:spTree>
    <p:extLst>
      <p:ext uri="{BB962C8B-B14F-4D97-AF65-F5344CB8AC3E}">
        <p14:creationId xmlns:p14="http://schemas.microsoft.com/office/powerpoint/2010/main" val="83851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81844" y="332656"/>
            <a:ext cx="8686801" cy="6264696"/>
          </a:xfrm>
        </p:spPr>
        <p:txBody>
          <a:bodyPr>
            <a:normAutofit/>
          </a:bodyPr>
          <a:lstStyle/>
          <a:p>
            <a:pPr marL="44450" indent="674688" algn="just">
              <a:buNone/>
            </a:pPr>
            <a:r>
              <a:rPr lang="tr-TR" sz="2400" b="1" dirty="0"/>
              <a:t>İkincisi; </a:t>
            </a:r>
            <a:r>
              <a:rPr lang="tr-TR" sz="2400" dirty="0"/>
              <a:t>eğer fazla mesai işlerin genel sıkışıklığından kaynaklanmışsa fazla çalışma zamları genel üretim gideri kabul edilir.</a:t>
            </a:r>
          </a:p>
          <a:p>
            <a:pPr marL="44450" indent="674688" algn="just">
              <a:buNone/>
            </a:pPr>
            <a:r>
              <a:rPr lang="tr-TR" altLang="tr-TR" sz="2400" dirty="0"/>
              <a:t>Bir önceki örnekte yer alan fazla mesainin kapasite yetersizliği nedeniyle yapıldığını kabul edelim. </a:t>
            </a:r>
          </a:p>
          <a:p>
            <a:pPr marL="44450" indent="674688" algn="just">
              <a:buNone/>
            </a:pPr>
            <a:endParaRPr lang="tr-TR" sz="2400" b="1" dirty="0"/>
          </a:p>
          <a:p>
            <a:pPr marL="44450" indent="674688" algn="just">
              <a:buNone/>
            </a:pPr>
            <a:r>
              <a:rPr lang="tr-TR" sz="2400" b="1" dirty="0"/>
              <a:t>Direkt işçilik gideri ………………. 200 TL</a:t>
            </a:r>
          </a:p>
          <a:p>
            <a:pPr marL="44450" indent="674688" algn="just">
              <a:buNone/>
            </a:pPr>
            <a:r>
              <a:rPr lang="tr-TR" sz="2400" b="1" dirty="0"/>
              <a:t>    -</a:t>
            </a:r>
            <a:r>
              <a:rPr lang="tr-TR" sz="2400" dirty="0"/>
              <a:t> Normal işçilik….180</a:t>
            </a:r>
          </a:p>
          <a:p>
            <a:pPr marL="44450" indent="674688" algn="just">
              <a:buNone/>
            </a:pPr>
            <a:r>
              <a:rPr lang="tr-TR" sz="2400" b="1" dirty="0"/>
              <a:t>    </a:t>
            </a:r>
            <a:r>
              <a:rPr lang="tr-TR" sz="2400" dirty="0"/>
              <a:t>- Fazla mesai……. 20 </a:t>
            </a:r>
          </a:p>
          <a:p>
            <a:pPr marL="44450" indent="674688" algn="just">
              <a:buNone/>
            </a:pPr>
            <a:endParaRPr lang="tr-TR" sz="2400" b="1" dirty="0"/>
          </a:p>
          <a:p>
            <a:pPr marL="44450" indent="674688" algn="just">
              <a:buNone/>
            </a:pPr>
            <a:r>
              <a:rPr lang="tr-TR" sz="2400" b="1" dirty="0"/>
              <a:t>Genel Üretim Gideri ………………. 10 TL</a:t>
            </a:r>
          </a:p>
          <a:p>
            <a:pPr marL="44450" indent="674688" algn="just">
              <a:buNone/>
            </a:pPr>
            <a:r>
              <a:rPr lang="tr-TR" sz="2400" b="1" dirty="0"/>
              <a:t>     </a:t>
            </a:r>
            <a:r>
              <a:rPr lang="tr-TR" sz="2400" dirty="0"/>
              <a:t>- Fazla mesai zammı… 10</a:t>
            </a:r>
            <a:endParaRPr lang="tr-TR" sz="2400" b="1" dirty="0"/>
          </a:p>
        </p:txBody>
      </p:sp>
    </p:spTree>
    <p:extLst>
      <p:ext uri="{BB962C8B-B14F-4D97-AF65-F5344CB8AC3E}">
        <p14:creationId xmlns:p14="http://schemas.microsoft.com/office/powerpoint/2010/main" val="39705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marL="44450" indent="674688" algn="just">
              <a:buNone/>
            </a:pPr>
            <a:r>
              <a:rPr lang="tr-TR" sz="2400" dirty="0"/>
              <a:t>Üçüncüsü ise eğer fazla mesai olağan dışı boş süreler nedeniyle oluşan üretim kayıplarının telafisi için yapılmışsa fazla mesai zamları </a:t>
            </a:r>
            <a:r>
              <a:rPr lang="tr-TR" sz="2400" b="1" dirty="0"/>
              <a:t>«çalışılmayan kısım </a:t>
            </a:r>
            <a:r>
              <a:rPr lang="tr-TR" sz="2400" b="1" dirty="0" err="1"/>
              <a:t>giderleri»</a:t>
            </a:r>
            <a:r>
              <a:rPr lang="tr-TR" sz="2400" dirty="0" err="1"/>
              <a:t>ne</a:t>
            </a:r>
            <a:r>
              <a:rPr lang="tr-TR" sz="2400" dirty="0"/>
              <a:t> yansıtılmak üzere endirekt </a:t>
            </a:r>
            <a:r>
              <a:rPr lang="tr-TR" sz="2400" dirty="0" err="1"/>
              <a:t>işçlikik</a:t>
            </a:r>
            <a:r>
              <a:rPr lang="tr-TR" sz="2400" dirty="0"/>
              <a:t> olarak kaydedilir.</a:t>
            </a:r>
          </a:p>
        </p:txBody>
      </p:sp>
    </p:spTree>
    <p:extLst>
      <p:ext uri="{BB962C8B-B14F-4D97-AF65-F5344CB8AC3E}">
        <p14:creationId xmlns:p14="http://schemas.microsoft.com/office/powerpoint/2010/main" val="176081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İZİN TATİL VE İKRAMİYE ÖDEMELERİ</a:t>
            </a:r>
            <a:endParaRPr lang="tr-TR" dirty="0"/>
          </a:p>
        </p:txBody>
      </p:sp>
      <p:sp>
        <p:nvSpPr>
          <p:cNvPr id="3" name="İçerik Yer Tutucusu 2"/>
          <p:cNvSpPr>
            <a:spLocks noGrp="1"/>
          </p:cNvSpPr>
          <p:nvPr>
            <p:ph idx="1"/>
          </p:nvPr>
        </p:nvSpPr>
        <p:spPr/>
        <p:txBody>
          <a:bodyPr>
            <a:normAutofit/>
          </a:bodyPr>
          <a:lstStyle/>
          <a:p>
            <a:pPr marL="44450" indent="674688" algn="just">
              <a:buNone/>
            </a:pPr>
            <a:r>
              <a:rPr lang="tr-TR" sz="2400" dirty="0"/>
              <a:t>İş yasamıza göre çalışanlara her yıl ücretli izin kullandırılması zorunludur. </a:t>
            </a:r>
          </a:p>
          <a:p>
            <a:pPr marL="44450" indent="674688" algn="just">
              <a:buNone/>
            </a:pPr>
            <a:endParaRPr lang="tr-TR" sz="2400" dirty="0"/>
          </a:p>
          <a:p>
            <a:pPr marL="44450" indent="674688" algn="just">
              <a:buNone/>
            </a:pPr>
            <a:r>
              <a:rPr lang="tr-TR" sz="2400" dirty="0"/>
              <a:t>İşletmelerce tahmin edilen yıllık izin, tatil ve ikramiye ödemelerinin tutarı 12 aya bölünmek suretiyle, bu giderler her aya eşit bir biçimde dağıtılır. </a:t>
            </a:r>
          </a:p>
          <a:p>
            <a:pPr marL="44450" indent="674688" algn="just">
              <a:buNone/>
            </a:pPr>
            <a:endParaRPr lang="tr-TR" sz="2400" dirty="0"/>
          </a:p>
        </p:txBody>
      </p:sp>
    </p:spTree>
    <p:extLst>
      <p:ext uri="{BB962C8B-B14F-4D97-AF65-F5344CB8AC3E}">
        <p14:creationId xmlns:p14="http://schemas.microsoft.com/office/powerpoint/2010/main" val="106374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KIDEM TAZMİNATI	</a:t>
            </a:r>
          </a:p>
        </p:txBody>
      </p:sp>
      <p:sp>
        <p:nvSpPr>
          <p:cNvPr id="3" name="İçerik Yer Tutucusu 2"/>
          <p:cNvSpPr>
            <a:spLocks noGrp="1"/>
          </p:cNvSpPr>
          <p:nvPr>
            <p:ph idx="1"/>
          </p:nvPr>
        </p:nvSpPr>
        <p:spPr/>
        <p:txBody>
          <a:bodyPr>
            <a:normAutofit/>
          </a:bodyPr>
          <a:lstStyle/>
          <a:p>
            <a:pPr marL="44450" indent="674688" algn="just">
              <a:buNone/>
            </a:pPr>
            <a:r>
              <a:rPr lang="tr-TR" sz="2400" dirty="0"/>
              <a:t>4857 sayılı İş Kanununda sayılan hallerde çalışanların iş akitlerinin feshedilmesi ve sona erdirilmesi durumunda çalışanlara kıdem tazminatı ödenmesi gerekmektedir.</a:t>
            </a:r>
          </a:p>
          <a:p>
            <a:pPr marL="44450" indent="674688" algn="just">
              <a:buNone/>
            </a:pPr>
            <a:endParaRPr lang="tr-TR" sz="2400" dirty="0"/>
          </a:p>
          <a:p>
            <a:pPr marL="44450" indent="674688" algn="just">
              <a:buNone/>
            </a:pPr>
            <a:r>
              <a:rPr lang="tr-TR" sz="2400" dirty="0"/>
              <a:t>İşletmelerce tahmin edilen yıllık kıdem tazminatı tutarı 12 aya bölünmek suretiyle, bu giderler her aya eşit bir biçimde dağıtılır. </a:t>
            </a:r>
          </a:p>
          <a:p>
            <a:pPr marL="44450" indent="674688" algn="just">
              <a:buNone/>
            </a:pPr>
            <a:endParaRPr lang="tr-TR" sz="2400" dirty="0"/>
          </a:p>
        </p:txBody>
      </p:sp>
    </p:spTree>
    <p:extLst>
      <p:ext uri="{BB962C8B-B14F-4D97-AF65-F5344CB8AC3E}">
        <p14:creationId xmlns:p14="http://schemas.microsoft.com/office/powerpoint/2010/main" val="377636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SOSYAL SİGORTA PRİMİ İŞVEREN PAYI</a:t>
            </a:r>
            <a:endParaRPr lang="tr-TR" dirty="0"/>
          </a:p>
        </p:txBody>
      </p:sp>
      <p:sp>
        <p:nvSpPr>
          <p:cNvPr id="3" name="İçerik Yer Tutucusu 2"/>
          <p:cNvSpPr>
            <a:spLocks noGrp="1"/>
          </p:cNvSpPr>
          <p:nvPr>
            <p:ph idx="1"/>
          </p:nvPr>
        </p:nvSpPr>
        <p:spPr/>
        <p:txBody>
          <a:bodyPr>
            <a:normAutofit/>
          </a:bodyPr>
          <a:lstStyle/>
          <a:p>
            <a:pPr marL="44450" indent="674688" algn="just">
              <a:buNone/>
            </a:pPr>
            <a:r>
              <a:rPr lang="tr-TR" sz="2400" dirty="0"/>
              <a:t>SGK primlerinin bir bölümü işçinin elde ettiği ücretten kesilirken, bir bölümü de yasa gereğince işverenin (çalıştırdığı işçisi adına) prim ödemesini zorunlu kılar. İşveren tarafından, brüt ücret dışında ödenen bu primler işletme için ayrı bir maliyet öğesi oluşturur.</a:t>
            </a:r>
          </a:p>
          <a:p>
            <a:pPr marL="44450" indent="674688" algn="just">
              <a:buNone/>
            </a:pPr>
            <a:endParaRPr lang="tr-TR" sz="2400" dirty="0"/>
          </a:p>
          <a:p>
            <a:pPr marL="44450" indent="674688" algn="just">
              <a:buNone/>
            </a:pPr>
            <a:r>
              <a:rPr lang="tr-TR" sz="2400" dirty="0"/>
              <a:t>İşveren tarafından ödenen SGK primleri genel üretim gideri olarak nitelendirilmektedir.</a:t>
            </a:r>
          </a:p>
        </p:txBody>
      </p:sp>
    </p:spTree>
    <p:extLst>
      <p:ext uri="{BB962C8B-B14F-4D97-AF65-F5344CB8AC3E}">
        <p14:creationId xmlns:p14="http://schemas.microsoft.com/office/powerpoint/2010/main" val="251644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a:t>
            </a:r>
          </a:p>
        </p:txBody>
      </p:sp>
      <p:sp>
        <p:nvSpPr>
          <p:cNvPr id="3" name="İçerik Yer Tutucusu 2"/>
          <p:cNvSpPr>
            <a:spLocks noGrp="1"/>
          </p:cNvSpPr>
          <p:nvPr>
            <p:ph idx="1"/>
          </p:nvPr>
        </p:nvSpPr>
        <p:spPr/>
        <p:txBody>
          <a:bodyPr>
            <a:normAutofit/>
          </a:bodyPr>
          <a:lstStyle/>
          <a:p>
            <a:pPr marL="44450" indent="674688" algn="just">
              <a:buNone/>
            </a:pPr>
            <a:r>
              <a:rPr lang="tr-TR" sz="2400" dirty="0"/>
              <a:t>Üretim giderlerini oluşturmakla birlikte, direkt ilk madde ve malzeme giderleri ile direkt işçilik giderleri dışında olan ancak, mamul ve hizmet üretimi ile ilişkili olan üretim giderlerine genel üretim giderleri denir.</a:t>
            </a:r>
          </a:p>
          <a:p>
            <a:pPr algn="just">
              <a:lnSpc>
                <a:spcPct val="80000"/>
              </a:lnSpc>
              <a:buFont typeface="Wingdings" panose="05000000000000000000" pitchFamily="2" charset="2"/>
              <a:buChar char="ü"/>
            </a:pPr>
            <a:r>
              <a:rPr lang="tr-TR" altLang="tr-TR" sz="2400" dirty="0"/>
              <a:t>Genel üretim giderleri ile mamuller arasında doğrudan doğruya bir ilişki yoktur.</a:t>
            </a:r>
          </a:p>
          <a:p>
            <a:pPr algn="just">
              <a:lnSpc>
                <a:spcPct val="80000"/>
              </a:lnSpc>
              <a:buFont typeface="Wingdings" panose="05000000000000000000" pitchFamily="2" charset="2"/>
              <a:buChar char="ü"/>
            </a:pPr>
            <a:r>
              <a:rPr lang="tr-TR" altLang="tr-TR" sz="2400" dirty="0"/>
              <a:t>Genel üretim giderleri; birbirine benzemeyen, farklı nitelikteki birçok giderin birleşmesiyle oluşur.</a:t>
            </a:r>
          </a:p>
          <a:p>
            <a:pPr algn="just">
              <a:lnSpc>
                <a:spcPct val="80000"/>
              </a:lnSpc>
              <a:buFont typeface="Wingdings" panose="05000000000000000000" pitchFamily="2" charset="2"/>
              <a:buChar char="ü"/>
            </a:pPr>
            <a:r>
              <a:rPr lang="tr-TR" sz="2400" dirty="0"/>
              <a:t>Genel üretim giderlerinin bir kısmı, zaman içinde düzensiz bir gelişim gösterirler. Bazı aylarda çok az, bazı aylarda da oldukça yüksek düzeyde oluşurlar. </a:t>
            </a:r>
          </a:p>
          <a:p>
            <a:pPr marL="44450" indent="674688" algn="just">
              <a:buNone/>
            </a:pPr>
            <a:endParaRPr lang="tr-TR" sz="2400" dirty="0"/>
          </a:p>
        </p:txBody>
      </p:sp>
    </p:spTree>
    <p:extLst>
      <p:ext uri="{BB962C8B-B14F-4D97-AF65-F5344CB8AC3E}">
        <p14:creationId xmlns:p14="http://schemas.microsoft.com/office/powerpoint/2010/main" val="384239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GİDERLERİNİN SINIFLANDIRILMASI</a:t>
            </a:r>
          </a:p>
        </p:txBody>
      </p:sp>
      <p:sp>
        <p:nvSpPr>
          <p:cNvPr id="3" name="İçerik Yer Tutucusu 2"/>
          <p:cNvSpPr>
            <a:spLocks noGrp="1"/>
          </p:cNvSpPr>
          <p:nvPr>
            <p:ph idx="1"/>
          </p:nvPr>
        </p:nvSpPr>
        <p:spPr>
          <a:xfrm>
            <a:off x="1065212" y="1600200"/>
            <a:ext cx="8686801" cy="4925144"/>
          </a:xfrm>
        </p:spPr>
        <p:txBody>
          <a:bodyPr>
            <a:normAutofit fontScale="85000" lnSpcReduction="20000"/>
          </a:bodyPr>
          <a:lstStyle/>
          <a:p>
            <a:pPr marL="44450" indent="674688" algn="just">
              <a:lnSpc>
                <a:spcPct val="134000"/>
              </a:lnSpc>
              <a:buNone/>
            </a:pPr>
            <a:r>
              <a:rPr lang="tr-TR" sz="2400" b="1" dirty="0"/>
              <a:t>Endirekt Malzeme Giderleri; </a:t>
            </a:r>
            <a:r>
              <a:rPr lang="tr-TR" sz="2400" dirty="0"/>
              <a:t>Üretimde kullanılan ancak üretim maliyetine doğrudan doğruya yüklenemeyen yardımcı maddeler ile işletme malzemelerini içerir. </a:t>
            </a:r>
          </a:p>
          <a:p>
            <a:pPr marL="44450" indent="674688" algn="just">
              <a:buNone/>
            </a:pPr>
            <a:endParaRPr lang="tr-TR" sz="2400" dirty="0"/>
          </a:p>
          <a:p>
            <a:pPr marL="44450" indent="674688" algn="just">
              <a:buNone/>
            </a:pPr>
            <a:r>
              <a:rPr lang="tr-TR" sz="2400" dirty="0"/>
              <a:t>Endirekt malzeme giderlerinin bölümlenmesi aşağıdaki gibi yapılabilir.</a:t>
            </a:r>
          </a:p>
          <a:p>
            <a:pPr marL="44450" indent="674688" algn="just">
              <a:buNone/>
            </a:pPr>
            <a:r>
              <a:rPr lang="tr-TR" sz="2400" dirty="0"/>
              <a:t>	0- Endirekt Malzeme Giderleri</a:t>
            </a:r>
          </a:p>
          <a:p>
            <a:pPr marL="44450" indent="674688" algn="just">
              <a:buNone/>
            </a:pPr>
            <a:r>
              <a:rPr lang="tr-TR" sz="2400" dirty="0"/>
              <a:t>		020- Yardımcı Maddeler</a:t>
            </a:r>
          </a:p>
          <a:p>
            <a:pPr marL="44450" indent="674688" algn="just">
              <a:buNone/>
            </a:pPr>
            <a:r>
              <a:rPr lang="tr-TR" sz="2400" dirty="0"/>
              <a:t>		030- İşletme Malzemesi</a:t>
            </a:r>
          </a:p>
          <a:p>
            <a:pPr marL="44450" indent="674688" algn="just">
              <a:buNone/>
            </a:pPr>
            <a:r>
              <a:rPr lang="tr-TR" sz="2400" dirty="0"/>
              <a:t>		050- Makine Yedek Parça Kullanımı</a:t>
            </a:r>
          </a:p>
          <a:p>
            <a:pPr marL="44450" indent="674688" algn="just">
              <a:buNone/>
            </a:pPr>
            <a:r>
              <a:rPr lang="tr-TR" sz="2400" dirty="0"/>
              <a:t>		080- Kırtasiye Malzemesi</a:t>
            </a:r>
          </a:p>
          <a:p>
            <a:pPr marL="44450" indent="674688" algn="just">
              <a:buNone/>
            </a:pPr>
            <a:r>
              <a:rPr lang="tr-TR" sz="2400" dirty="0"/>
              <a:t>		090- Diğer Malzemeler</a:t>
            </a:r>
          </a:p>
          <a:p>
            <a:pPr marL="44450" indent="674688" algn="just">
              <a:buNone/>
            </a:pPr>
            <a:endParaRPr lang="tr-TR" sz="2400" dirty="0"/>
          </a:p>
        </p:txBody>
      </p:sp>
    </p:spTree>
    <p:extLst>
      <p:ext uri="{BB962C8B-B14F-4D97-AF65-F5344CB8AC3E}">
        <p14:creationId xmlns:p14="http://schemas.microsoft.com/office/powerpoint/2010/main" val="319750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GİDERLERİNİN SINIFLANDIRILMASI</a:t>
            </a:r>
          </a:p>
        </p:txBody>
      </p:sp>
      <p:sp>
        <p:nvSpPr>
          <p:cNvPr id="3" name="İçerik Yer Tutucusu 2"/>
          <p:cNvSpPr>
            <a:spLocks noGrp="1"/>
          </p:cNvSpPr>
          <p:nvPr>
            <p:ph idx="1"/>
          </p:nvPr>
        </p:nvSpPr>
        <p:spPr>
          <a:xfrm>
            <a:off x="1065212" y="1828800"/>
            <a:ext cx="9781728" cy="4191000"/>
          </a:xfrm>
        </p:spPr>
        <p:txBody>
          <a:bodyPr>
            <a:normAutofit/>
          </a:bodyPr>
          <a:lstStyle/>
          <a:p>
            <a:pPr marL="44450" indent="674688" algn="just">
              <a:buNone/>
            </a:pPr>
            <a:r>
              <a:rPr lang="tr-TR" altLang="tr-TR" sz="2400" b="1" dirty="0">
                <a:latin typeface="Times New Roman" panose="02020603050405020304" pitchFamily="18" charset="0"/>
              </a:rPr>
              <a:t>B. Endirekt İşçilik Giderleri; </a:t>
            </a:r>
            <a:r>
              <a:rPr lang="tr-TR" altLang="tr-TR" sz="2400" dirty="0">
                <a:latin typeface="Times New Roman" panose="02020603050405020304" pitchFamily="18" charset="0"/>
              </a:rPr>
              <a:t>Üretim maliyetine doğrudan doğruya yüklenebilen direkt işçilik giderleri dışındaki işçilik giderleri olup, üretime yardımcı olan işçiliklere ödenen ücretlerdir.</a:t>
            </a:r>
          </a:p>
          <a:p>
            <a:pPr algn="just">
              <a:lnSpc>
                <a:spcPct val="80000"/>
              </a:lnSpc>
              <a:buNone/>
            </a:pPr>
            <a:r>
              <a:rPr lang="tr-TR" altLang="tr-TR" sz="2400" dirty="0">
                <a:latin typeface="Times New Roman" panose="02020603050405020304" pitchFamily="18" charset="0"/>
              </a:rPr>
              <a:t>111- Normal Mesai Ücreti		115- Fazla Mesai </a:t>
            </a:r>
          </a:p>
          <a:p>
            <a:pPr algn="just">
              <a:lnSpc>
                <a:spcPct val="80000"/>
              </a:lnSpc>
              <a:buNone/>
            </a:pPr>
            <a:r>
              <a:rPr lang="tr-TR" altLang="tr-TR" sz="2400" dirty="0">
                <a:latin typeface="Times New Roman" panose="02020603050405020304" pitchFamily="18" charset="0"/>
              </a:rPr>
              <a:t>112- Hafta Tatili Ücreti		116- Prim ve İkramiyeler</a:t>
            </a:r>
          </a:p>
          <a:p>
            <a:pPr algn="just">
              <a:lnSpc>
                <a:spcPct val="80000"/>
              </a:lnSpc>
              <a:buNone/>
            </a:pPr>
            <a:r>
              <a:rPr lang="tr-TR" altLang="tr-TR" sz="2400" dirty="0">
                <a:latin typeface="Times New Roman" panose="02020603050405020304" pitchFamily="18" charset="0"/>
              </a:rPr>
              <a:t>113- Genel Tatil Ücreti		117- Geçici Görev Yollukları</a:t>
            </a:r>
          </a:p>
          <a:p>
            <a:pPr algn="just">
              <a:lnSpc>
                <a:spcPct val="80000"/>
              </a:lnSpc>
              <a:buNone/>
            </a:pPr>
            <a:r>
              <a:rPr lang="tr-TR" altLang="tr-TR" sz="2400" dirty="0">
                <a:latin typeface="Times New Roman" panose="02020603050405020304" pitchFamily="18" charset="0"/>
              </a:rPr>
              <a:t>114- İzin Ücreti 			118- Şantiye ve Arazi Zamları</a:t>
            </a:r>
          </a:p>
          <a:p>
            <a:pPr algn="just">
              <a:lnSpc>
                <a:spcPct val="80000"/>
              </a:lnSpc>
              <a:buNone/>
            </a:pPr>
            <a:r>
              <a:rPr lang="tr-TR" altLang="tr-TR" sz="2400" dirty="0">
                <a:latin typeface="Times New Roman" panose="02020603050405020304" pitchFamily="18" charset="0"/>
              </a:rPr>
              <a:t>121- Yakacak Yardımı</a:t>
            </a:r>
          </a:p>
          <a:p>
            <a:pPr marL="44450" indent="674688" algn="just">
              <a:buNone/>
            </a:pPr>
            <a:endParaRPr lang="tr-TR" sz="2400" dirty="0"/>
          </a:p>
        </p:txBody>
      </p:sp>
    </p:spTree>
    <p:extLst>
      <p:ext uri="{BB962C8B-B14F-4D97-AF65-F5344CB8AC3E}">
        <p14:creationId xmlns:p14="http://schemas.microsoft.com/office/powerpoint/2010/main" val="2982465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GİDERLERİNİN SINIFLANDIRILMASI</a:t>
            </a:r>
          </a:p>
        </p:txBody>
      </p:sp>
      <p:sp>
        <p:nvSpPr>
          <p:cNvPr id="3" name="İçerik Yer Tutucusu 2"/>
          <p:cNvSpPr>
            <a:spLocks noGrp="1"/>
          </p:cNvSpPr>
          <p:nvPr>
            <p:ph idx="1"/>
          </p:nvPr>
        </p:nvSpPr>
        <p:spPr/>
        <p:txBody>
          <a:bodyPr>
            <a:normAutofit/>
          </a:bodyPr>
          <a:lstStyle/>
          <a:p>
            <a:pPr marL="44450" indent="674688" algn="just">
              <a:buNone/>
            </a:pPr>
            <a:r>
              <a:rPr lang="tr-TR" sz="2400" b="1" dirty="0"/>
              <a:t>C. Memur Ücret ve Giderleri; </a:t>
            </a:r>
          </a:p>
          <a:p>
            <a:pPr marL="44450" indent="674688" algn="just">
              <a:buNone/>
            </a:pPr>
            <a:r>
              <a:rPr lang="tr-TR" sz="2400" dirty="0"/>
              <a:t>	İşletme faaliyetlerini yürütmek amacıyla çalıştırılan aylıklı yönetici, memur, büro personeli gibi çalışanlara ödenen ücretleri içerir.</a:t>
            </a:r>
          </a:p>
          <a:p>
            <a:pPr marL="44450" indent="674688" algn="just">
              <a:buNone/>
            </a:pPr>
            <a:endParaRPr lang="tr-TR" sz="2400" dirty="0"/>
          </a:p>
          <a:p>
            <a:pPr marL="44450" indent="674688" algn="just">
              <a:buNone/>
            </a:pPr>
            <a:r>
              <a:rPr lang="tr-TR" sz="2400" b="1" dirty="0"/>
              <a:t>D. Dışarıdan Sağlanan Fayda ve Hizmetler</a:t>
            </a:r>
            <a:r>
              <a:rPr lang="tr-TR" sz="2400" dirty="0"/>
              <a:t>; </a:t>
            </a:r>
          </a:p>
          <a:p>
            <a:pPr marL="44450" indent="674688" algn="just">
              <a:buNone/>
            </a:pPr>
            <a:r>
              <a:rPr lang="tr-TR" sz="2400" dirty="0"/>
              <a:t>İşletme faaliyetlerini yürütmek üretim ve diğer hizmetleri gerçekleştirmek amacıyla, işletme dışındaki kuruluşlardan sağlanan fayda ve hizmetler nedeniyle oluşan giderleri içerir. </a:t>
            </a:r>
          </a:p>
          <a:p>
            <a:pPr marL="44450" indent="674688" algn="just">
              <a:buNone/>
            </a:pPr>
            <a:endParaRPr lang="tr-TR" sz="2400" dirty="0"/>
          </a:p>
        </p:txBody>
      </p:sp>
    </p:spTree>
    <p:extLst>
      <p:ext uri="{BB962C8B-B14F-4D97-AF65-F5344CB8AC3E}">
        <p14:creationId xmlns:p14="http://schemas.microsoft.com/office/powerpoint/2010/main" val="262312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GİDERLERİNİN SINIFLANDIRILMASI</a:t>
            </a:r>
          </a:p>
        </p:txBody>
      </p:sp>
      <p:sp>
        <p:nvSpPr>
          <p:cNvPr id="3" name="İçerik Yer Tutucusu 2"/>
          <p:cNvSpPr>
            <a:spLocks noGrp="1"/>
          </p:cNvSpPr>
          <p:nvPr>
            <p:ph idx="1"/>
          </p:nvPr>
        </p:nvSpPr>
        <p:spPr/>
        <p:txBody>
          <a:bodyPr>
            <a:normAutofit fontScale="92500" lnSpcReduction="20000"/>
          </a:bodyPr>
          <a:lstStyle/>
          <a:p>
            <a:pPr algn="just">
              <a:buNone/>
            </a:pPr>
            <a:r>
              <a:rPr lang="tr-TR" altLang="tr-TR" sz="2400" b="1" dirty="0">
                <a:latin typeface="Times New Roman" panose="02020603050405020304" pitchFamily="18" charset="0"/>
              </a:rPr>
              <a:t>E. Çeşitli Giderler; </a:t>
            </a:r>
            <a:r>
              <a:rPr lang="tr-TR" altLang="tr-TR" sz="2400" dirty="0">
                <a:latin typeface="Times New Roman" panose="02020603050405020304" pitchFamily="18" charset="0"/>
              </a:rPr>
              <a:t>Bu gider grubuna yukarıda belirtilen giderler içinde yer almayan işletme faaliyetlerini yürütmek için katlanılan giderleri içerir. </a:t>
            </a:r>
          </a:p>
          <a:p>
            <a:pPr algn="just">
              <a:buNone/>
            </a:pPr>
            <a:r>
              <a:rPr lang="tr-TR" altLang="tr-TR" sz="2400" dirty="0">
                <a:latin typeface="Times New Roman" panose="02020603050405020304" pitchFamily="18" charset="0"/>
              </a:rPr>
              <a:t>	Çeşitli giderler aşağıdaki gibi bölümlenebilir </a:t>
            </a:r>
          </a:p>
          <a:p>
            <a:pPr algn="just">
              <a:buNone/>
            </a:pPr>
            <a:r>
              <a:rPr lang="tr-TR" altLang="tr-TR" sz="2400" dirty="0">
                <a:latin typeface="Times New Roman" panose="02020603050405020304" pitchFamily="18" charset="0"/>
              </a:rPr>
              <a:t>		4- Çeşitli Giderler</a:t>
            </a:r>
          </a:p>
          <a:p>
            <a:pPr algn="just">
              <a:buNone/>
            </a:pPr>
            <a:r>
              <a:rPr lang="tr-TR" altLang="tr-TR" sz="2400" dirty="0">
                <a:latin typeface="Times New Roman" panose="02020603050405020304" pitchFamily="18" charset="0"/>
              </a:rPr>
              <a:t>		432- Stok Sigorta Giderleri</a:t>
            </a:r>
          </a:p>
          <a:p>
            <a:pPr algn="just">
              <a:buNone/>
            </a:pPr>
            <a:r>
              <a:rPr lang="tr-TR" altLang="tr-TR" sz="2400" dirty="0">
                <a:latin typeface="Times New Roman" panose="02020603050405020304" pitchFamily="18" charset="0"/>
              </a:rPr>
              <a:t>		433- Duran Varlık Sigorta Giderleri</a:t>
            </a:r>
          </a:p>
          <a:p>
            <a:pPr algn="just">
              <a:buNone/>
            </a:pPr>
            <a:r>
              <a:rPr lang="tr-TR" altLang="tr-TR" sz="2400" dirty="0">
                <a:latin typeface="Times New Roman" panose="02020603050405020304" pitchFamily="18" charset="0"/>
              </a:rPr>
              <a:t>		434- Nakliye Sigorta Giderleri</a:t>
            </a:r>
          </a:p>
          <a:p>
            <a:pPr algn="just">
              <a:buNone/>
            </a:pPr>
            <a:r>
              <a:rPr lang="tr-TR" altLang="tr-TR" sz="2400" dirty="0">
                <a:latin typeface="Times New Roman" panose="02020603050405020304" pitchFamily="18" charset="0"/>
              </a:rPr>
              <a:t>		441- İşletme ve Ambar Binaları Kira Giderleri</a:t>
            </a:r>
          </a:p>
          <a:p>
            <a:pPr algn="just">
              <a:buNone/>
            </a:pPr>
            <a:r>
              <a:rPr lang="tr-TR" altLang="tr-TR" sz="2400" dirty="0">
                <a:latin typeface="Times New Roman" panose="02020603050405020304" pitchFamily="18" charset="0"/>
              </a:rPr>
              <a:t>		442- Makine ve Tesis Kira Giderleri</a:t>
            </a:r>
          </a:p>
          <a:p>
            <a:pPr marL="44450" indent="674688" algn="just">
              <a:buNone/>
            </a:pPr>
            <a:endParaRPr lang="tr-TR" sz="2400" dirty="0"/>
          </a:p>
        </p:txBody>
      </p:sp>
    </p:spTree>
    <p:extLst>
      <p:ext uri="{BB962C8B-B14F-4D97-AF65-F5344CB8AC3E}">
        <p14:creationId xmlns:p14="http://schemas.microsoft.com/office/powerpoint/2010/main" val="1060573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GENEL ÜRETİM GİDERLERİNİN SINIFLANDIRILMASI</a:t>
            </a:r>
          </a:p>
        </p:txBody>
      </p:sp>
      <p:sp>
        <p:nvSpPr>
          <p:cNvPr id="3" name="İçerik Yer Tutucusu 2"/>
          <p:cNvSpPr>
            <a:spLocks noGrp="1"/>
          </p:cNvSpPr>
          <p:nvPr>
            <p:ph idx="1"/>
          </p:nvPr>
        </p:nvSpPr>
        <p:spPr/>
        <p:txBody>
          <a:bodyPr>
            <a:normAutofit/>
          </a:bodyPr>
          <a:lstStyle/>
          <a:p>
            <a:pPr marL="44450" indent="674688" algn="just">
              <a:buNone/>
            </a:pPr>
            <a:r>
              <a:rPr lang="tr-TR" altLang="tr-TR" sz="2400" b="1" dirty="0">
                <a:latin typeface="Times New Roman" panose="02020603050405020304" pitchFamily="18" charset="0"/>
              </a:rPr>
              <a:t>F. Vergi, Resim ve Harçlar; </a:t>
            </a:r>
            <a:r>
              <a:rPr lang="tr-TR" altLang="tr-TR" sz="2400" dirty="0">
                <a:latin typeface="Times New Roman" panose="02020603050405020304" pitchFamily="18" charset="0"/>
              </a:rPr>
              <a:t>Yasalar gereğince tahakkuk ettirilen gider niteliğindeki vergi, resim ve harçları içerir. </a:t>
            </a:r>
          </a:p>
          <a:p>
            <a:pPr marL="44450" indent="674688" algn="just">
              <a:buNone/>
            </a:pPr>
            <a:endParaRPr lang="tr-TR" sz="2400" dirty="0">
              <a:latin typeface="Times New Roman" panose="02020603050405020304" pitchFamily="18" charset="0"/>
            </a:endParaRPr>
          </a:p>
          <a:p>
            <a:pPr marL="44450" indent="674688" algn="just">
              <a:buNone/>
            </a:pPr>
            <a:r>
              <a:rPr lang="tr-TR" altLang="tr-TR" sz="2400" b="1" dirty="0">
                <a:latin typeface="Times New Roman" pitchFamily="18" charset="0"/>
              </a:rPr>
              <a:t>G. Amortisman ve Tükenme Payları; </a:t>
            </a:r>
            <a:r>
              <a:rPr lang="tr-TR" altLang="tr-TR" sz="2400" dirty="0">
                <a:latin typeface="Times New Roman" pitchFamily="18" charset="0"/>
              </a:rPr>
              <a:t>İşletmenin maddi ve maddi olmayan duran varlıklarına ilişkin amortisman giderleriyle, özel tükenmeye tabi varlıkların tükenme paylarına ilişkin giderleri içerir.</a:t>
            </a:r>
          </a:p>
          <a:p>
            <a:pPr marL="44450" indent="674688" algn="just">
              <a:buNone/>
            </a:pPr>
            <a:endParaRPr lang="tr-TR" sz="2400" dirty="0"/>
          </a:p>
        </p:txBody>
      </p:sp>
    </p:spTree>
    <p:extLst>
      <p:ext uri="{BB962C8B-B14F-4D97-AF65-F5344CB8AC3E}">
        <p14:creationId xmlns:p14="http://schemas.microsoft.com/office/powerpoint/2010/main" val="175129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GİDER YERİ KAVRAMI</a:t>
            </a:r>
          </a:p>
        </p:txBody>
      </p:sp>
      <p:sp>
        <p:nvSpPr>
          <p:cNvPr id="3" name="İçerik Yer Tutucusu 2"/>
          <p:cNvSpPr>
            <a:spLocks noGrp="1"/>
          </p:cNvSpPr>
          <p:nvPr>
            <p:ph idx="1"/>
          </p:nvPr>
        </p:nvSpPr>
        <p:spPr>
          <a:xfrm>
            <a:off x="837828" y="1828800"/>
            <a:ext cx="9793088" cy="4191000"/>
          </a:xfrm>
        </p:spPr>
        <p:txBody>
          <a:bodyPr>
            <a:normAutofit fontScale="92500" lnSpcReduction="20000"/>
          </a:bodyPr>
          <a:lstStyle/>
          <a:p>
            <a:pPr marL="44450" indent="674688" algn="just">
              <a:buNone/>
            </a:pPr>
            <a:r>
              <a:rPr lang="tr-TR" sz="2400" dirty="0"/>
              <a:t>Çeşitli üretim faktörlerini kullanmak suretiyle mamullerin üretildiği ve destek hizmetlerinin sunulduğu bölümlerdir. Kısaca giderlerin oluştuğu örgüt birimlerine gider yerleri denir.</a:t>
            </a:r>
          </a:p>
          <a:p>
            <a:pPr marL="44450" indent="46038" algn="just">
              <a:buNone/>
            </a:pPr>
            <a:r>
              <a:rPr lang="tr-TR" sz="2400" dirty="0"/>
              <a:t>ESAS ÜRETİM GİDER YERLERİ			FİNANSMAN GİDER YERLERİ</a:t>
            </a:r>
          </a:p>
          <a:p>
            <a:pPr marL="44450" indent="46038" algn="just">
              <a:buNone/>
            </a:pPr>
            <a:endParaRPr lang="tr-TR" sz="2400" dirty="0"/>
          </a:p>
          <a:p>
            <a:pPr marL="44450" indent="46038" algn="just">
              <a:buNone/>
            </a:pPr>
            <a:r>
              <a:rPr lang="tr-TR" sz="2400" dirty="0"/>
              <a:t>YARDIMCI ÜRETİM GİDER YERLERİ		AR-GE GİDER YERLERİ</a:t>
            </a:r>
          </a:p>
          <a:p>
            <a:pPr marL="44450" indent="46038" algn="just">
              <a:buNone/>
            </a:pPr>
            <a:endParaRPr lang="tr-TR" sz="2400" dirty="0"/>
          </a:p>
          <a:p>
            <a:pPr marL="44450" indent="46038" algn="just">
              <a:buNone/>
            </a:pPr>
            <a:r>
              <a:rPr lang="tr-TR" sz="2400" dirty="0"/>
              <a:t>HİZMET GİDER YERLERİ 			PAZ. SATIŞ DAĞ. GİDER YERLERİ </a:t>
            </a:r>
          </a:p>
          <a:p>
            <a:pPr marL="44450" indent="46038" algn="just">
              <a:buNone/>
            </a:pPr>
            <a:endParaRPr lang="tr-TR" sz="2400" dirty="0"/>
          </a:p>
          <a:p>
            <a:pPr marL="44450" indent="46038" algn="just">
              <a:buNone/>
            </a:pPr>
            <a:r>
              <a:rPr lang="tr-TR" sz="2400" dirty="0"/>
              <a:t>ÜRETİM YERLERİ YÖN. GİDER YERLERİ	GENEL YÖNETİM GİDER YERLERİ</a:t>
            </a:r>
          </a:p>
          <a:p>
            <a:pPr marL="44450" indent="674688" algn="just">
              <a:buNone/>
            </a:pPr>
            <a:endParaRPr lang="tr-TR" sz="2400" dirty="0"/>
          </a:p>
        </p:txBody>
      </p:sp>
    </p:spTree>
    <p:extLst>
      <p:ext uri="{BB962C8B-B14F-4D97-AF65-F5344CB8AC3E}">
        <p14:creationId xmlns:p14="http://schemas.microsoft.com/office/powerpoint/2010/main" val="30349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GİDER YERLERİ</a:t>
            </a:r>
          </a:p>
        </p:txBody>
      </p:sp>
      <p:sp>
        <p:nvSpPr>
          <p:cNvPr id="3" name="İçerik Yer Tutucusu 2"/>
          <p:cNvSpPr>
            <a:spLocks noGrp="1"/>
          </p:cNvSpPr>
          <p:nvPr>
            <p:ph idx="1"/>
          </p:nvPr>
        </p:nvSpPr>
        <p:spPr/>
        <p:txBody>
          <a:bodyPr>
            <a:normAutofit/>
          </a:bodyPr>
          <a:lstStyle/>
          <a:p>
            <a:pPr algn="just">
              <a:lnSpc>
                <a:spcPct val="80000"/>
              </a:lnSpc>
            </a:pPr>
            <a:r>
              <a:rPr lang="tr-TR" altLang="tr-TR" sz="2400" b="1" dirty="0">
                <a:latin typeface="Times New Roman" panose="02020603050405020304" pitchFamily="18" charset="0"/>
              </a:rPr>
              <a:t>Esas Üretim Gider Yerleri: </a:t>
            </a:r>
            <a:r>
              <a:rPr lang="tr-TR" altLang="tr-TR" sz="2400" dirty="0">
                <a:latin typeface="Times New Roman" panose="02020603050405020304" pitchFamily="18" charset="0"/>
              </a:rPr>
              <a:t>İşletmenin esas faaliyet konusunu oluşturan mamullerin üretimini yapan bölümlerdir. Bazı eserlerde "işlem merkezleri" olarak tanımlanan bu gider yerlerine örnek olarak, bir kumaş fabrikasında "dokuma" "beyazlatma" "boyama" ve "apre" bölümleri sayılabilir.</a:t>
            </a:r>
          </a:p>
          <a:p>
            <a:pPr algn="just">
              <a:lnSpc>
                <a:spcPct val="80000"/>
              </a:lnSpc>
            </a:pPr>
            <a:endParaRPr lang="tr-TR" altLang="tr-TR" sz="2400" dirty="0">
              <a:latin typeface="Times New Roman" panose="02020603050405020304" pitchFamily="18" charset="0"/>
            </a:endParaRPr>
          </a:p>
          <a:p>
            <a:pPr algn="just">
              <a:lnSpc>
                <a:spcPct val="80000"/>
              </a:lnSpc>
            </a:pPr>
            <a:r>
              <a:rPr lang="tr-TR" altLang="tr-TR" sz="2400" b="1" dirty="0">
                <a:latin typeface="Times New Roman" panose="02020603050405020304" pitchFamily="18" charset="0"/>
              </a:rPr>
              <a:t>Yardımcı Üretim Gider Yerleri: </a:t>
            </a:r>
            <a:r>
              <a:rPr lang="tr-TR" altLang="tr-TR" sz="2400" dirty="0">
                <a:latin typeface="Times New Roman" panose="02020603050405020304" pitchFamily="18" charset="0"/>
              </a:rPr>
              <a:t>Esas üretim gider yerlerinin ve diğer birimlerin faaliyetlerini sürdürmeleri için gerekli yan girdileri üreten "elektrik santrali", "buhar kazan dairesi" vb. birimler içerir.</a:t>
            </a:r>
          </a:p>
          <a:p>
            <a:pPr marL="0" indent="719138" algn="just">
              <a:buNone/>
            </a:pPr>
            <a:endParaRPr lang="tr-TR" sz="2400" dirty="0"/>
          </a:p>
        </p:txBody>
      </p:sp>
    </p:spTree>
    <p:extLst>
      <p:ext uri="{BB962C8B-B14F-4D97-AF65-F5344CB8AC3E}">
        <p14:creationId xmlns:p14="http://schemas.microsoft.com/office/powerpoint/2010/main" val="4013672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GİDER YERLERİ</a:t>
            </a:r>
          </a:p>
        </p:txBody>
      </p:sp>
      <p:sp>
        <p:nvSpPr>
          <p:cNvPr id="3" name="İçerik Yer Tutucusu 2"/>
          <p:cNvSpPr>
            <a:spLocks noGrp="1"/>
          </p:cNvSpPr>
          <p:nvPr>
            <p:ph idx="1"/>
          </p:nvPr>
        </p:nvSpPr>
        <p:spPr/>
        <p:txBody>
          <a:bodyPr>
            <a:normAutofit/>
          </a:bodyPr>
          <a:lstStyle/>
          <a:p>
            <a:pPr algn="just">
              <a:lnSpc>
                <a:spcPct val="80000"/>
              </a:lnSpc>
            </a:pPr>
            <a:r>
              <a:rPr lang="tr-TR" altLang="tr-TR" sz="2400" b="1" dirty="0">
                <a:latin typeface="Times New Roman" panose="02020603050405020304" pitchFamily="18" charset="0"/>
              </a:rPr>
              <a:t>Hizmet Gider Yerleri:</a:t>
            </a:r>
            <a:r>
              <a:rPr lang="tr-TR" altLang="tr-TR" sz="2400" dirty="0">
                <a:latin typeface="Times New Roman" panose="02020603050405020304" pitchFamily="18" charset="0"/>
              </a:rPr>
              <a:t> Diğer gider yerlerine hizmet vermek üzere kurulmuş "bakım-onarım", "taşıma", "yemekhane", "laboratuvar" vb. birimlerdir.</a:t>
            </a:r>
          </a:p>
          <a:p>
            <a:pPr algn="just">
              <a:lnSpc>
                <a:spcPct val="80000"/>
              </a:lnSpc>
            </a:pPr>
            <a:endParaRPr lang="tr-TR" altLang="tr-TR" sz="2400" dirty="0">
              <a:latin typeface="Times New Roman" panose="02020603050405020304" pitchFamily="18" charset="0"/>
            </a:endParaRPr>
          </a:p>
          <a:p>
            <a:pPr algn="just">
              <a:lnSpc>
                <a:spcPct val="80000"/>
              </a:lnSpc>
            </a:pPr>
            <a:r>
              <a:rPr lang="tr-TR" altLang="tr-TR" sz="2400" b="1" dirty="0">
                <a:latin typeface="Times New Roman" panose="02020603050405020304" pitchFamily="18" charset="0"/>
              </a:rPr>
              <a:t>Üretim Yerleri Yönetimi Gider Yerleri: </a:t>
            </a:r>
            <a:r>
              <a:rPr lang="tr-TR" altLang="tr-TR" sz="2400" dirty="0">
                <a:latin typeface="Times New Roman" panose="02020603050405020304" pitchFamily="18" charset="0"/>
              </a:rPr>
              <a:t>Fabrikadaki çalışmaları yönlendiren "fabrika müdürlüğü", "üretim planlama bölümü" vb. birimleri içerir.</a:t>
            </a:r>
          </a:p>
          <a:p>
            <a:pPr marL="0" indent="719138" algn="just">
              <a:buNone/>
            </a:pPr>
            <a:endParaRPr lang="tr-TR" sz="2400" dirty="0"/>
          </a:p>
        </p:txBody>
      </p:sp>
    </p:spTree>
    <p:extLst>
      <p:ext uri="{BB962C8B-B14F-4D97-AF65-F5344CB8AC3E}">
        <p14:creationId xmlns:p14="http://schemas.microsoft.com/office/powerpoint/2010/main" val="7137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GİDER YERLERİ</a:t>
            </a:r>
          </a:p>
        </p:txBody>
      </p:sp>
      <p:sp>
        <p:nvSpPr>
          <p:cNvPr id="3" name="İçerik Yer Tutucusu 2"/>
          <p:cNvSpPr>
            <a:spLocks noGrp="1"/>
          </p:cNvSpPr>
          <p:nvPr>
            <p:ph idx="1"/>
          </p:nvPr>
        </p:nvSpPr>
        <p:spPr/>
        <p:txBody>
          <a:bodyPr>
            <a:normAutofit/>
          </a:bodyPr>
          <a:lstStyle/>
          <a:p>
            <a:pPr algn="just">
              <a:lnSpc>
                <a:spcPct val="80000"/>
              </a:lnSpc>
            </a:pPr>
            <a:r>
              <a:rPr lang="tr-TR" altLang="tr-TR" sz="2400" b="1" dirty="0">
                <a:latin typeface="Times New Roman" panose="02020603050405020304" pitchFamily="18" charset="0"/>
              </a:rPr>
              <a:t>Araştırma ve Geliştirme Gider Yerleri: </a:t>
            </a:r>
            <a:r>
              <a:rPr lang="tr-TR" altLang="tr-TR" sz="2400" dirty="0">
                <a:latin typeface="Times New Roman" panose="02020603050405020304" pitchFamily="18" charset="0"/>
              </a:rPr>
              <a:t>Araştırma ve geliştirme giderlerinin toplandığı gider yerleridir. </a:t>
            </a:r>
          </a:p>
          <a:p>
            <a:pPr algn="just">
              <a:lnSpc>
                <a:spcPct val="80000"/>
              </a:lnSpc>
            </a:pPr>
            <a:endParaRPr lang="tr-TR" altLang="tr-TR" sz="2400" dirty="0">
              <a:latin typeface="Times New Roman" panose="02020603050405020304" pitchFamily="18" charset="0"/>
            </a:endParaRPr>
          </a:p>
          <a:p>
            <a:pPr algn="just">
              <a:lnSpc>
                <a:spcPct val="80000"/>
              </a:lnSpc>
            </a:pPr>
            <a:r>
              <a:rPr lang="tr-TR" altLang="tr-TR" sz="2400" b="1" dirty="0">
                <a:latin typeface="Times New Roman" panose="02020603050405020304" pitchFamily="18" charset="0"/>
              </a:rPr>
              <a:t>Pazarlama Satış ve Dağıtım Gider Yerleri: </a:t>
            </a:r>
            <a:r>
              <a:rPr lang="tr-TR" altLang="tr-TR" sz="2400" dirty="0">
                <a:latin typeface="Times New Roman" panose="02020603050405020304" pitchFamily="18" charset="0"/>
              </a:rPr>
              <a:t>Üretim sonrası stoklama, dağıtım vb. faaliyetleri yürüten "pazarlama bölümü", "satış mağazaları", "mamul ambarı" ve "satış sonrası hizmet" vb. birimleri içerir.</a:t>
            </a:r>
          </a:p>
          <a:p>
            <a:pPr marL="0" indent="719138" algn="just">
              <a:buNone/>
            </a:pPr>
            <a:endParaRPr lang="tr-TR" sz="2400" dirty="0"/>
          </a:p>
        </p:txBody>
      </p:sp>
    </p:spTree>
    <p:extLst>
      <p:ext uri="{BB962C8B-B14F-4D97-AF65-F5344CB8AC3E}">
        <p14:creationId xmlns:p14="http://schemas.microsoft.com/office/powerpoint/2010/main" val="106244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GİDER YERLERİ</a:t>
            </a:r>
          </a:p>
        </p:txBody>
      </p:sp>
      <p:sp>
        <p:nvSpPr>
          <p:cNvPr id="3" name="İçerik Yer Tutucusu 2"/>
          <p:cNvSpPr>
            <a:spLocks noGrp="1"/>
          </p:cNvSpPr>
          <p:nvPr>
            <p:ph idx="1"/>
          </p:nvPr>
        </p:nvSpPr>
        <p:spPr/>
        <p:txBody>
          <a:bodyPr>
            <a:normAutofit/>
          </a:bodyPr>
          <a:lstStyle/>
          <a:p>
            <a:pPr algn="just">
              <a:lnSpc>
                <a:spcPct val="80000"/>
              </a:lnSpc>
            </a:pPr>
            <a:r>
              <a:rPr lang="tr-TR" altLang="tr-TR" sz="2400" b="1" dirty="0">
                <a:latin typeface="Times New Roman" panose="02020603050405020304" pitchFamily="18" charset="0"/>
              </a:rPr>
              <a:t>Genel Yönetim Gider Yerleri: </a:t>
            </a:r>
            <a:r>
              <a:rPr lang="tr-TR" altLang="tr-TR" sz="2400" dirty="0">
                <a:latin typeface="Times New Roman" panose="02020603050405020304" pitchFamily="18" charset="0"/>
              </a:rPr>
              <a:t>Genel yönetim giderlerinin yapıldığı yerlerdir. Örnek olarak "genel müdürlük", "muhasebe bölümü", "personel bölümü" ve "hukuk müşavirliği" vb. birimler sayılabilir.</a:t>
            </a:r>
          </a:p>
          <a:p>
            <a:pPr algn="just">
              <a:lnSpc>
                <a:spcPct val="80000"/>
              </a:lnSpc>
            </a:pPr>
            <a:endParaRPr lang="tr-TR" altLang="tr-TR" sz="2400" dirty="0">
              <a:latin typeface="Times New Roman" panose="02020603050405020304" pitchFamily="18" charset="0"/>
            </a:endParaRPr>
          </a:p>
          <a:p>
            <a:pPr algn="just">
              <a:lnSpc>
                <a:spcPct val="80000"/>
              </a:lnSpc>
            </a:pPr>
            <a:endParaRPr lang="tr-TR" altLang="tr-TR" sz="2400" dirty="0">
              <a:latin typeface="Times New Roman" panose="02020603050405020304" pitchFamily="18" charset="0"/>
            </a:endParaRPr>
          </a:p>
          <a:p>
            <a:pPr algn="just">
              <a:lnSpc>
                <a:spcPct val="80000"/>
              </a:lnSpc>
            </a:pPr>
            <a:r>
              <a:rPr lang="tr-TR" altLang="tr-TR" sz="2400" b="1" dirty="0">
                <a:latin typeface="Times New Roman" panose="02020603050405020304" pitchFamily="18" charset="0"/>
              </a:rPr>
              <a:t>Finansman Gider Yerleri: </a:t>
            </a:r>
            <a:r>
              <a:rPr lang="tr-TR" altLang="tr-TR" sz="2400" dirty="0">
                <a:latin typeface="Times New Roman" panose="02020603050405020304" pitchFamily="18" charset="0"/>
              </a:rPr>
              <a:t>Finansman giderlerinin biriktirildiği ve genelde tek hesap biriminden oluşur.</a:t>
            </a:r>
          </a:p>
          <a:p>
            <a:pPr marL="0" indent="719138" algn="just">
              <a:buNone/>
            </a:pPr>
            <a:endParaRPr lang="tr-TR" sz="2400" dirty="0"/>
          </a:p>
        </p:txBody>
      </p:sp>
    </p:spTree>
    <p:extLst>
      <p:ext uri="{BB962C8B-B14F-4D97-AF65-F5344CB8AC3E}">
        <p14:creationId xmlns:p14="http://schemas.microsoft.com/office/powerpoint/2010/main" val="338162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GİDER YERLERİNİN FONKSİYONLARI</a:t>
            </a:r>
            <a:endParaRPr lang="tr-TR" dirty="0"/>
          </a:p>
        </p:txBody>
      </p:sp>
      <p:sp>
        <p:nvSpPr>
          <p:cNvPr id="3" name="İçerik Yer Tutucusu 2"/>
          <p:cNvSpPr>
            <a:spLocks noGrp="1"/>
          </p:cNvSpPr>
          <p:nvPr>
            <p:ph idx="1"/>
          </p:nvPr>
        </p:nvSpPr>
        <p:spPr/>
        <p:txBody>
          <a:bodyPr>
            <a:normAutofit/>
          </a:bodyPr>
          <a:lstStyle/>
          <a:p>
            <a:pPr marL="342900" indent="-342900" algn="just">
              <a:buFont typeface="Wingdings" panose="05000000000000000000" pitchFamily="2" charset="2"/>
              <a:buChar char="q"/>
            </a:pPr>
            <a:r>
              <a:rPr lang="tr-TR" sz="2400" dirty="0"/>
              <a:t>Giderleri yapısında toplamak ve bunlardan mamullere yüklenecek gider payının saptanmasına olanak hazırlamak. </a:t>
            </a:r>
          </a:p>
          <a:p>
            <a:pPr marL="342900" indent="-342900" algn="just">
              <a:buFont typeface="Wingdings" panose="05000000000000000000" pitchFamily="2" charset="2"/>
              <a:buChar char="q"/>
            </a:pPr>
            <a:endParaRPr lang="tr-TR" sz="2400" dirty="0"/>
          </a:p>
          <a:p>
            <a:pPr marL="342900" indent="-342900" algn="just">
              <a:buFont typeface="Wingdings" panose="05000000000000000000" pitchFamily="2" charset="2"/>
              <a:buChar char="q"/>
            </a:pPr>
            <a:r>
              <a:rPr lang="tr-TR" sz="2400" dirty="0"/>
              <a:t>Giderlerin ortaya çıktıkları ve dağıtıldıktan yerler bakımından kontrolünü kolaylaştırmak.</a:t>
            </a:r>
          </a:p>
          <a:p>
            <a:pPr marL="342900" indent="-342900" algn="just">
              <a:buFont typeface="Wingdings" panose="05000000000000000000" pitchFamily="2" charset="2"/>
              <a:buChar char="q"/>
            </a:pPr>
            <a:endParaRPr lang="tr-TR" sz="2400" dirty="0"/>
          </a:p>
          <a:p>
            <a:pPr marL="342900" indent="-342900" algn="just">
              <a:buFont typeface="Wingdings" panose="05000000000000000000" pitchFamily="2" charset="2"/>
              <a:buChar char="q"/>
            </a:pPr>
            <a:r>
              <a:rPr lang="tr-TR" sz="2400" dirty="0"/>
              <a:t>Giderlerin gider yerleri bakımından planlanmasına olanak hazırlamak. </a:t>
            </a:r>
          </a:p>
          <a:p>
            <a:pPr marL="0" indent="719138" algn="just">
              <a:buNone/>
            </a:pPr>
            <a:endParaRPr lang="tr-TR" sz="2400" dirty="0"/>
          </a:p>
        </p:txBody>
      </p:sp>
    </p:spTree>
    <p:extLst>
      <p:ext uri="{BB962C8B-B14F-4D97-AF65-F5344CB8AC3E}">
        <p14:creationId xmlns:p14="http://schemas.microsoft.com/office/powerpoint/2010/main" val="226619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altLang="tr-TR" dirty="0"/>
              <a:t>GENEL ÜRETİM GİDERLERİNİN MAMULLER VE GİDER YERLERİ AÇISINDAN FARKLILIKLARI</a:t>
            </a:r>
            <a:endParaRPr lang="tr-TR" dirty="0"/>
          </a:p>
        </p:txBody>
      </p:sp>
      <p:sp>
        <p:nvSpPr>
          <p:cNvPr id="3" name="İçerik Yer Tutucusu 2"/>
          <p:cNvSpPr>
            <a:spLocks noGrp="1"/>
          </p:cNvSpPr>
          <p:nvPr>
            <p:ph idx="1"/>
          </p:nvPr>
        </p:nvSpPr>
        <p:spPr/>
        <p:txBody>
          <a:bodyPr>
            <a:normAutofit fontScale="92500" lnSpcReduction="20000"/>
          </a:bodyPr>
          <a:lstStyle/>
          <a:p>
            <a:pPr marL="0" indent="719138" algn="just">
              <a:buNone/>
            </a:pPr>
            <a:r>
              <a:rPr lang="tr-TR" sz="2400" dirty="0"/>
              <a:t>Gider yerleri açısından "direkt" olan genel üretim giderleri, hiçbir dağıtım ölçüsüne gerek kalmaksızın, direkt ilk madde ve malzeme giderleri ile direkt işçilik giderleri gibi doğrudan doğruya gider yerlerine yüklenebilir. </a:t>
            </a:r>
          </a:p>
          <a:p>
            <a:pPr marL="0" indent="719138" algn="just">
              <a:buNone/>
            </a:pPr>
            <a:endParaRPr lang="tr-TR" sz="2400" dirty="0"/>
          </a:p>
          <a:p>
            <a:pPr marL="0" indent="719138" algn="just">
              <a:buNone/>
            </a:pPr>
            <a:r>
              <a:rPr lang="tr-TR" sz="2400" dirty="0"/>
              <a:t>Gider yerleri açısından "endirekt" nitelikte olan genel üretim giderleri ise gider yerlerine bir takım dağıtım anahtarları aracılığı ile yüklenir. </a:t>
            </a:r>
          </a:p>
          <a:p>
            <a:pPr marL="0" indent="719138" algn="just">
              <a:buNone/>
            </a:pPr>
            <a:endParaRPr lang="tr-TR" sz="2400" dirty="0"/>
          </a:p>
          <a:p>
            <a:pPr marL="0" indent="719138" algn="just">
              <a:buNone/>
            </a:pPr>
            <a:r>
              <a:rPr lang="tr-TR" sz="2400" dirty="0"/>
              <a:t>Genel üretim giderlerinin her bir mamule ne kadar yükleneceğini doğrudan saptamak güçtür. Bu nedenle gider yerlerinde toplanan genel üretim giderlerinin mamul maliyetine yüklenebilmesi için yükleme ölçülerinden yararlanılır.</a:t>
            </a:r>
          </a:p>
          <a:p>
            <a:pPr marL="0" indent="719138" algn="just">
              <a:buNone/>
            </a:pPr>
            <a:endParaRPr lang="tr-TR" sz="2400" dirty="0"/>
          </a:p>
        </p:txBody>
      </p:sp>
    </p:spTree>
    <p:extLst>
      <p:ext uri="{BB962C8B-B14F-4D97-AF65-F5344CB8AC3E}">
        <p14:creationId xmlns:p14="http://schemas.microsoft.com/office/powerpoint/2010/main" val="172907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GENEL ÜRETİM GİDERLERİNİN GİDER YERLERİNE DAĞITIMI</a:t>
            </a:r>
            <a:endParaRPr lang="tr-TR" dirty="0"/>
          </a:p>
        </p:txBody>
      </p:sp>
      <p:sp>
        <p:nvSpPr>
          <p:cNvPr id="3" name="İçerik Yer Tutucusu 2"/>
          <p:cNvSpPr>
            <a:spLocks noGrp="1"/>
          </p:cNvSpPr>
          <p:nvPr>
            <p:ph idx="1"/>
          </p:nvPr>
        </p:nvSpPr>
        <p:spPr/>
        <p:txBody>
          <a:bodyPr>
            <a:normAutofit/>
          </a:bodyPr>
          <a:lstStyle/>
          <a:p>
            <a:pPr marL="0" indent="719138" algn="just">
              <a:buNone/>
            </a:pPr>
            <a:r>
              <a:rPr lang="tr-TR" sz="2400" dirty="0"/>
              <a:t>Gider dağıtımı denilince akla üç ayrı gider dağıtımı gelir:</a:t>
            </a:r>
          </a:p>
          <a:p>
            <a:pPr marL="0" indent="719138" algn="just">
              <a:buNone/>
            </a:pPr>
            <a:endParaRPr lang="tr-TR" sz="2400" dirty="0"/>
          </a:p>
          <a:p>
            <a:pPr marL="457200" indent="-457200" algn="just">
              <a:buFont typeface="+mj-lt"/>
              <a:buAutoNum type="arabicPeriod"/>
            </a:pPr>
            <a:r>
              <a:rPr lang="tr-TR" sz="2400" dirty="0"/>
              <a:t>Gider çeşitlerinin gider yerlerine dağıtılması, </a:t>
            </a:r>
            <a:r>
              <a:rPr lang="tr-TR" sz="2400" b="1" dirty="0">
                <a:solidFill>
                  <a:srgbClr val="FF0000"/>
                </a:solidFill>
              </a:rPr>
              <a:t>(I. Dağıtım)</a:t>
            </a:r>
          </a:p>
          <a:p>
            <a:pPr marL="457200" indent="-457200" algn="just">
              <a:buFont typeface="+mj-lt"/>
              <a:buAutoNum type="arabicPeriod"/>
            </a:pPr>
            <a:r>
              <a:rPr lang="tr-TR" sz="2400" dirty="0"/>
              <a:t>Hizmet gider yerlerinde toplanan giderlerin esas üretim gider yerlerine dağıtılması, </a:t>
            </a:r>
            <a:r>
              <a:rPr lang="tr-TR" sz="2400" b="1" dirty="0">
                <a:solidFill>
                  <a:srgbClr val="FF0000"/>
                </a:solidFill>
              </a:rPr>
              <a:t>(II. Dağıtım)</a:t>
            </a:r>
          </a:p>
          <a:p>
            <a:pPr marL="457200" indent="-457200" algn="just">
              <a:buFont typeface="+mj-lt"/>
              <a:buAutoNum type="arabicPeriod"/>
            </a:pPr>
            <a:r>
              <a:rPr lang="tr-TR" sz="2400" dirty="0"/>
              <a:t>Esas üretim gider yerlerinde toplanan giderlerin o gider yerlerindeki mamullere dağıtılması. </a:t>
            </a:r>
            <a:r>
              <a:rPr lang="tr-TR" sz="2400" b="1" dirty="0">
                <a:solidFill>
                  <a:srgbClr val="FF0000"/>
                </a:solidFill>
              </a:rPr>
              <a:t>(III. Dağıtım)</a:t>
            </a:r>
          </a:p>
          <a:p>
            <a:pPr marL="0" indent="719138" algn="just">
              <a:buNone/>
            </a:pPr>
            <a:endParaRPr lang="tr-TR" sz="2400" dirty="0"/>
          </a:p>
        </p:txBody>
      </p:sp>
    </p:spTree>
    <p:extLst>
      <p:ext uri="{BB962C8B-B14F-4D97-AF65-F5344CB8AC3E}">
        <p14:creationId xmlns:p14="http://schemas.microsoft.com/office/powerpoint/2010/main" val="275464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rotWithShape="1">
          <a:blip r:embed="rId2"/>
          <a:srcRect r="2412" b="10802"/>
          <a:stretch/>
        </p:blipFill>
        <p:spPr>
          <a:xfrm>
            <a:off x="333772" y="122367"/>
            <a:ext cx="11449272" cy="6735633"/>
          </a:xfrm>
          <a:prstGeom prst="rect">
            <a:avLst/>
          </a:prstGeom>
        </p:spPr>
      </p:pic>
    </p:spTree>
    <p:extLst>
      <p:ext uri="{BB962C8B-B14F-4D97-AF65-F5344CB8AC3E}">
        <p14:creationId xmlns:p14="http://schemas.microsoft.com/office/powerpoint/2010/main" val="179058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marL="0" indent="719138" algn="just">
              <a:buNone/>
            </a:pPr>
            <a:endParaRPr lang="tr-TR" sz="2400" dirty="0"/>
          </a:p>
        </p:txBody>
      </p:sp>
    </p:spTree>
    <p:extLst>
      <p:ext uri="{BB962C8B-B14F-4D97-AF65-F5344CB8AC3E}">
        <p14:creationId xmlns:p14="http://schemas.microsoft.com/office/powerpoint/2010/main" val="34604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marL="0" indent="719138" algn="just">
              <a:buNone/>
            </a:pPr>
            <a:endParaRPr lang="tr-TR" sz="2400" dirty="0"/>
          </a:p>
        </p:txBody>
      </p:sp>
    </p:spTree>
    <p:extLst>
      <p:ext uri="{BB962C8B-B14F-4D97-AF65-F5344CB8AC3E}">
        <p14:creationId xmlns:p14="http://schemas.microsoft.com/office/powerpoint/2010/main" val="45724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D182A0E-7F17-4A86-A7C5-8846F54E43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İşletme karşıtlık sunusu (geniş ekran)</Template>
  <TotalTime>0</TotalTime>
  <Words>1406</Words>
  <Application>Microsoft Office PowerPoint</Application>
  <PresentationFormat>Özel</PresentationFormat>
  <Paragraphs>155</Paragraphs>
  <Slides>33</Slides>
  <Notes>0</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33</vt:i4>
      </vt:variant>
    </vt:vector>
  </HeadingPairs>
  <TitlesOfParts>
    <vt:vector size="39" baseType="lpstr">
      <vt:lpstr>Arial</vt:lpstr>
      <vt:lpstr>Franklin Gothic Medium</vt:lpstr>
      <vt:lpstr>Times New Roman</vt:lpstr>
      <vt:lpstr>Wingdings</vt:lpstr>
      <vt:lpstr>Business Contrast 16x9</vt:lpstr>
      <vt:lpstr>Microsoft Word Belgesi</vt:lpstr>
      <vt:lpstr>Giderlerin Saptanması</vt:lpstr>
      <vt:lpstr>İŞÇİLİK GİDERLERİ </vt:lpstr>
      <vt:lpstr>TOPLAM İŞÇİLİK TUTARININ SAPTANMASI</vt:lpstr>
      <vt:lpstr>PowerPoint Sunusu</vt:lpstr>
      <vt:lpstr>PowerPoint Sunusu</vt:lpstr>
      <vt:lpstr>DİREKT, ENDİREKT VE BOŞ İŞÇİLİK GİDERİ</vt:lpstr>
      <vt:lpstr>İŞÇİLİK GİDERLERİNE İLİŞKİN ÖZEL SORUNLAR</vt:lpstr>
      <vt:lpstr>BOŞA GEÇEN ZAMAN</vt:lpstr>
      <vt:lpstr>PowerPoint Sunusu</vt:lpstr>
      <vt:lpstr>FAZLA MESAİ</vt:lpstr>
      <vt:lpstr>PowerPoint Sunusu</vt:lpstr>
      <vt:lpstr>PowerPoint Sunusu</vt:lpstr>
      <vt:lpstr>PowerPoint Sunusu</vt:lpstr>
      <vt:lpstr>İZİN TATİL VE İKRAMİYE ÖDEMELERİ</vt:lpstr>
      <vt:lpstr>KIDEM TAZMİNATI </vt:lpstr>
      <vt:lpstr>SOSYAL SİGORTA PRİMİ İŞVEREN PAYI</vt:lpstr>
      <vt:lpstr>GENEL ÜRETİM GİDERLERİ</vt:lpstr>
      <vt:lpstr>GENEL ÜRETİM GİDERLERİNİN SINIFLANDIRILMASI</vt:lpstr>
      <vt:lpstr>GENEL ÜRETİM GİDERLERİNİN SINIFLANDIRILMASI</vt:lpstr>
      <vt:lpstr>GENEL ÜRETİM GİDERLERİNİN SINIFLANDIRILMASI</vt:lpstr>
      <vt:lpstr>GENEL ÜRETİM GİDERLERİNİN SINIFLANDIRILMASI</vt:lpstr>
      <vt:lpstr>GENEL ÜRETİM GİDERLERİNİN SINIFLANDIRILMASI</vt:lpstr>
      <vt:lpstr>GİDER YERİ KAVRAMI</vt:lpstr>
      <vt:lpstr>GİDER YERLERİ</vt:lpstr>
      <vt:lpstr>GİDER YERLERİ</vt:lpstr>
      <vt:lpstr>GİDER YERLERİ</vt:lpstr>
      <vt:lpstr>GİDER YERLERİ</vt:lpstr>
      <vt:lpstr>GİDER YERLERİNİN FONKSİYONLARI</vt:lpstr>
      <vt:lpstr>GENEL ÜRETİM GİDERLERİNİN MAMULLER VE GİDER YERLERİ AÇISINDAN FARKLILIKLARI</vt:lpstr>
      <vt:lpstr>GENEL ÜRETİM GİDERLERİNİN GİDER YERLERİNE DAĞITIMI</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2016-10-04T11:13:59Z</dcterms:created>
  <dcterms:modified xsi:type="dcterms:W3CDTF">2016-10-10T11:11:03Z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