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5" r:id="rId1"/>
  </p:sldMasterIdLst>
  <p:notesMasterIdLst>
    <p:notesMasterId r:id="rId58"/>
  </p:notesMasterIdLst>
  <p:handoutMasterIdLst>
    <p:handoutMasterId r:id="rId59"/>
  </p:handoutMasterIdLst>
  <p:sldIdLst>
    <p:sldId id="642" r:id="rId2"/>
    <p:sldId id="643" r:id="rId3"/>
    <p:sldId id="644" r:id="rId4"/>
    <p:sldId id="645" r:id="rId5"/>
    <p:sldId id="646" r:id="rId6"/>
    <p:sldId id="647" r:id="rId7"/>
    <p:sldId id="648" r:id="rId8"/>
    <p:sldId id="649" r:id="rId9"/>
    <p:sldId id="650" r:id="rId10"/>
    <p:sldId id="651" r:id="rId11"/>
    <p:sldId id="652" r:id="rId12"/>
    <p:sldId id="653" r:id="rId13"/>
    <p:sldId id="654" r:id="rId14"/>
    <p:sldId id="655" r:id="rId15"/>
    <p:sldId id="656" r:id="rId16"/>
    <p:sldId id="657" r:id="rId17"/>
    <p:sldId id="658" r:id="rId18"/>
    <p:sldId id="659" r:id="rId19"/>
    <p:sldId id="660" r:id="rId20"/>
    <p:sldId id="661" r:id="rId21"/>
    <p:sldId id="662" r:id="rId22"/>
    <p:sldId id="663" r:id="rId23"/>
    <p:sldId id="664" r:id="rId24"/>
    <p:sldId id="665" r:id="rId25"/>
    <p:sldId id="666" r:id="rId26"/>
    <p:sldId id="667" r:id="rId27"/>
    <p:sldId id="668" r:id="rId28"/>
    <p:sldId id="669" r:id="rId29"/>
    <p:sldId id="670" r:id="rId30"/>
    <p:sldId id="671" r:id="rId31"/>
    <p:sldId id="672" r:id="rId32"/>
    <p:sldId id="817" r:id="rId33"/>
    <p:sldId id="818" r:id="rId34"/>
    <p:sldId id="819" r:id="rId35"/>
    <p:sldId id="820" r:id="rId36"/>
    <p:sldId id="821" r:id="rId37"/>
    <p:sldId id="822" r:id="rId38"/>
    <p:sldId id="823" r:id="rId39"/>
    <p:sldId id="824" r:id="rId40"/>
    <p:sldId id="825" r:id="rId41"/>
    <p:sldId id="826" r:id="rId42"/>
    <p:sldId id="827" r:id="rId43"/>
    <p:sldId id="828" r:id="rId44"/>
    <p:sldId id="829" r:id="rId45"/>
    <p:sldId id="933" r:id="rId46"/>
    <p:sldId id="934" r:id="rId47"/>
    <p:sldId id="935" r:id="rId48"/>
    <p:sldId id="936" r:id="rId49"/>
    <p:sldId id="940" r:id="rId50"/>
    <p:sldId id="941" r:id="rId51"/>
    <p:sldId id="942" r:id="rId52"/>
    <p:sldId id="943" r:id="rId53"/>
    <p:sldId id="944" r:id="rId54"/>
    <p:sldId id="945" r:id="rId55"/>
    <p:sldId id="946" r:id="rId56"/>
    <p:sldId id="947" r:id="rId57"/>
  </p:sldIdLst>
  <p:sldSz cx="9144000" cy="6858000" type="screen4x3"/>
  <p:notesSz cx="7099300" cy="10234613"/>
  <p:custDataLst>
    <p:tags r:id="rId60"/>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9720E5E6-F0D0-4B26-888E-3C1C439E540B}">
          <p14:sldIdLst/>
        </p14:section>
        <p14:section name="Başlıksız Bölüm" id="{E5423722-83C8-412D-AED2-0799377AE70C}">
          <p14:sldIdLst>
            <p14:sldId id="642"/>
            <p14:sldId id="643"/>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663"/>
            <p14:sldId id="664"/>
            <p14:sldId id="665"/>
            <p14:sldId id="666"/>
            <p14:sldId id="667"/>
            <p14:sldId id="668"/>
            <p14:sldId id="669"/>
            <p14:sldId id="670"/>
            <p14:sldId id="671"/>
            <p14:sldId id="672"/>
            <p14:sldId id="817"/>
            <p14:sldId id="818"/>
            <p14:sldId id="819"/>
            <p14:sldId id="820"/>
            <p14:sldId id="821"/>
            <p14:sldId id="822"/>
            <p14:sldId id="823"/>
            <p14:sldId id="824"/>
            <p14:sldId id="825"/>
            <p14:sldId id="826"/>
            <p14:sldId id="827"/>
            <p14:sldId id="828"/>
            <p14:sldId id="829"/>
            <p14:sldId id="933"/>
            <p14:sldId id="934"/>
            <p14:sldId id="935"/>
            <p14:sldId id="936"/>
            <p14:sldId id="940"/>
            <p14:sldId id="941"/>
            <p14:sldId id="942"/>
            <p14:sldId id="943"/>
            <p14:sldId id="944"/>
            <p14:sldId id="945"/>
            <p14:sldId id="946"/>
            <p14:sldId id="94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8" autoAdjust="0"/>
    <p:restoredTop sz="95833" autoAdjust="0"/>
  </p:normalViewPr>
  <p:slideViewPr>
    <p:cSldViewPr>
      <p:cViewPr varScale="1">
        <p:scale>
          <a:sx n="60" d="100"/>
          <a:sy n="60" d="100"/>
        </p:scale>
        <p:origin x="1404" y="56"/>
      </p:cViewPr>
      <p:guideLst>
        <p:guide orient="horz" pos="2160"/>
        <p:guide pos="2880"/>
      </p:guideLst>
    </p:cSldViewPr>
  </p:slideViewPr>
  <p:outlineViewPr>
    <p:cViewPr>
      <p:scale>
        <a:sx n="33" d="100"/>
        <a:sy n="33" d="100"/>
      </p:scale>
      <p:origin x="0" y="136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AE6C19-9107-4D6C-9227-01349C672FF6}" type="doc">
      <dgm:prSet loTypeId="urn:microsoft.com/office/officeart/2005/8/layout/radial4" loCatId="relationship" qsTypeId="urn:microsoft.com/office/officeart/2005/8/quickstyle/simple1" qsCatId="simple" csTypeId="urn:microsoft.com/office/officeart/2005/8/colors/accent6_3" csCatId="accent6" phldr="1"/>
      <dgm:spPr/>
      <dgm:t>
        <a:bodyPr/>
        <a:lstStyle/>
        <a:p>
          <a:endParaRPr lang="tr-TR"/>
        </a:p>
      </dgm:t>
    </dgm:pt>
    <dgm:pt modelId="{07739731-4EF2-4479-B14F-CEFF4845AFAA}">
      <dgm:prSet phldrT="[Text]"/>
      <dgm:spPr/>
      <dgm:t>
        <a:bodyPr/>
        <a:lstStyle/>
        <a:p>
          <a:r>
            <a:rPr lang="tr-TR" dirty="0"/>
            <a:t>A</a:t>
          </a:r>
        </a:p>
      </dgm:t>
    </dgm:pt>
    <dgm:pt modelId="{0726158E-7888-4799-931E-434B98C2D788}" type="parTrans" cxnId="{833FD0FE-0E19-4CDC-A3E5-0C6C9661996A}">
      <dgm:prSet/>
      <dgm:spPr/>
      <dgm:t>
        <a:bodyPr/>
        <a:lstStyle/>
        <a:p>
          <a:endParaRPr lang="tr-TR"/>
        </a:p>
      </dgm:t>
    </dgm:pt>
    <dgm:pt modelId="{FB518846-B6F0-464A-A5DF-97DBE5D72653}" type="sibTrans" cxnId="{833FD0FE-0E19-4CDC-A3E5-0C6C9661996A}">
      <dgm:prSet/>
      <dgm:spPr/>
      <dgm:t>
        <a:bodyPr/>
        <a:lstStyle/>
        <a:p>
          <a:endParaRPr lang="tr-TR"/>
        </a:p>
      </dgm:t>
    </dgm:pt>
    <dgm:pt modelId="{7D972646-2A62-4B68-9D82-18E348446FDF}">
      <dgm:prSet phldrT="[Text]"/>
      <dgm:spPr/>
      <dgm:t>
        <a:bodyPr/>
        <a:lstStyle/>
        <a:p>
          <a:r>
            <a:rPr lang="tr-TR" dirty="0"/>
            <a:t>A</a:t>
          </a:r>
        </a:p>
      </dgm:t>
    </dgm:pt>
    <dgm:pt modelId="{30E92A10-394E-4BE4-9906-B9F47E4D7FFE}" type="parTrans" cxnId="{32ED0EA5-562A-4221-A67B-553FB5903AC7}">
      <dgm:prSet/>
      <dgm:spPr/>
      <dgm:t>
        <a:bodyPr/>
        <a:lstStyle/>
        <a:p>
          <a:endParaRPr lang="tr-TR"/>
        </a:p>
      </dgm:t>
    </dgm:pt>
    <dgm:pt modelId="{F0F52ED1-30A8-4E5B-8DED-3DCDDC1755DE}" type="sibTrans" cxnId="{32ED0EA5-562A-4221-A67B-553FB5903AC7}">
      <dgm:prSet/>
      <dgm:spPr/>
      <dgm:t>
        <a:bodyPr/>
        <a:lstStyle/>
        <a:p>
          <a:endParaRPr lang="tr-TR"/>
        </a:p>
      </dgm:t>
    </dgm:pt>
    <dgm:pt modelId="{3F0E4816-0539-46A3-95DA-BD5B104C87A0}">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tr-TR" dirty="0"/>
            <a:t>B</a:t>
          </a:r>
        </a:p>
      </dgm:t>
    </dgm:pt>
    <dgm:pt modelId="{5E80D79D-CD65-4B02-8330-0DACC4F61C31}" type="parTrans" cxnId="{A3CBF8E0-9491-4E93-B1E0-BC31FC1BB7DE}">
      <dgm:prSet/>
      <dgm:spPr/>
      <dgm:t>
        <a:bodyPr/>
        <a:lstStyle/>
        <a:p>
          <a:endParaRPr lang="tr-TR"/>
        </a:p>
      </dgm:t>
    </dgm:pt>
    <dgm:pt modelId="{2AEC7C19-043A-4E82-8B52-7325E2FC480C}" type="sibTrans" cxnId="{A3CBF8E0-9491-4E93-B1E0-BC31FC1BB7DE}">
      <dgm:prSet/>
      <dgm:spPr/>
      <dgm:t>
        <a:bodyPr/>
        <a:lstStyle/>
        <a:p>
          <a:endParaRPr lang="tr-TR"/>
        </a:p>
      </dgm:t>
    </dgm:pt>
    <dgm:pt modelId="{FEB3F337-CDBC-41E9-ABA9-1E2F5DA357C7}" type="pres">
      <dgm:prSet presAssocID="{F7AE6C19-9107-4D6C-9227-01349C672FF6}" presName="cycle" presStyleCnt="0">
        <dgm:presLayoutVars>
          <dgm:chMax val="1"/>
          <dgm:dir/>
          <dgm:animLvl val="ctr"/>
          <dgm:resizeHandles val="exact"/>
        </dgm:presLayoutVars>
      </dgm:prSet>
      <dgm:spPr/>
    </dgm:pt>
    <dgm:pt modelId="{D829A013-3A59-4A68-AE64-FD7DDBF679A9}" type="pres">
      <dgm:prSet presAssocID="{07739731-4EF2-4479-B14F-CEFF4845AFAA}" presName="centerShape" presStyleLbl="node0" presStyleIdx="0" presStyleCnt="1"/>
      <dgm:spPr/>
    </dgm:pt>
    <dgm:pt modelId="{0DEA75C2-F0A4-448D-BD5F-94662F0F2B31}" type="pres">
      <dgm:prSet presAssocID="{30E92A10-394E-4BE4-9906-B9F47E4D7FFE}" presName="parTrans" presStyleLbl="bgSibTrans2D1" presStyleIdx="0" presStyleCnt="2"/>
      <dgm:spPr/>
    </dgm:pt>
    <dgm:pt modelId="{3E0182B7-75A7-443D-890F-94131C5A6CCB}" type="pres">
      <dgm:prSet presAssocID="{7D972646-2A62-4B68-9D82-18E348446FDF}" presName="node" presStyleLbl="node1" presStyleIdx="0" presStyleCnt="2">
        <dgm:presLayoutVars>
          <dgm:bulletEnabled val="1"/>
        </dgm:presLayoutVars>
      </dgm:prSet>
      <dgm:spPr/>
    </dgm:pt>
    <dgm:pt modelId="{941181FA-0606-49B8-A53D-5F4D21C3D248}" type="pres">
      <dgm:prSet presAssocID="{5E80D79D-CD65-4B02-8330-0DACC4F61C31}" presName="parTrans" presStyleLbl="bgSibTrans2D1" presStyleIdx="1" presStyleCnt="2"/>
      <dgm:spPr/>
    </dgm:pt>
    <dgm:pt modelId="{2EE1310A-9C44-402D-8B31-69E36848D9DE}" type="pres">
      <dgm:prSet presAssocID="{3F0E4816-0539-46A3-95DA-BD5B104C87A0}" presName="node" presStyleLbl="node1" presStyleIdx="1" presStyleCnt="2">
        <dgm:presLayoutVars>
          <dgm:bulletEnabled val="1"/>
        </dgm:presLayoutVars>
      </dgm:prSet>
      <dgm:spPr/>
    </dgm:pt>
  </dgm:ptLst>
  <dgm:cxnLst>
    <dgm:cxn modelId="{3A6E4E63-2F82-4E2E-B915-E2738779F2AF}" type="presOf" srcId="{5E80D79D-CD65-4B02-8330-0DACC4F61C31}" destId="{941181FA-0606-49B8-A53D-5F4D21C3D248}" srcOrd="0" destOrd="0" presId="urn:microsoft.com/office/officeart/2005/8/layout/radial4"/>
    <dgm:cxn modelId="{58480D48-34AD-4F07-A15C-AD5F378498A4}" type="presOf" srcId="{7D972646-2A62-4B68-9D82-18E348446FDF}" destId="{3E0182B7-75A7-443D-890F-94131C5A6CCB}" srcOrd="0" destOrd="0" presId="urn:microsoft.com/office/officeart/2005/8/layout/radial4"/>
    <dgm:cxn modelId="{E432CE52-08A7-4515-A91B-EF85D70C1B7F}" type="presOf" srcId="{3F0E4816-0539-46A3-95DA-BD5B104C87A0}" destId="{2EE1310A-9C44-402D-8B31-69E36848D9DE}" srcOrd="0" destOrd="0" presId="urn:microsoft.com/office/officeart/2005/8/layout/radial4"/>
    <dgm:cxn modelId="{32ED0EA5-562A-4221-A67B-553FB5903AC7}" srcId="{07739731-4EF2-4479-B14F-CEFF4845AFAA}" destId="{7D972646-2A62-4B68-9D82-18E348446FDF}" srcOrd="0" destOrd="0" parTransId="{30E92A10-394E-4BE4-9906-B9F47E4D7FFE}" sibTransId="{F0F52ED1-30A8-4E5B-8DED-3DCDDC1755DE}"/>
    <dgm:cxn modelId="{523E95BA-D639-4501-89C2-B7F21CC85060}" type="presOf" srcId="{07739731-4EF2-4479-B14F-CEFF4845AFAA}" destId="{D829A013-3A59-4A68-AE64-FD7DDBF679A9}" srcOrd="0" destOrd="0" presId="urn:microsoft.com/office/officeart/2005/8/layout/radial4"/>
    <dgm:cxn modelId="{5FAFA2DC-7285-4B86-9396-C24D3721C8C5}" type="presOf" srcId="{30E92A10-394E-4BE4-9906-B9F47E4D7FFE}" destId="{0DEA75C2-F0A4-448D-BD5F-94662F0F2B31}" srcOrd="0" destOrd="0" presId="urn:microsoft.com/office/officeart/2005/8/layout/radial4"/>
    <dgm:cxn modelId="{A3CBF8E0-9491-4E93-B1E0-BC31FC1BB7DE}" srcId="{07739731-4EF2-4479-B14F-CEFF4845AFAA}" destId="{3F0E4816-0539-46A3-95DA-BD5B104C87A0}" srcOrd="1" destOrd="0" parTransId="{5E80D79D-CD65-4B02-8330-0DACC4F61C31}" sibTransId="{2AEC7C19-043A-4E82-8B52-7325E2FC480C}"/>
    <dgm:cxn modelId="{68EF80FC-B657-4694-8469-79413318AE94}" type="presOf" srcId="{F7AE6C19-9107-4D6C-9227-01349C672FF6}" destId="{FEB3F337-CDBC-41E9-ABA9-1E2F5DA357C7}" srcOrd="0" destOrd="0" presId="urn:microsoft.com/office/officeart/2005/8/layout/radial4"/>
    <dgm:cxn modelId="{833FD0FE-0E19-4CDC-A3E5-0C6C9661996A}" srcId="{F7AE6C19-9107-4D6C-9227-01349C672FF6}" destId="{07739731-4EF2-4479-B14F-CEFF4845AFAA}" srcOrd="0" destOrd="0" parTransId="{0726158E-7888-4799-931E-434B98C2D788}" sibTransId="{FB518846-B6F0-464A-A5DF-97DBE5D72653}"/>
    <dgm:cxn modelId="{D25A3BAA-0709-4335-9E49-051DD0004F10}" type="presParOf" srcId="{FEB3F337-CDBC-41E9-ABA9-1E2F5DA357C7}" destId="{D829A013-3A59-4A68-AE64-FD7DDBF679A9}" srcOrd="0" destOrd="0" presId="urn:microsoft.com/office/officeart/2005/8/layout/radial4"/>
    <dgm:cxn modelId="{C99B470D-3864-400C-AF4C-E1790C7F917D}" type="presParOf" srcId="{FEB3F337-CDBC-41E9-ABA9-1E2F5DA357C7}" destId="{0DEA75C2-F0A4-448D-BD5F-94662F0F2B31}" srcOrd="1" destOrd="0" presId="urn:microsoft.com/office/officeart/2005/8/layout/radial4"/>
    <dgm:cxn modelId="{D58F36AD-2C5D-476B-A4A9-02083F35C0B1}" type="presParOf" srcId="{FEB3F337-CDBC-41E9-ABA9-1E2F5DA357C7}" destId="{3E0182B7-75A7-443D-890F-94131C5A6CCB}" srcOrd="2" destOrd="0" presId="urn:microsoft.com/office/officeart/2005/8/layout/radial4"/>
    <dgm:cxn modelId="{FC6087FD-A06B-4582-B7B8-1691ED3E0659}" type="presParOf" srcId="{FEB3F337-CDBC-41E9-ABA9-1E2F5DA357C7}" destId="{941181FA-0606-49B8-A53D-5F4D21C3D248}" srcOrd="3" destOrd="0" presId="urn:microsoft.com/office/officeart/2005/8/layout/radial4"/>
    <dgm:cxn modelId="{0B1F3099-0BB9-4447-BBAA-4597C9C3F7FF}" type="presParOf" srcId="{FEB3F337-CDBC-41E9-ABA9-1E2F5DA357C7}" destId="{2EE1310A-9C44-402D-8B31-69E36848D9DE}"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AE6C19-9107-4D6C-9227-01349C672FF6}"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endParaRPr lang="tr-TR"/>
        </a:p>
      </dgm:t>
    </dgm:pt>
    <dgm:pt modelId="{07739731-4EF2-4479-B14F-CEFF4845AFAA}">
      <dgm:prSet phldrT="[Text]"/>
      <dgm:spPr/>
      <dgm:t>
        <a:bodyPr/>
        <a:lstStyle/>
        <a:p>
          <a:r>
            <a:rPr lang="tr-TR" dirty="0"/>
            <a:t>C</a:t>
          </a:r>
        </a:p>
      </dgm:t>
    </dgm:pt>
    <dgm:pt modelId="{0726158E-7888-4799-931E-434B98C2D788}" type="parTrans" cxnId="{833FD0FE-0E19-4CDC-A3E5-0C6C9661996A}">
      <dgm:prSet/>
      <dgm:spPr/>
      <dgm:t>
        <a:bodyPr/>
        <a:lstStyle/>
        <a:p>
          <a:endParaRPr lang="tr-TR"/>
        </a:p>
      </dgm:t>
    </dgm:pt>
    <dgm:pt modelId="{FB518846-B6F0-464A-A5DF-97DBE5D72653}" type="sibTrans" cxnId="{833FD0FE-0E19-4CDC-A3E5-0C6C9661996A}">
      <dgm:prSet/>
      <dgm:spPr/>
      <dgm:t>
        <a:bodyPr/>
        <a:lstStyle/>
        <a:p>
          <a:endParaRPr lang="tr-TR"/>
        </a:p>
      </dgm:t>
    </dgm:pt>
    <dgm:pt modelId="{7D972646-2A62-4B68-9D82-18E348446FDF}">
      <dgm:prSet phldrT="[Text]"/>
      <dgm:spPr/>
      <dgm:t>
        <a:bodyPr/>
        <a:lstStyle/>
        <a:p>
          <a:r>
            <a:rPr lang="tr-TR" dirty="0"/>
            <a:t>A</a:t>
          </a:r>
        </a:p>
      </dgm:t>
    </dgm:pt>
    <dgm:pt modelId="{30E92A10-394E-4BE4-9906-B9F47E4D7FFE}" type="parTrans" cxnId="{32ED0EA5-562A-4221-A67B-553FB5903AC7}">
      <dgm:prSet/>
      <dgm:spPr/>
      <dgm:t>
        <a:bodyPr/>
        <a:lstStyle/>
        <a:p>
          <a:endParaRPr lang="tr-TR"/>
        </a:p>
      </dgm:t>
    </dgm:pt>
    <dgm:pt modelId="{F0F52ED1-30A8-4E5B-8DED-3DCDDC1755DE}" type="sibTrans" cxnId="{32ED0EA5-562A-4221-A67B-553FB5903AC7}">
      <dgm:prSet/>
      <dgm:spPr/>
      <dgm:t>
        <a:bodyPr/>
        <a:lstStyle/>
        <a:p>
          <a:endParaRPr lang="tr-TR"/>
        </a:p>
      </dgm:t>
    </dgm:pt>
    <dgm:pt modelId="{3F0E4816-0539-46A3-95DA-BD5B104C87A0}">
      <dgm:prSet phldrT="[Text]"/>
      <dgm:spPr/>
      <dgm:t>
        <a:bodyPr/>
        <a:lstStyle/>
        <a:p>
          <a:r>
            <a:rPr lang="tr-TR" dirty="0"/>
            <a:t>B</a:t>
          </a:r>
        </a:p>
      </dgm:t>
    </dgm:pt>
    <dgm:pt modelId="{5E80D79D-CD65-4B02-8330-0DACC4F61C31}" type="parTrans" cxnId="{A3CBF8E0-9491-4E93-B1E0-BC31FC1BB7DE}">
      <dgm:prSet/>
      <dgm:spPr/>
      <dgm:t>
        <a:bodyPr/>
        <a:lstStyle/>
        <a:p>
          <a:endParaRPr lang="tr-TR"/>
        </a:p>
      </dgm:t>
    </dgm:pt>
    <dgm:pt modelId="{2AEC7C19-043A-4E82-8B52-7325E2FC480C}" type="sibTrans" cxnId="{A3CBF8E0-9491-4E93-B1E0-BC31FC1BB7DE}">
      <dgm:prSet/>
      <dgm:spPr/>
      <dgm:t>
        <a:bodyPr/>
        <a:lstStyle/>
        <a:p>
          <a:endParaRPr lang="tr-TR"/>
        </a:p>
      </dgm:t>
    </dgm:pt>
    <dgm:pt modelId="{FEB3F337-CDBC-41E9-ABA9-1E2F5DA357C7}" type="pres">
      <dgm:prSet presAssocID="{F7AE6C19-9107-4D6C-9227-01349C672FF6}" presName="cycle" presStyleCnt="0">
        <dgm:presLayoutVars>
          <dgm:chMax val="1"/>
          <dgm:dir/>
          <dgm:animLvl val="ctr"/>
          <dgm:resizeHandles val="exact"/>
        </dgm:presLayoutVars>
      </dgm:prSet>
      <dgm:spPr/>
    </dgm:pt>
    <dgm:pt modelId="{D829A013-3A59-4A68-AE64-FD7DDBF679A9}" type="pres">
      <dgm:prSet presAssocID="{07739731-4EF2-4479-B14F-CEFF4845AFAA}" presName="centerShape" presStyleLbl="node0" presStyleIdx="0" presStyleCnt="1"/>
      <dgm:spPr/>
    </dgm:pt>
    <dgm:pt modelId="{0DEA75C2-F0A4-448D-BD5F-94662F0F2B31}" type="pres">
      <dgm:prSet presAssocID="{30E92A10-394E-4BE4-9906-B9F47E4D7FFE}" presName="parTrans" presStyleLbl="bgSibTrans2D1" presStyleIdx="0" presStyleCnt="2"/>
      <dgm:spPr/>
    </dgm:pt>
    <dgm:pt modelId="{3E0182B7-75A7-443D-890F-94131C5A6CCB}" type="pres">
      <dgm:prSet presAssocID="{7D972646-2A62-4B68-9D82-18E348446FDF}" presName="node" presStyleLbl="node1" presStyleIdx="0" presStyleCnt="2">
        <dgm:presLayoutVars>
          <dgm:bulletEnabled val="1"/>
        </dgm:presLayoutVars>
      </dgm:prSet>
      <dgm:spPr/>
    </dgm:pt>
    <dgm:pt modelId="{941181FA-0606-49B8-A53D-5F4D21C3D248}" type="pres">
      <dgm:prSet presAssocID="{5E80D79D-CD65-4B02-8330-0DACC4F61C31}" presName="parTrans" presStyleLbl="bgSibTrans2D1" presStyleIdx="1" presStyleCnt="2"/>
      <dgm:spPr/>
    </dgm:pt>
    <dgm:pt modelId="{2EE1310A-9C44-402D-8B31-69E36848D9DE}" type="pres">
      <dgm:prSet presAssocID="{3F0E4816-0539-46A3-95DA-BD5B104C87A0}" presName="node" presStyleLbl="node1" presStyleIdx="1" presStyleCnt="2">
        <dgm:presLayoutVars>
          <dgm:bulletEnabled val="1"/>
        </dgm:presLayoutVars>
      </dgm:prSet>
      <dgm:spPr/>
    </dgm:pt>
  </dgm:ptLst>
  <dgm:cxnLst>
    <dgm:cxn modelId="{E60C2B18-01EE-4096-A792-7F12DEE85F95}" type="presOf" srcId="{3F0E4816-0539-46A3-95DA-BD5B104C87A0}" destId="{2EE1310A-9C44-402D-8B31-69E36848D9DE}" srcOrd="0" destOrd="0" presId="urn:microsoft.com/office/officeart/2005/8/layout/radial4"/>
    <dgm:cxn modelId="{5C701A19-C617-4E18-B5E4-6893708B65CF}" type="presOf" srcId="{30E92A10-394E-4BE4-9906-B9F47E4D7FFE}" destId="{0DEA75C2-F0A4-448D-BD5F-94662F0F2B31}" srcOrd="0" destOrd="0" presId="urn:microsoft.com/office/officeart/2005/8/layout/radial4"/>
    <dgm:cxn modelId="{8970018D-3C4D-476D-9C61-CCF79EC349C7}" type="presOf" srcId="{07739731-4EF2-4479-B14F-CEFF4845AFAA}" destId="{D829A013-3A59-4A68-AE64-FD7DDBF679A9}" srcOrd="0" destOrd="0" presId="urn:microsoft.com/office/officeart/2005/8/layout/radial4"/>
    <dgm:cxn modelId="{DD2FCC9C-4A8E-4763-8DC9-3C50F26E3708}" type="presOf" srcId="{F7AE6C19-9107-4D6C-9227-01349C672FF6}" destId="{FEB3F337-CDBC-41E9-ABA9-1E2F5DA357C7}" srcOrd="0" destOrd="0" presId="urn:microsoft.com/office/officeart/2005/8/layout/radial4"/>
    <dgm:cxn modelId="{32ED0EA5-562A-4221-A67B-553FB5903AC7}" srcId="{07739731-4EF2-4479-B14F-CEFF4845AFAA}" destId="{7D972646-2A62-4B68-9D82-18E348446FDF}" srcOrd="0" destOrd="0" parTransId="{30E92A10-394E-4BE4-9906-B9F47E4D7FFE}" sibTransId="{F0F52ED1-30A8-4E5B-8DED-3DCDDC1755DE}"/>
    <dgm:cxn modelId="{C436CDB7-FCFB-43D9-BC5A-8CA8DDCFAF2D}" type="presOf" srcId="{7D972646-2A62-4B68-9D82-18E348446FDF}" destId="{3E0182B7-75A7-443D-890F-94131C5A6CCB}" srcOrd="0" destOrd="0" presId="urn:microsoft.com/office/officeart/2005/8/layout/radial4"/>
    <dgm:cxn modelId="{A3CBF8E0-9491-4E93-B1E0-BC31FC1BB7DE}" srcId="{07739731-4EF2-4479-B14F-CEFF4845AFAA}" destId="{3F0E4816-0539-46A3-95DA-BD5B104C87A0}" srcOrd="1" destOrd="0" parTransId="{5E80D79D-CD65-4B02-8330-0DACC4F61C31}" sibTransId="{2AEC7C19-043A-4E82-8B52-7325E2FC480C}"/>
    <dgm:cxn modelId="{A74FD3F6-9FE4-46BF-8EFE-7FEC9E3C7C0A}" type="presOf" srcId="{5E80D79D-CD65-4B02-8330-0DACC4F61C31}" destId="{941181FA-0606-49B8-A53D-5F4D21C3D248}" srcOrd="0" destOrd="0" presId="urn:microsoft.com/office/officeart/2005/8/layout/radial4"/>
    <dgm:cxn modelId="{833FD0FE-0E19-4CDC-A3E5-0C6C9661996A}" srcId="{F7AE6C19-9107-4D6C-9227-01349C672FF6}" destId="{07739731-4EF2-4479-B14F-CEFF4845AFAA}" srcOrd="0" destOrd="0" parTransId="{0726158E-7888-4799-931E-434B98C2D788}" sibTransId="{FB518846-B6F0-464A-A5DF-97DBE5D72653}"/>
    <dgm:cxn modelId="{10B6BB80-BA42-4BA9-AD3A-815DF3A9A12E}" type="presParOf" srcId="{FEB3F337-CDBC-41E9-ABA9-1E2F5DA357C7}" destId="{D829A013-3A59-4A68-AE64-FD7DDBF679A9}" srcOrd="0" destOrd="0" presId="urn:microsoft.com/office/officeart/2005/8/layout/radial4"/>
    <dgm:cxn modelId="{5232714E-9F48-4852-8A93-DF4D79675E4D}" type="presParOf" srcId="{FEB3F337-CDBC-41E9-ABA9-1E2F5DA357C7}" destId="{0DEA75C2-F0A4-448D-BD5F-94662F0F2B31}" srcOrd="1" destOrd="0" presId="urn:microsoft.com/office/officeart/2005/8/layout/radial4"/>
    <dgm:cxn modelId="{49B97E19-F2F6-4AEB-982F-D798D36D7696}" type="presParOf" srcId="{FEB3F337-CDBC-41E9-ABA9-1E2F5DA357C7}" destId="{3E0182B7-75A7-443D-890F-94131C5A6CCB}" srcOrd="2" destOrd="0" presId="urn:microsoft.com/office/officeart/2005/8/layout/radial4"/>
    <dgm:cxn modelId="{877C8658-4A74-4A66-9DF1-50AB95B70C7B}" type="presParOf" srcId="{FEB3F337-CDBC-41E9-ABA9-1E2F5DA357C7}" destId="{941181FA-0606-49B8-A53D-5F4D21C3D248}" srcOrd="3" destOrd="0" presId="urn:microsoft.com/office/officeart/2005/8/layout/radial4"/>
    <dgm:cxn modelId="{9D0A3AD9-0336-4A6C-9F76-BA08BDFDB10A}" type="presParOf" srcId="{FEB3F337-CDBC-41E9-ABA9-1E2F5DA357C7}" destId="{2EE1310A-9C44-402D-8B31-69E36848D9DE}"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29A013-3A59-4A68-AE64-FD7DDBF679A9}">
      <dsp:nvSpPr>
        <dsp:cNvPr id="0" name=""/>
        <dsp:cNvSpPr/>
      </dsp:nvSpPr>
      <dsp:spPr>
        <a:xfrm>
          <a:off x="1377708" y="580197"/>
          <a:ext cx="916990" cy="916990"/>
        </a:xfrm>
        <a:prstGeom prst="ellipse">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tr-TR" sz="4200" kern="1200" dirty="0"/>
            <a:t>A</a:t>
          </a:r>
        </a:p>
      </dsp:txBody>
      <dsp:txXfrm>
        <a:off x="1511998" y="714487"/>
        <a:ext cx="648410" cy="648410"/>
      </dsp:txXfrm>
    </dsp:sp>
    <dsp:sp modelId="{0DEA75C2-F0A4-448D-BD5F-94662F0F2B31}">
      <dsp:nvSpPr>
        <dsp:cNvPr id="0" name=""/>
        <dsp:cNvSpPr/>
      </dsp:nvSpPr>
      <dsp:spPr>
        <a:xfrm rot="12900000">
          <a:off x="787045" y="419747"/>
          <a:ext cx="703662" cy="261342"/>
        </a:xfrm>
        <a:prstGeom prst="leftArrow">
          <a:avLst>
            <a:gd name="adj1" fmla="val 60000"/>
            <a:gd name="adj2" fmla="val 50000"/>
          </a:avLst>
        </a:prstGeom>
        <a:solidFill>
          <a:schemeClr val="accent6">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0182B7-75A7-443D-890F-94131C5A6CCB}">
      <dsp:nvSpPr>
        <dsp:cNvPr id="0" name=""/>
        <dsp:cNvSpPr/>
      </dsp:nvSpPr>
      <dsp:spPr>
        <a:xfrm>
          <a:off x="415102" y="160"/>
          <a:ext cx="871140" cy="696912"/>
        </a:xfrm>
        <a:prstGeom prst="roundRect">
          <a:avLst>
            <a:gd name="adj" fmla="val 10000"/>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600200">
            <a:lnSpc>
              <a:spcPct val="90000"/>
            </a:lnSpc>
            <a:spcBef>
              <a:spcPct val="0"/>
            </a:spcBef>
            <a:spcAft>
              <a:spcPct val="35000"/>
            </a:spcAft>
            <a:buNone/>
          </a:pPr>
          <a:r>
            <a:rPr lang="tr-TR" sz="3600" kern="1200" dirty="0"/>
            <a:t>A</a:t>
          </a:r>
        </a:p>
      </dsp:txBody>
      <dsp:txXfrm>
        <a:off x="435514" y="20572"/>
        <a:ext cx="830316" cy="656088"/>
      </dsp:txXfrm>
    </dsp:sp>
    <dsp:sp modelId="{941181FA-0606-49B8-A53D-5F4D21C3D248}">
      <dsp:nvSpPr>
        <dsp:cNvPr id="0" name=""/>
        <dsp:cNvSpPr/>
      </dsp:nvSpPr>
      <dsp:spPr>
        <a:xfrm rot="19500000">
          <a:off x="2181700" y="419747"/>
          <a:ext cx="703662" cy="261342"/>
        </a:xfrm>
        <a:prstGeom prst="leftArrow">
          <a:avLst>
            <a:gd name="adj1" fmla="val 60000"/>
            <a:gd name="adj2" fmla="val 50000"/>
          </a:avLst>
        </a:prstGeom>
        <a:solidFill>
          <a:schemeClr val="accent6">
            <a:shade val="90000"/>
            <a:hueOff val="-381735"/>
            <a:satOff val="7617"/>
            <a:lumOff val="2067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E1310A-9C44-402D-8B31-69E36848D9DE}">
      <dsp:nvSpPr>
        <dsp:cNvPr id="0" name=""/>
        <dsp:cNvSpPr/>
      </dsp:nvSpPr>
      <dsp:spPr>
        <a:xfrm>
          <a:off x="2386164" y="160"/>
          <a:ext cx="871140" cy="696912"/>
        </a:xfrm>
        <a:prstGeom prst="roundRect">
          <a:avLst>
            <a:gd name="adj" fmla="val 1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marL="0" lvl="0" indent="0" algn="ctr" defTabSz="1600200">
            <a:lnSpc>
              <a:spcPct val="90000"/>
            </a:lnSpc>
            <a:spcBef>
              <a:spcPct val="0"/>
            </a:spcBef>
            <a:spcAft>
              <a:spcPct val="35000"/>
            </a:spcAft>
            <a:buNone/>
          </a:pPr>
          <a:r>
            <a:rPr lang="tr-TR" sz="3600" kern="1200" dirty="0"/>
            <a:t>B</a:t>
          </a:r>
        </a:p>
      </dsp:txBody>
      <dsp:txXfrm>
        <a:off x="2406576" y="20572"/>
        <a:ext cx="830316" cy="6560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29A013-3A59-4A68-AE64-FD7DDBF679A9}">
      <dsp:nvSpPr>
        <dsp:cNvPr id="0" name=""/>
        <dsp:cNvSpPr/>
      </dsp:nvSpPr>
      <dsp:spPr>
        <a:xfrm>
          <a:off x="1006153" y="825186"/>
          <a:ext cx="928050" cy="92805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tr-TR" sz="4300" kern="1200" dirty="0"/>
            <a:t>C</a:t>
          </a:r>
        </a:p>
      </dsp:txBody>
      <dsp:txXfrm>
        <a:off x="1142063" y="961096"/>
        <a:ext cx="656230" cy="656230"/>
      </dsp:txXfrm>
    </dsp:sp>
    <dsp:sp modelId="{0DEA75C2-F0A4-448D-BD5F-94662F0F2B31}">
      <dsp:nvSpPr>
        <dsp:cNvPr id="0" name=""/>
        <dsp:cNvSpPr/>
      </dsp:nvSpPr>
      <dsp:spPr>
        <a:xfrm rot="12900000">
          <a:off x="377273" y="652401"/>
          <a:ext cx="744629" cy="264494"/>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0182B7-75A7-443D-890F-94131C5A6CCB}">
      <dsp:nvSpPr>
        <dsp:cNvPr id="0" name=""/>
        <dsp:cNvSpPr/>
      </dsp:nvSpPr>
      <dsp:spPr>
        <a:xfrm>
          <a:off x="3782" y="218438"/>
          <a:ext cx="881647" cy="70531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r>
            <a:rPr lang="tr-TR" sz="3700" kern="1200" dirty="0"/>
            <a:t>A</a:t>
          </a:r>
        </a:p>
      </dsp:txBody>
      <dsp:txXfrm>
        <a:off x="24440" y="239096"/>
        <a:ext cx="840331" cy="664002"/>
      </dsp:txXfrm>
    </dsp:sp>
    <dsp:sp modelId="{941181FA-0606-49B8-A53D-5F4D21C3D248}">
      <dsp:nvSpPr>
        <dsp:cNvPr id="0" name=""/>
        <dsp:cNvSpPr/>
      </dsp:nvSpPr>
      <dsp:spPr>
        <a:xfrm rot="19500000">
          <a:off x="1818454" y="652401"/>
          <a:ext cx="744629" cy="264494"/>
        </a:xfrm>
        <a:prstGeom prst="lef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E1310A-9C44-402D-8B31-69E36848D9DE}">
      <dsp:nvSpPr>
        <dsp:cNvPr id="0" name=""/>
        <dsp:cNvSpPr/>
      </dsp:nvSpPr>
      <dsp:spPr>
        <a:xfrm>
          <a:off x="2054927" y="218438"/>
          <a:ext cx="881647" cy="705318"/>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r>
            <a:rPr lang="tr-TR" sz="3700" kern="1200" dirty="0"/>
            <a:t>B</a:t>
          </a:r>
        </a:p>
      </dsp:txBody>
      <dsp:txXfrm>
        <a:off x="2075585" y="239096"/>
        <a:ext cx="840331" cy="66400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076364" cy="511731"/>
          </a:xfrm>
          <a:prstGeom prst="rect">
            <a:avLst/>
          </a:prstGeom>
        </p:spPr>
        <p:txBody>
          <a:bodyPr vert="horz" lIns="95463" tIns="47732" rIns="95463" bIns="47732" rtlCol="0"/>
          <a:lstStyle>
            <a:lvl1pPr algn="l">
              <a:defRPr sz="1300"/>
            </a:lvl1pPr>
          </a:lstStyle>
          <a:p>
            <a:endParaRPr lang="tr-TR"/>
          </a:p>
        </p:txBody>
      </p:sp>
      <p:sp>
        <p:nvSpPr>
          <p:cNvPr id="3" name="Veri Yer Tutucusu 2"/>
          <p:cNvSpPr>
            <a:spLocks noGrp="1"/>
          </p:cNvSpPr>
          <p:nvPr>
            <p:ph type="dt" sz="quarter" idx="1"/>
          </p:nvPr>
        </p:nvSpPr>
        <p:spPr>
          <a:xfrm>
            <a:off x="4021294" y="0"/>
            <a:ext cx="3076364" cy="511731"/>
          </a:xfrm>
          <a:prstGeom prst="rect">
            <a:avLst/>
          </a:prstGeom>
        </p:spPr>
        <p:txBody>
          <a:bodyPr vert="horz" lIns="95463" tIns="47732" rIns="95463" bIns="47732" rtlCol="0"/>
          <a:lstStyle>
            <a:lvl1pPr algn="r">
              <a:defRPr sz="1300"/>
            </a:lvl1pPr>
          </a:lstStyle>
          <a:p>
            <a:fld id="{70287B92-169E-47B4-ADE5-208386D93613}" type="datetimeFigureOut">
              <a:rPr lang="tr-TR" smtClean="0"/>
              <a:t>26.4.2018</a:t>
            </a:fld>
            <a:endParaRPr lang="tr-TR"/>
          </a:p>
        </p:txBody>
      </p:sp>
      <p:sp>
        <p:nvSpPr>
          <p:cNvPr id="4" name="Altbilgi Yer Tutucusu 3"/>
          <p:cNvSpPr>
            <a:spLocks noGrp="1"/>
          </p:cNvSpPr>
          <p:nvPr>
            <p:ph type="ftr" sz="quarter" idx="2"/>
          </p:nvPr>
        </p:nvSpPr>
        <p:spPr>
          <a:xfrm>
            <a:off x="0" y="9721106"/>
            <a:ext cx="3076364" cy="511731"/>
          </a:xfrm>
          <a:prstGeom prst="rect">
            <a:avLst/>
          </a:prstGeom>
        </p:spPr>
        <p:txBody>
          <a:bodyPr vert="horz" lIns="95463" tIns="47732" rIns="95463" bIns="47732" rtlCol="0" anchor="b"/>
          <a:lstStyle>
            <a:lvl1pPr algn="l">
              <a:defRPr sz="1300"/>
            </a:lvl1pPr>
          </a:lstStyle>
          <a:p>
            <a:endParaRPr lang="tr-TR"/>
          </a:p>
        </p:txBody>
      </p:sp>
      <p:sp>
        <p:nvSpPr>
          <p:cNvPr id="5" name="Slayt Numarası Yer Tutucusu 4"/>
          <p:cNvSpPr>
            <a:spLocks noGrp="1"/>
          </p:cNvSpPr>
          <p:nvPr>
            <p:ph type="sldNum" sz="quarter" idx="3"/>
          </p:nvPr>
        </p:nvSpPr>
        <p:spPr>
          <a:xfrm>
            <a:off x="4021294" y="9721106"/>
            <a:ext cx="3076364" cy="511731"/>
          </a:xfrm>
          <a:prstGeom prst="rect">
            <a:avLst/>
          </a:prstGeom>
        </p:spPr>
        <p:txBody>
          <a:bodyPr vert="horz" lIns="95463" tIns="47732" rIns="95463" bIns="47732" rtlCol="0" anchor="b"/>
          <a:lstStyle>
            <a:lvl1pPr algn="r">
              <a:defRPr sz="1300"/>
            </a:lvl1pPr>
          </a:lstStyle>
          <a:p>
            <a:fld id="{CE15E33D-48EA-4471-A56F-17543AEC2A6C}" type="slidenum">
              <a:rPr lang="tr-TR" smtClean="0"/>
              <a:t>‹#›</a:t>
            </a:fld>
            <a:endParaRPr lang="tr-TR"/>
          </a:p>
        </p:txBody>
      </p:sp>
    </p:spTree>
    <p:extLst>
      <p:ext uri="{BB962C8B-B14F-4D97-AF65-F5344CB8AC3E}">
        <p14:creationId xmlns:p14="http://schemas.microsoft.com/office/powerpoint/2010/main" val="2111701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076364" cy="511731"/>
          </a:xfrm>
          <a:prstGeom prst="rect">
            <a:avLst/>
          </a:prstGeom>
        </p:spPr>
        <p:txBody>
          <a:bodyPr vert="horz" lIns="95463" tIns="47732" rIns="95463" bIns="47732" rtlCol="0"/>
          <a:lstStyle>
            <a:lvl1pPr algn="l">
              <a:defRPr sz="1300"/>
            </a:lvl1pPr>
          </a:lstStyle>
          <a:p>
            <a:endParaRPr lang="tr-TR"/>
          </a:p>
        </p:txBody>
      </p:sp>
      <p:sp>
        <p:nvSpPr>
          <p:cNvPr id="3" name="Veri Yer Tutucusu 2"/>
          <p:cNvSpPr>
            <a:spLocks noGrp="1"/>
          </p:cNvSpPr>
          <p:nvPr>
            <p:ph type="dt" idx="1"/>
          </p:nvPr>
        </p:nvSpPr>
        <p:spPr>
          <a:xfrm>
            <a:off x="4021294" y="0"/>
            <a:ext cx="3076364" cy="511731"/>
          </a:xfrm>
          <a:prstGeom prst="rect">
            <a:avLst/>
          </a:prstGeom>
        </p:spPr>
        <p:txBody>
          <a:bodyPr vert="horz" lIns="95463" tIns="47732" rIns="95463" bIns="47732" rtlCol="0"/>
          <a:lstStyle>
            <a:lvl1pPr algn="r">
              <a:defRPr sz="1300"/>
            </a:lvl1pPr>
          </a:lstStyle>
          <a:p>
            <a:fld id="{5258C3A5-C0B4-4FCD-9F3B-5D2895394CE7}" type="datetimeFigureOut">
              <a:rPr lang="tr-TR" smtClean="0"/>
              <a:pPr/>
              <a:t>26.4.2018</a:t>
            </a:fld>
            <a:endParaRPr lang="tr-TR"/>
          </a:p>
        </p:txBody>
      </p:sp>
      <p:sp>
        <p:nvSpPr>
          <p:cNvPr id="4" name="Slayt Görüntüsü Yer Tutucusu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5463" tIns="47732" rIns="95463" bIns="47732" rtlCol="0" anchor="ctr"/>
          <a:lstStyle/>
          <a:p>
            <a:endParaRPr lang="tr-TR"/>
          </a:p>
        </p:txBody>
      </p:sp>
      <p:sp>
        <p:nvSpPr>
          <p:cNvPr id="5" name="Not Yer Tutucusu 4"/>
          <p:cNvSpPr>
            <a:spLocks noGrp="1"/>
          </p:cNvSpPr>
          <p:nvPr>
            <p:ph type="body" sz="quarter" idx="3"/>
          </p:nvPr>
        </p:nvSpPr>
        <p:spPr>
          <a:xfrm>
            <a:off x="709931" y="4861442"/>
            <a:ext cx="5679440" cy="4605576"/>
          </a:xfrm>
          <a:prstGeom prst="rect">
            <a:avLst/>
          </a:prstGeom>
        </p:spPr>
        <p:txBody>
          <a:bodyPr vert="horz" lIns="95463" tIns="47732" rIns="95463" bIns="47732"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9721106"/>
            <a:ext cx="3076364" cy="511731"/>
          </a:xfrm>
          <a:prstGeom prst="rect">
            <a:avLst/>
          </a:prstGeom>
        </p:spPr>
        <p:txBody>
          <a:bodyPr vert="horz" lIns="95463" tIns="47732" rIns="95463" bIns="47732" rtlCol="0" anchor="b"/>
          <a:lstStyle>
            <a:lvl1pPr algn="l">
              <a:defRPr sz="1300"/>
            </a:lvl1pPr>
          </a:lstStyle>
          <a:p>
            <a:endParaRPr lang="tr-TR"/>
          </a:p>
        </p:txBody>
      </p:sp>
      <p:sp>
        <p:nvSpPr>
          <p:cNvPr id="7" name="Slayt Numarası Yer Tutucusu 6"/>
          <p:cNvSpPr>
            <a:spLocks noGrp="1"/>
          </p:cNvSpPr>
          <p:nvPr>
            <p:ph type="sldNum" sz="quarter" idx="5"/>
          </p:nvPr>
        </p:nvSpPr>
        <p:spPr>
          <a:xfrm>
            <a:off x="4021294" y="9721106"/>
            <a:ext cx="3076364" cy="511731"/>
          </a:xfrm>
          <a:prstGeom prst="rect">
            <a:avLst/>
          </a:prstGeom>
        </p:spPr>
        <p:txBody>
          <a:bodyPr vert="horz" lIns="95463" tIns="47732" rIns="95463" bIns="47732" rtlCol="0" anchor="b"/>
          <a:lstStyle>
            <a:lvl1pPr algn="r">
              <a:defRPr sz="1300"/>
            </a:lvl1pPr>
          </a:lstStyle>
          <a:p>
            <a:fld id="{C74B2FDB-1FC4-4BA3-8B6F-70D833DF40CE}" type="slidenum">
              <a:rPr lang="tr-TR" smtClean="0"/>
              <a:pPr/>
              <a:t>‹#›</a:t>
            </a:fld>
            <a:endParaRPr lang="tr-TR"/>
          </a:p>
        </p:txBody>
      </p:sp>
    </p:spTree>
    <p:extLst>
      <p:ext uri="{BB962C8B-B14F-4D97-AF65-F5344CB8AC3E}">
        <p14:creationId xmlns:p14="http://schemas.microsoft.com/office/powerpoint/2010/main" val="2200049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C74B2FDB-1FC4-4BA3-8B6F-70D833DF40CE}" type="slidenum">
              <a:rPr lang="tr-TR" smtClean="0"/>
              <a:pPr/>
              <a:t>51</a:t>
            </a:fld>
            <a:endParaRPr lang="tr-TR"/>
          </a:p>
        </p:txBody>
      </p:sp>
    </p:spTree>
    <p:extLst>
      <p:ext uri="{BB962C8B-B14F-4D97-AF65-F5344CB8AC3E}">
        <p14:creationId xmlns:p14="http://schemas.microsoft.com/office/powerpoint/2010/main" val="3651565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C74B2FDB-1FC4-4BA3-8B6F-70D833DF40CE}" type="slidenum">
              <a:rPr lang="tr-TR" smtClean="0"/>
              <a:pPr/>
              <a:t>52</a:t>
            </a:fld>
            <a:endParaRPr lang="tr-TR"/>
          </a:p>
        </p:txBody>
      </p:sp>
    </p:spTree>
    <p:extLst>
      <p:ext uri="{BB962C8B-B14F-4D97-AF65-F5344CB8AC3E}">
        <p14:creationId xmlns:p14="http://schemas.microsoft.com/office/powerpoint/2010/main" val="5118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C74B2FDB-1FC4-4BA3-8B6F-70D833DF40CE}" type="slidenum">
              <a:rPr lang="tr-TR" smtClean="0"/>
              <a:pPr/>
              <a:t>53</a:t>
            </a:fld>
            <a:endParaRPr lang="tr-TR"/>
          </a:p>
        </p:txBody>
      </p:sp>
    </p:spTree>
    <p:extLst>
      <p:ext uri="{BB962C8B-B14F-4D97-AF65-F5344CB8AC3E}">
        <p14:creationId xmlns:p14="http://schemas.microsoft.com/office/powerpoint/2010/main" val="2698405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C74B2FDB-1FC4-4BA3-8B6F-70D833DF40CE}" type="slidenum">
              <a:rPr lang="tr-TR" smtClean="0"/>
              <a:pPr/>
              <a:t>54</a:t>
            </a:fld>
            <a:endParaRPr lang="tr-TR"/>
          </a:p>
        </p:txBody>
      </p:sp>
    </p:spTree>
    <p:extLst>
      <p:ext uri="{BB962C8B-B14F-4D97-AF65-F5344CB8AC3E}">
        <p14:creationId xmlns:p14="http://schemas.microsoft.com/office/powerpoint/2010/main" val="40702526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PAK(1.Sayfa)">
    <p:spTree>
      <p:nvGrpSpPr>
        <p:cNvPr id="1" name=""/>
        <p:cNvGrpSpPr/>
        <p:nvPr/>
      </p:nvGrpSpPr>
      <p:grpSpPr>
        <a:xfrm>
          <a:off x="0" y="0"/>
          <a:ext cx="0" cy="0"/>
          <a:chOff x="0" y="0"/>
          <a:chExt cx="0" cy="0"/>
        </a:xfrm>
      </p:grpSpPr>
      <p:sp>
        <p:nvSpPr>
          <p:cNvPr id="7" name="Text Box 2"/>
          <p:cNvSpPr txBox="1">
            <a:spLocks noChangeArrowheads="1"/>
          </p:cNvSpPr>
          <p:nvPr userDrawn="1"/>
        </p:nvSpPr>
        <p:spPr bwMode="auto">
          <a:xfrm>
            <a:off x="7020272" y="0"/>
            <a:ext cx="1727200" cy="6837472"/>
          </a:xfrm>
          <a:prstGeom prst="rect">
            <a:avLst/>
          </a:prstGeom>
          <a:solidFill>
            <a:srgbClr val="C6D9F1"/>
          </a:solidFill>
          <a:ln w="9525">
            <a:solidFill>
              <a:srgbClr val="C6D9F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tr-TR" sz="1100" b="0" i="0" u="none" strike="noStrike" cap="none" normalizeH="0" baseline="0" dirty="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tr-TR" sz="1600" b="0" i="0" u="none" strike="noStrike" cap="none" normalizeH="0" baseline="0" dirty="0">
              <a:ln>
                <a:noFill/>
              </a:ln>
              <a:solidFill>
                <a:schemeClr val="tx1"/>
              </a:solidFill>
              <a:effectLst/>
              <a:latin typeface="Times New Roman" pitchFamily="18" charset="0"/>
            </a:endParaRPr>
          </a:p>
        </p:txBody>
      </p:sp>
      <p:sp>
        <p:nvSpPr>
          <p:cNvPr id="8" name="9 Metin kutusu"/>
          <p:cNvSpPr txBox="1"/>
          <p:nvPr userDrawn="1"/>
        </p:nvSpPr>
        <p:spPr>
          <a:xfrm>
            <a:off x="179512" y="6165304"/>
            <a:ext cx="2880000" cy="553998"/>
          </a:xfrm>
          <a:prstGeom prst="rect">
            <a:avLst/>
          </a:prstGeom>
          <a:noFill/>
        </p:spPr>
        <p:txBody>
          <a:bodyPr wrap="square" rtlCol="0">
            <a:spAutoFit/>
          </a:bodyPr>
          <a:lstStyle/>
          <a:p>
            <a:pPr algn="l"/>
            <a:r>
              <a:rPr lang="tr-TR" sz="1000" b="1" dirty="0">
                <a:solidFill>
                  <a:schemeClr val="tx2"/>
                </a:solidFill>
                <a:latin typeface="Calibri" pitchFamily="34" charset="0"/>
                <a:cs typeface="Calibri" pitchFamily="34" charset="0"/>
              </a:rPr>
              <a:t>KBUZEM</a:t>
            </a:r>
            <a:endParaRPr lang="tr-TR" sz="1000" dirty="0">
              <a:solidFill>
                <a:schemeClr val="tx2"/>
              </a:solidFill>
              <a:latin typeface="Calibri" pitchFamily="34" charset="0"/>
              <a:cs typeface="Calibri" pitchFamily="34" charset="0"/>
            </a:endParaRPr>
          </a:p>
          <a:p>
            <a:pPr algn="l"/>
            <a:r>
              <a:rPr lang="tr-TR" sz="1000" dirty="0">
                <a:solidFill>
                  <a:schemeClr val="tx2"/>
                </a:solidFill>
                <a:latin typeface="Calibri" pitchFamily="34" charset="0"/>
                <a:cs typeface="Calibri" pitchFamily="34" charset="0"/>
              </a:rPr>
              <a:t>Karabük Üniversitesi</a:t>
            </a:r>
          </a:p>
          <a:p>
            <a:pPr algn="l"/>
            <a:r>
              <a:rPr lang="tr-TR" sz="1000" dirty="0">
                <a:solidFill>
                  <a:schemeClr val="tx2"/>
                </a:solidFill>
                <a:latin typeface="Calibri" pitchFamily="34" charset="0"/>
                <a:cs typeface="Calibri" pitchFamily="34" charset="0"/>
              </a:rPr>
              <a:t>Uzaktan Eğitim Uygulama ve Araştırma Merkezi</a:t>
            </a:r>
          </a:p>
        </p:txBody>
      </p:sp>
      <p:pic>
        <p:nvPicPr>
          <p:cNvPr id="9" name="2 Resim" descr="Logo_180_202_Modified.PNG"/>
          <p:cNvPicPr/>
          <p:nvPr userDrawn="1"/>
        </p:nvPicPr>
        <p:blipFill>
          <a:blip r:embed="rId2" cstate="print"/>
          <a:stretch>
            <a:fillRect/>
          </a:stretch>
        </p:blipFill>
        <p:spPr>
          <a:xfrm>
            <a:off x="323528" y="332656"/>
            <a:ext cx="838706" cy="936104"/>
          </a:xfrm>
          <a:prstGeom prst="rect">
            <a:avLst/>
          </a:prstGeom>
        </p:spPr>
      </p:pic>
      <p:sp>
        <p:nvSpPr>
          <p:cNvPr id="10" name="Başlık 1"/>
          <p:cNvSpPr>
            <a:spLocks noGrp="1"/>
          </p:cNvSpPr>
          <p:nvPr userDrawn="1">
            <p:ph type="ctrTitle"/>
          </p:nvPr>
        </p:nvSpPr>
        <p:spPr>
          <a:xfrm>
            <a:off x="251520" y="1988840"/>
            <a:ext cx="8640000" cy="2160000"/>
          </a:xfrm>
        </p:spPr>
        <p:txBody>
          <a:bodyPr>
            <a:noAutofit/>
          </a:bodyPr>
          <a:lstStyle>
            <a:lvl1pPr>
              <a:defRPr lang="tr-TR" sz="4400" b="1" kern="1200" dirty="0">
                <a:solidFill>
                  <a:srgbClr val="1F497D">
                    <a:lumMod val="20000"/>
                    <a:lumOff val="80000"/>
                  </a:srgbClr>
                </a:solidFill>
                <a:latin typeface="+mj-lt"/>
                <a:ea typeface="+mj-ea"/>
                <a:cs typeface="+mj-cs"/>
              </a:defRPr>
            </a:lvl1pPr>
          </a:lstStyle>
          <a:p>
            <a:r>
              <a:rPr lang="tr-TR" b="1" dirty="0">
                <a:solidFill>
                  <a:srgbClr val="1F497D">
                    <a:lumMod val="20000"/>
                    <a:lumOff val="80000"/>
                  </a:srgbClr>
                </a:solidFill>
              </a:rPr>
              <a:t>DERSKODU</a:t>
            </a:r>
            <a:br>
              <a:rPr lang="tr-TR" b="1" dirty="0">
                <a:solidFill>
                  <a:srgbClr val="1F497D"/>
                </a:solidFill>
              </a:rPr>
            </a:br>
            <a:r>
              <a:rPr lang="tr-TR" b="1" dirty="0">
                <a:solidFill>
                  <a:srgbClr val="1F497D"/>
                </a:solidFill>
              </a:rPr>
              <a:t>DERS ADI</a:t>
            </a:r>
            <a:endParaRPr lang="tr-TR" dirty="0"/>
          </a:p>
        </p:txBody>
      </p:sp>
      <p:sp>
        <p:nvSpPr>
          <p:cNvPr id="11" name="Alt Başlık 2"/>
          <p:cNvSpPr>
            <a:spLocks noGrp="1"/>
          </p:cNvSpPr>
          <p:nvPr userDrawn="1">
            <p:ph type="subTitle" idx="1" hasCustomPrompt="1"/>
          </p:nvPr>
        </p:nvSpPr>
        <p:spPr>
          <a:xfrm>
            <a:off x="971600" y="4869160"/>
            <a:ext cx="7200000" cy="1440000"/>
          </a:xfrm>
        </p:spPr>
        <p:txBody>
          <a:bodyPr/>
          <a:lstStyle>
            <a:lvl1pPr algn="ctr">
              <a:buNone/>
              <a:defRPr lang="tr-TR" sz="2800" b="1" kern="1200" dirty="0" smtClean="0">
                <a:solidFill>
                  <a:prstClr val="white">
                    <a:lumMod val="75000"/>
                  </a:prstClr>
                </a:solidFill>
                <a:latin typeface="+mn-lt"/>
                <a:ea typeface="+mn-ea"/>
                <a:cs typeface="+mn-cs"/>
              </a:defRPr>
            </a:lvl1pPr>
          </a:lstStyle>
          <a:p>
            <a:pPr lvl="0"/>
            <a:r>
              <a:rPr lang="tr-TR" b="1" dirty="0">
                <a:solidFill>
                  <a:prstClr val="white">
                    <a:lumMod val="75000"/>
                  </a:prstClr>
                </a:solidFill>
              </a:rPr>
              <a:t>Sorumlu Öğretim Elemanı Adı SOYADI</a:t>
            </a:r>
          </a:p>
          <a:p>
            <a:pPr lvl="0"/>
            <a:r>
              <a:rPr lang="tr-TR" sz="2400" b="1" dirty="0">
                <a:solidFill>
                  <a:srgbClr val="1F497D">
                    <a:lumMod val="20000"/>
                    <a:lumOff val="80000"/>
                  </a:srgbClr>
                </a:solidFill>
              </a:rPr>
              <a:t>Öğretim Elemanı E-Posta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Asıl başlık stili için tıklatın</a:t>
            </a:r>
          </a:p>
        </p:txBody>
      </p:sp>
      <p:sp>
        <p:nvSpPr>
          <p:cNvPr id="3" name="2 İçerik Yer Tutucusu"/>
          <p:cNvSpPr>
            <a:spLocks noGrp="1"/>
          </p:cNvSpPr>
          <p:nvPr>
            <p:ph idx="1"/>
          </p:nvPr>
        </p:nvSpPr>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3 Veri Yer Tutucusu"/>
          <p:cNvSpPr>
            <a:spLocks noGrp="1"/>
          </p:cNvSpPr>
          <p:nvPr>
            <p:ph type="dt" sz="half" idx="10"/>
          </p:nvPr>
        </p:nvSpPr>
        <p:spPr/>
        <p:txBody>
          <a:bodyPr/>
          <a:lstStyle/>
          <a:p>
            <a:fld id="{6B85CB40-C265-4887-A5D5-3B0BA7145367}" type="datetime1">
              <a:rPr lang="tr-TR" smtClean="0"/>
              <a:t>26.4.2018</a:t>
            </a:fld>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
        <p:nvSpPr>
          <p:cNvPr id="7" name="6 Dikdörtgen"/>
          <p:cNvSpPr/>
          <p:nvPr userDrawn="1"/>
        </p:nvSpPr>
        <p:spPr>
          <a:xfrm>
            <a:off x="457200" y="1508534"/>
            <a:ext cx="8229600" cy="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7 Dikdörtgen"/>
          <p:cNvSpPr/>
          <p:nvPr userDrawn="1"/>
        </p:nvSpPr>
        <p:spPr>
          <a:xfrm>
            <a:off x="457200" y="6237320"/>
            <a:ext cx="8229600" cy="0"/>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1416F1FD-D8F4-4C62-A94C-D3A7262700D1}" type="datetime1">
              <a:rPr lang="tr-TR" smtClean="0"/>
              <a:t>26.4.2018</a:t>
            </a:fld>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B88C9778-15D7-4D9D-B851-B8906CE6DD12}" type="datetime1">
              <a:rPr lang="tr-TR" smtClean="0"/>
              <a:t>26.4.2018</a:t>
            </a:fld>
            <a:endParaRPr lang="tr-TR"/>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9642DF97-046A-4DB6-BA1C-75BDB8E5A7AF}" type="datetime1">
              <a:rPr lang="tr-TR" smtClean="0"/>
              <a:t>26.4.2018</a:t>
            </a:fld>
            <a:endParaRPr lang="tr-TR"/>
          </a:p>
        </p:txBody>
      </p:sp>
      <p:sp>
        <p:nvSpPr>
          <p:cNvPr id="8" name="7 Altbilgi Yer Tutucusu"/>
          <p:cNvSpPr>
            <a:spLocks noGrp="1"/>
          </p:cNvSpPr>
          <p:nvPr>
            <p:ph type="ftr" sz="quarter" idx="11"/>
          </p:nvPr>
        </p:nvSpPr>
        <p:spPr/>
        <p:txBody>
          <a:bodyPr/>
          <a:lstStyle/>
          <a:p>
            <a:endParaRPr lang="tr-TR" dirty="0"/>
          </a:p>
        </p:txBody>
      </p:sp>
      <p:sp>
        <p:nvSpPr>
          <p:cNvPr id="9" name="8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B2330078-AEB4-4A9E-8094-EE4995BEBEAA}" type="datetime1">
              <a:rPr lang="tr-TR" smtClean="0"/>
              <a:t>26.4.2018</a:t>
            </a:fld>
            <a:endParaRPr lang="tr-TR"/>
          </a:p>
        </p:txBody>
      </p:sp>
      <p:sp>
        <p:nvSpPr>
          <p:cNvPr id="4" name="3 Altbilgi Yer Tutucusu"/>
          <p:cNvSpPr>
            <a:spLocks noGrp="1"/>
          </p:cNvSpPr>
          <p:nvPr>
            <p:ph type="ftr" sz="quarter" idx="11"/>
          </p:nvPr>
        </p:nvSpPr>
        <p:spPr/>
        <p:txBody>
          <a:bodyPr/>
          <a:lstStyle/>
          <a:p>
            <a:endParaRPr lang="tr-TR" dirty="0"/>
          </a:p>
        </p:txBody>
      </p:sp>
      <p:sp>
        <p:nvSpPr>
          <p:cNvPr id="5" name="4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ŞEKİL&amp;TABLO">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BFA6D0DA-9698-448C-B1A5-830CD3483BE7}" type="datetime1">
              <a:rPr lang="tr-TR" smtClean="0"/>
              <a:t>26.4.2018</a:t>
            </a:fld>
            <a:endParaRPr lang="tr-TR"/>
          </a:p>
        </p:txBody>
      </p:sp>
      <p:sp>
        <p:nvSpPr>
          <p:cNvPr id="5" name="2 Metin Yer Tutucusu"/>
          <p:cNvSpPr>
            <a:spLocks noGrp="1"/>
          </p:cNvSpPr>
          <p:nvPr>
            <p:ph type="body" idx="1"/>
          </p:nvPr>
        </p:nvSpPr>
        <p:spPr>
          <a:xfrm>
            <a:off x="251520" y="188640"/>
            <a:ext cx="8640960" cy="864096"/>
          </a:xfrm>
        </p:spPr>
        <p:txBody>
          <a:bodyPr anchor="t"/>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t>Asıl metin stillerini düzenlemek için tıklatın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7CD083B-983B-422C-8A15-AEBE77894348}" type="datetime1">
              <a:rPr lang="tr-TR" smtClean="0"/>
              <a:t>26.4.2018</a:t>
            </a:fld>
            <a:endParaRPr lang="tr-TR"/>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6A989EFA-D1A2-40AD-8B7B-CA55FCC4301E}" type="datetime1">
              <a:rPr lang="tr-TR" smtClean="0"/>
              <a:t>26.4.2018</a:t>
            </a:fld>
            <a:endParaRPr lang="tr-TR"/>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F1F93B42-F253-4ECA-8AAB-A934A4B15135}" type="datetime1">
              <a:rPr lang="tr-TR" smtClean="0"/>
              <a:t>26.4.2018</a:t>
            </a:fld>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5E895603-EDB3-449C-AAFD-AD616112D551}" type="datetime1">
              <a:rPr lang="tr-TR" smtClean="0"/>
              <a:t>26.4.2018</a:t>
            </a:fld>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F5241D30-471F-4A7E-8796-A38B74581AEE}"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dirty="0"/>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157934-67E2-4BAA-8314-6BE69AA48B77}" type="datetime1">
              <a:rPr lang="tr-TR" smtClean="0"/>
              <a:t>26.4.2018</a:t>
            </a:fld>
            <a:endParaRPr lang="tr-TR"/>
          </a:p>
        </p:txBody>
      </p:sp>
      <p:sp>
        <p:nvSpPr>
          <p:cNvPr id="5" name="4 Altbilgi Yer Tutucusu"/>
          <p:cNvSpPr>
            <a:spLocks noGrp="1"/>
          </p:cNvSpPr>
          <p:nvPr>
            <p:ph type="ftr" sz="quarter" idx="3"/>
          </p:nvPr>
        </p:nvSpPr>
        <p:spPr>
          <a:xfrm>
            <a:off x="2627784" y="6356350"/>
            <a:ext cx="3888432" cy="365125"/>
          </a:xfrm>
          <a:prstGeom prst="rect">
            <a:avLst/>
          </a:prstGeom>
        </p:spPr>
        <p:txBody>
          <a:bodyPr vert="horz" lIns="91440" tIns="45720" rIns="91440" bIns="45720" rtlCol="0" anchor="ctr"/>
          <a:lstStyle>
            <a:lvl1pPr algn="ctr">
              <a:defRPr lang="tr-TR" sz="1000" kern="1200" baseline="0" dirty="0" smtClean="0">
                <a:solidFill>
                  <a:schemeClr val="bg1">
                    <a:lumMod val="85000"/>
                  </a:schemeClr>
                </a:solidFill>
                <a:latin typeface="+mn-lt"/>
                <a:ea typeface="+mn-ea"/>
                <a:cs typeface="Calibri" pitchFamily="34" charset="0"/>
              </a:defRPr>
            </a:lvl1pPr>
          </a:lstStyle>
          <a:p>
            <a:endParaRPr lang="tr-TR" dirty="0"/>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41D30-471F-4A7E-8796-A38B74581AEE}"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97"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ctr" defTabSz="914400" rtl="0" eaLnBrk="1" latinLnBrk="0" hangingPunct="1">
        <a:spcBef>
          <a:spcPct val="0"/>
        </a:spcBef>
        <a:buNone/>
        <a:defRPr lang="tr-TR" sz="4000" b="1" kern="1200" dirty="0" smtClean="0">
          <a:solidFill>
            <a:schemeClr val="tx2"/>
          </a:solidFill>
          <a:latin typeface="Palatino Linotype"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Wingdings" pitchFamily="2" charset="2"/>
        <a:buChar char="ü"/>
        <a:defRPr sz="18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Wingdings" pitchFamily="2" charset="2"/>
        <a:buChar char="v"/>
        <a:defRPr sz="16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t>Anonim şirketlerde her pay sahibi, kanun ve esas sözleşme hükümlerine göre pay sahiplerine dağıtılması kararlaştırılmış net dönem karına, payı oranında katılma hakkına haizdir.</a:t>
            </a:r>
          </a:p>
          <a:p>
            <a:pPr algn="just"/>
            <a:r>
              <a:rPr lang="tr-TR" sz="2400" spc="-150" dirty="0"/>
              <a:t>TTK 509’ye göre;</a:t>
            </a:r>
          </a:p>
          <a:p>
            <a:pPr lvl="1" algn="just"/>
            <a:r>
              <a:rPr lang="tr-TR" sz="2000" dirty="0">
                <a:solidFill>
                  <a:srgbClr val="FF0000"/>
                </a:solidFill>
                <a:effectLst>
                  <a:outerShdw blurRad="38100" dist="38100" dir="2700000" algn="tl">
                    <a:srgbClr val="000000">
                      <a:alpha val="43137"/>
                    </a:srgbClr>
                  </a:outerShdw>
                </a:effectLst>
              </a:rPr>
              <a:t>Sermaye için faiz ödenemez.</a:t>
            </a:r>
          </a:p>
          <a:p>
            <a:pPr lvl="1" algn="just"/>
            <a:r>
              <a:rPr lang="tr-TR" sz="2000" dirty="0">
                <a:solidFill>
                  <a:srgbClr val="C00000"/>
                </a:solidFill>
                <a:effectLst>
                  <a:outerShdw blurRad="38100" dist="38100" dir="2700000" algn="tl">
                    <a:srgbClr val="000000">
                      <a:alpha val="43137"/>
                    </a:srgbClr>
                  </a:outerShdw>
                </a:effectLst>
              </a:rPr>
              <a:t>Kâr payı ancak net dönem kârından ve serbest yedek akçelerden dağıtılabilir.</a:t>
            </a:r>
          </a:p>
          <a:p>
            <a:pPr lvl="1" algn="just"/>
            <a:r>
              <a:rPr lang="tr-TR" sz="2000" dirty="0">
                <a:solidFill>
                  <a:schemeClr val="tx2">
                    <a:lumMod val="75000"/>
                  </a:schemeClr>
                </a:solidFill>
                <a:effectLst>
                  <a:outerShdw blurRad="38100" dist="38100" dir="2700000" algn="tl">
                    <a:srgbClr val="000000">
                      <a:alpha val="43137"/>
                    </a:srgbClr>
                  </a:outerShdw>
                </a:effectLst>
              </a:rPr>
              <a:t>Kâr payı avansı, Sermaye Piyasası Kanununa tabi olmayan şirketlerde, Gümrük ve Ticaret Bakanlığının bir tebliği ile düzenlenir.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a:t>
            </a:fld>
            <a:endParaRPr lang="tr-TR"/>
          </a:p>
        </p:txBody>
      </p:sp>
    </p:spTree>
    <p:extLst>
      <p:ext uri="{BB962C8B-B14F-4D97-AF65-F5344CB8AC3E}">
        <p14:creationId xmlns:p14="http://schemas.microsoft.com/office/powerpoint/2010/main" val="1508188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t>Anonim şirketlerde kâr dağıtımı ile ilgili hesaplamalar aşağıda sayılan bir dizi mevzuata dayanmaktadır. Bunlar;</a:t>
            </a:r>
          </a:p>
          <a:p>
            <a:pPr lvl="1" algn="just"/>
            <a:r>
              <a:rPr lang="tr-TR" spc="-150" dirty="0"/>
              <a:t>Türk Ticaret Kanunu,</a:t>
            </a:r>
          </a:p>
          <a:p>
            <a:pPr lvl="1" algn="just"/>
            <a:r>
              <a:rPr lang="tr-TR" spc="-150" dirty="0"/>
              <a:t>Gelir Vergisi Kanunu,</a:t>
            </a:r>
          </a:p>
          <a:p>
            <a:pPr lvl="1" algn="just"/>
            <a:r>
              <a:rPr lang="tr-TR" spc="-150" dirty="0"/>
              <a:t>Kurumlar Vergisi Kanunu,</a:t>
            </a:r>
          </a:p>
          <a:p>
            <a:pPr lvl="1" algn="just"/>
            <a:r>
              <a:rPr lang="tr-TR" spc="-150" dirty="0"/>
              <a:t>Sermaye Piyasası Kanunu,</a:t>
            </a:r>
          </a:p>
          <a:p>
            <a:pPr lvl="1" algn="just"/>
            <a:r>
              <a:rPr lang="tr-TR" spc="-150" dirty="0"/>
              <a:t>Şirket Ana Sözleşmesi’dir.</a:t>
            </a:r>
          </a:p>
          <a:p>
            <a:pPr algn="just"/>
            <a:endParaRPr lang="tr-TR" sz="2400" spc="-150" dirty="0"/>
          </a:p>
        </p:txBody>
      </p:sp>
      <p:sp>
        <p:nvSpPr>
          <p:cNvPr id="5" name="Slayt Numarası Yer Tutucusu 4"/>
          <p:cNvSpPr>
            <a:spLocks noGrp="1"/>
          </p:cNvSpPr>
          <p:nvPr>
            <p:ph type="sldNum" sz="quarter" idx="12"/>
          </p:nvPr>
        </p:nvSpPr>
        <p:spPr/>
        <p:txBody>
          <a:bodyPr/>
          <a:lstStyle/>
          <a:p>
            <a:fld id="{F5241D30-471F-4A7E-8796-A38B74581AEE}" type="slidenum">
              <a:rPr lang="tr-TR" smtClean="0"/>
              <a:pPr/>
              <a:t>2</a:t>
            </a:fld>
            <a:endParaRPr lang="tr-TR"/>
          </a:p>
        </p:txBody>
      </p:sp>
    </p:spTree>
    <p:extLst>
      <p:ext uri="{BB962C8B-B14F-4D97-AF65-F5344CB8AC3E}">
        <p14:creationId xmlns:p14="http://schemas.microsoft.com/office/powerpoint/2010/main" val="864823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t>Bunların dışında, Damga Vergisi Kanunu, adı geçen kanunlarla ilgili tebliğler, Bakanlar Kurulu Kararları, şirket genel kurul kararları sayılabilir.</a:t>
            </a:r>
          </a:p>
          <a:p>
            <a:pPr algn="just"/>
            <a:r>
              <a:rPr lang="tr-TR" sz="2400" spc="-150" dirty="0"/>
              <a:t>Anonim şirketlerde kar dağıtımı işlemleri şu sıraya göre yapılır.</a:t>
            </a:r>
          </a:p>
          <a:p>
            <a:pPr lvl="1" algn="just"/>
            <a:r>
              <a:rPr lang="tr-TR" sz="2000" spc="-150" dirty="0"/>
              <a:t>Ortaklar genel kurulundan kar dağıtımına ilişkin karar alınması</a:t>
            </a:r>
          </a:p>
          <a:p>
            <a:pPr lvl="1" algn="just"/>
            <a:r>
              <a:rPr lang="tr-TR" sz="2000" spc="-150" dirty="0"/>
              <a:t>Kar dağıtımına ilişkin işlemlerin, hesapların ve muhasebe kayıtlarının yapılması</a:t>
            </a:r>
          </a:p>
          <a:p>
            <a:pPr lvl="1" algn="just"/>
            <a:r>
              <a:rPr lang="tr-TR" sz="2000" spc="-150" dirty="0"/>
              <a:t>Kar payının ödenmesi</a:t>
            </a:r>
          </a:p>
          <a:p>
            <a:pPr algn="just"/>
            <a:endParaRPr lang="tr-TR" sz="2400" spc="-150" dirty="0"/>
          </a:p>
        </p:txBody>
      </p:sp>
      <p:sp>
        <p:nvSpPr>
          <p:cNvPr id="5" name="Slayt Numarası Yer Tutucusu 4"/>
          <p:cNvSpPr>
            <a:spLocks noGrp="1"/>
          </p:cNvSpPr>
          <p:nvPr>
            <p:ph type="sldNum" sz="quarter" idx="12"/>
          </p:nvPr>
        </p:nvSpPr>
        <p:spPr/>
        <p:txBody>
          <a:bodyPr/>
          <a:lstStyle/>
          <a:p>
            <a:fld id="{F5241D30-471F-4A7E-8796-A38B74581AEE}" type="slidenum">
              <a:rPr lang="tr-TR" smtClean="0"/>
              <a:pPr/>
              <a:t>3</a:t>
            </a:fld>
            <a:endParaRPr lang="tr-TR"/>
          </a:p>
        </p:txBody>
      </p:sp>
    </p:spTree>
    <p:extLst>
      <p:ext uri="{BB962C8B-B14F-4D97-AF65-F5344CB8AC3E}">
        <p14:creationId xmlns:p14="http://schemas.microsoft.com/office/powerpoint/2010/main" val="3312291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000" spc="-150" dirty="0"/>
              <a:t>Anonim şirketlerde kar iki şekilde hesaplanmaktadır:</a:t>
            </a:r>
          </a:p>
          <a:p>
            <a:pPr lvl="1" algn="just"/>
            <a:r>
              <a:rPr lang="tr-TR" sz="1800" spc="-150" dirty="0">
                <a:solidFill>
                  <a:srgbClr val="FF0000"/>
                </a:solidFill>
                <a:effectLst>
                  <a:outerShdw blurRad="38100" dist="38100" dir="2700000" algn="tl">
                    <a:srgbClr val="000000">
                      <a:alpha val="43137"/>
                    </a:srgbClr>
                  </a:outerShdw>
                </a:effectLst>
              </a:rPr>
              <a:t>Dönem başı öz sermaye ile dönem sonu öz sermaye karşılaştırılarak bulma</a:t>
            </a:r>
          </a:p>
          <a:p>
            <a:pPr lvl="1" algn="just"/>
            <a:r>
              <a:rPr lang="tr-TR" sz="1800" spc="-150" dirty="0">
                <a:solidFill>
                  <a:schemeClr val="tx2">
                    <a:lumMod val="75000"/>
                  </a:schemeClr>
                </a:solidFill>
                <a:effectLst>
                  <a:outerShdw blurRad="38100" dist="38100" dir="2700000" algn="tl">
                    <a:srgbClr val="000000">
                      <a:alpha val="43137"/>
                    </a:srgbClr>
                  </a:outerShdw>
                </a:effectLst>
              </a:rPr>
              <a:t>Bir faaliyet dönemindeki gelirler ile giderleri karşılaştırarak karı bulma</a:t>
            </a:r>
          </a:p>
          <a:p>
            <a:pPr algn="just"/>
            <a:r>
              <a:rPr lang="tr-TR" sz="2000" spc="-150" dirty="0">
                <a:solidFill>
                  <a:srgbClr val="FFC000"/>
                </a:solidFill>
                <a:effectLst>
                  <a:outerShdw blurRad="38100" dist="38100" dir="2700000" algn="tl">
                    <a:srgbClr val="000000">
                      <a:alpha val="43137"/>
                    </a:srgbClr>
                  </a:outerShdw>
                </a:effectLst>
              </a:rPr>
              <a:t>Her iki yoldan da aynı dönem karı bulunur. Ancak bulunan bu kar Ticari Kardır.</a:t>
            </a:r>
          </a:p>
          <a:p>
            <a:pPr algn="just"/>
            <a:r>
              <a:rPr lang="tr-TR" sz="2000" spc="-150" dirty="0">
                <a:solidFill>
                  <a:srgbClr val="FFC000"/>
                </a:solidFill>
                <a:effectLst>
                  <a:outerShdw blurRad="38100" dist="38100" dir="2700000" algn="tl">
                    <a:srgbClr val="000000">
                      <a:alpha val="43137"/>
                    </a:srgbClr>
                  </a:outerShdw>
                </a:effectLst>
              </a:rPr>
              <a:t>Ticari Kar: </a:t>
            </a:r>
            <a:r>
              <a:rPr lang="tr-TR" sz="2000" spc="-150" dirty="0"/>
              <a:t>TTK ve muhasebe ilke ve kurallarına, muhasebe standartlarına göre bir muhasebe döneminde (faaliyet döneminde) elde edilen gelirlerden yapılan giderlerin çıkarılması sonucu bulunmuş kardır.</a:t>
            </a:r>
          </a:p>
          <a:p>
            <a:pPr algn="just"/>
            <a:r>
              <a:rPr lang="tr-TR" sz="2000" spc="-150" dirty="0">
                <a:solidFill>
                  <a:srgbClr val="FFC000"/>
                </a:solidFill>
                <a:effectLst>
                  <a:outerShdw blurRad="38100" dist="38100" dir="2700000" algn="tl">
                    <a:srgbClr val="000000">
                      <a:alpha val="43137"/>
                    </a:srgbClr>
                  </a:outerShdw>
                </a:effectLst>
              </a:rPr>
              <a:t>Mali Kar: </a:t>
            </a:r>
            <a:r>
              <a:rPr lang="tr-TR" sz="2000" spc="-150" dirty="0"/>
              <a:t>Vergi Kanunları dikkate alınarak hesaplanan kardır. Yani mali kar ile dönem karı birbirine eşit olmak zorunda değildir. </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4</a:t>
            </a:fld>
            <a:endParaRPr lang="tr-TR"/>
          </a:p>
        </p:txBody>
      </p:sp>
      <p:graphicFrame>
        <p:nvGraphicFramePr>
          <p:cNvPr id="6" name="İçerik Yer Tutucusu 5"/>
          <p:cNvGraphicFramePr>
            <a:graphicFrameLocks/>
          </p:cNvGraphicFramePr>
          <p:nvPr>
            <p:extLst/>
          </p:nvPr>
        </p:nvGraphicFramePr>
        <p:xfrm>
          <a:off x="899592" y="4725144"/>
          <a:ext cx="4968552" cy="1341120"/>
        </p:xfrm>
        <a:graphic>
          <a:graphicData uri="http://schemas.openxmlformats.org/drawingml/2006/table">
            <a:tbl>
              <a:tblPr firstRow="1" bandRow="1">
                <a:tableStyleId>{5C22544A-7EE6-4342-B048-85BDC9FD1C3A}</a:tableStyleId>
              </a:tblPr>
              <a:tblGrid>
                <a:gridCol w="4968552">
                  <a:extLst>
                    <a:ext uri="{9D8B030D-6E8A-4147-A177-3AD203B41FA5}">
                      <a16:colId xmlns:a16="http://schemas.microsoft.com/office/drawing/2014/main" val="20000"/>
                    </a:ext>
                  </a:extLst>
                </a:gridCol>
              </a:tblGrid>
              <a:tr h="270030">
                <a:tc>
                  <a:txBody>
                    <a:bodyPr/>
                    <a:lstStyle/>
                    <a:p>
                      <a:r>
                        <a:rPr lang="tr-TR" sz="1600" dirty="0">
                          <a:latin typeface="Palatino Linotype" pitchFamily="18" charset="0"/>
                        </a:rPr>
                        <a:t>Ticari Kar</a:t>
                      </a:r>
                    </a:p>
                  </a:txBody>
                  <a:tcPr/>
                </a:tc>
                <a:extLst>
                  <a:ext uri="{0D108BD9-81ED-4DB2-BD59-A6C34878D82A}">
                    <a16:rowId xmlns:a16="http://schemas.microsoft.com/office/drawing/2014/main" val="10000"/>
                  </a:ext>
                </a:extLst>
              </a:tr>
              <a:tr h="270030">
                <a:tc>
                  <a:txBody>
                    <a:bodyPr/>
                    <a:lstStyle/>
                    <a:p>
                      <a:r>
                        <a:rPr lang="tr-TR" sz="1600" dirty="0">
                          <a:latin typeface="Palatino Linotype" pitchFamily="18" charset="0"/>
                        </a:rPr>
                        <a:t>(+)</a:t>
                      </a:r>
                      <a:r>
                        <a:rPr lang="tr-TR" sz="1600" baseline="0" dirty="0">
                          <a:latin typeface="Palatino Linotype" pitchFamily="18" charset="0"/>
                        </a:rPr>
                        <a:t> Kanunen Kabul Edilmeyen Giderler</a:t>
                      </a:r>
                      <a:endParaRPr lang="tr-TR" sz="1600" dirty="0">
                        <a:latin typeface="Palatino Linotype" pitchFamily="18" charset="0"/>
                      </a:endParaRPr>
                    </a:p>
                  </a:txBody>
                  <a:tcPr/>
                </a:tc>
                <a:extLst>
                  <a:ext uri="{0D108BD9-81ED-4DB2-BD59-A6C34878D82A}">
                    <a16:rowId xmlns:a16="http://schemas.microsoft.com/office/drawing/2014/main" val="10001"/>
                  </a:ext>
                </a:extLst>
              </a:tr>
              <a:tr h="270030">
                <a:tc>
                  <a:txBody>
                    <a:bodyPr/>
                    <a:lstStyle/>
                    <a:p>
                      <a:r>
                        <a:rPr lang="tr-TR" sz="1600" dirty="0">
                          <a:latin typeface="Palatino Linotype" pitchFamily="18" charset="0"/>
                        </a:rPr>
                        <a:t>(-) Vergiden</a:t>
                      </a:r>
                      <a:r>
                        <a:rPr lang="tr-TR" sz="1600" baseline="0" dirty="0">
                          <a:latin typeface="Palatino Linotype" pitchFamily="18" charset="0"/>
                        </a:rPr>
                        <a:t> Muaf Gelirler</a:t>
                      </a:r>
                      <a:endParaRPr lang="tr-TR" sz="1600" dirty="0">
                        <a:latin typeface="Palatino Linotype" pitchFamily="18" charset="0"/>
                      </a:endParaRPr>
                    </a:p>
                  </a:txBody>
                  <a:tcPr/>
                </a:tc>
                <a:extLst>
                  <a:ext uri="{0D108BD9-81ED-4DB2-BD59-A6C34878D82A}">
                    <a16:rowId xmlns:a16="http://schemas.microsoft.com/office/drawing/2014/main" val="10002"/>
                  </a:ext>
                </a:extLst>
              </a:tr>
              <a:tr h="270030">
                <a:tc>
                  <a:txBody>
                    <a:bodyPr/>
                    <a:lstStyle/>
                    <a:p>
                      <a:r>
                        <a:rPr lang="tr-TR" sz="1600" dirty="0">
                          <a:latin typeface="Palatino Linotype" pitchFamily="18" charset="0"/>
                        </a:rPr>
                        <a:t>Mali Kar </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66041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rotWithShape="1">
          <a:blip r:embed="rId2">
            <a:extLst>
              <a:ext uri="{28A0092B-C50C-407E-A947-70E740481C1C}">
                <a14:useLocalDpi xmlns:a14="http://schemas.microsoft.com/office/drawing/2010/main" val="0"/>
              </a:ext>
            </a:extLst>
          </a:blip>
          <a:srcRect t="744" r="2416"/>
          <a:stretch/>
        </p:blipFill>
        <p:spPr>
          <a:xfrm>
            <a:off x="1187624" y="101600"/>
            <a:ext cx="5644976" cy="6495752"/>
          </a:xfrm>
        </p:spPr>
      </p:pic>
      <p:sp>
        <p:nvSpPr>
          <p:cNvPr id="5" name="Slayt Numarası Yer Tutucusu 4"/>
          <p:cNvSpPr>
            <a:spLocks noGrp="1"/>
          </p:cNvSpPr>
          <p:nvPr>
            <p:ph type="sldNum" sz="quarter" idx="12"/>
          </p:nvPr>
        </p:nvSpPr>
        <p:spPr/>
        <p:txBody>
          <a:bodyPr/>
          <a:lstStyle/>
          <a:p>
            <a:fld id="{F5241D30-471F-4A7E-8796-A38B74581AEE}" type="slidenum">
              <a:rPr lang="tr-TR" smtClean="0"/>
              <a:pPr/>
              <a:t>5</a:t>
            </a:fld>
            <a:endParaRPr lang="tr-TR"/>
          </a:p>
        </p:txBody>
      </p:sp>
    </p:spTree>
    <p:extLst>
      <p:ext uri="{BB962C8B-B14F-4D97-AF65-F5344CB8AC3E}">
        <p14:creationId xmlns:p14="http://schemas.microsoft.com/office/powerpoint/2010/main" val="1193988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Kar Dağıtım Tablosu Kalemlerine İlişkin Açıklamalar</a:t>
            </a:r>
          </a:p>
        </p:txBody>
      </p:sp>
      <p:sp>
        <p:nvSpPr>
          <p:cNvPr id="3" name="İçerik Yer Tutucusu 2"/>
          <p:cNvSpPr>
            <a:spLocks noGrp="1"/>
          </p:cNvSpPr>
          <p:nvPr>
            <p:ph idx="1"/>
          </p:nvPr>
        </p:nvSpPr>
        <p:spPr>
          <a:xfrm>
            <a:off x="467544" y="1556792"/>
            <a:ext cx="8229600" cy="4680520"/>
          </a:xfrm>
        </p:spPr>
        <p:txBody>
          <a:bodyPr/>
          <a:lstStyle/>
          <a:p>
            <a:pPr algn="just"/>
            <a:r>
              <a:rPr lang="tr-TR" sz="2400" spc="-150" dirty="0">
                <a:solidFill>
                  <a:srgbClr val="FF0000"/>
                </a:solidFill>
                <a:effectLst>
                  <a:outerShdw blurRad="38100" dist="38100" dir="2700000" algn="tl">
                    <a:srgbClr val="000000">
                      <a:alpha val="43137"/>
                    </a:srgbClr>
                  </a:outerShdw>
                </a:effectLst>
              </a:rPr>
              <a:t>A Dönem Karının Dağıtımı:  </a:t>
            </a:r>
            <a:r>
              <a:rPr lang="tr-TR" sz="2400" spc="-150" dirty="0"/>
              <a:t>Bu bölümde dönem karının dağıtımı yer alır.</a:t>
            </a:r>
          </a:p>
          <a:p>
            <a:pPr marL="914400" lvl="1" indent="-457200" algn="just">
              <a:buFont typeface="+mj-lt"/>
              <a:buAutoNum type="arabicPeriod"/>
            </a:pPr>
            <a:r>
              <a:rPr lang="tr-TR" sz="2000" spc="-150" dirty="0">
                <a:solidFill>
                  <a:srgbClr val="FF0000"/>
                </a:solidFill>
                <a:effectLst>
                  <a:outerShdw blurRad="38100" dist="38100" dir="2700000" algn="tl">
                    <a:srgbClr val="000000">
                      <a:alpha val="43137"/>
                    </a:srgbClr>
                  </a:outerShdw>
                </a:effectLst>
              </a:rPr>
              <a:t>Dönem karı: </a:t>
            </a:r>
            <a:r>
              <a:rPr lang="tr-TR" sz="2000" spc="-150" dirty="0"/>
              <a:t>Gelir tablosunda vergi ve yasal yükümlülüklerden önceki kardır.</a:t>
            </a:r>
          </a:p>
          <a:p>
            <a:pPr marL="914400" lvl="1" indent="-457200" algn="just">
              <a:buFont typeface="+mj-lt"/>
              <a:buAutoNum type="arabicPeriod"/>
            </a:pPr>
            <a:r>
              <a:rPr lang="tr-TR" sz="2000" spc="-150" dirty="0">
                <a:solidFill>
                  <a:srgbClr val="FF0000"/>
                </a:solidFill>
                <a:effectLst>
                  <a:outerShdw blurRad="38100" dist="38100" dir="2700000" algn="tl">
                    <a:srgbClr val="000000">
                      <a:alpha val="43137"/>
                    </a:srgbClr>
                  </a:outerShdw>
                </a:effectLst>
              </a:rPr>
              <a:t>Ödenecek Vergi ve Yasal Yükümlülükler: </a:t>
            </a:r>
            <a:r>
              <a:rPr lang="tr-TR" sz="2000" spc="-150" dirty="0"/>
              <a:t>Dönem karı üzerinden hesaplanan vergi ve diğer yasal yükümlülükleri kapsar.</a:t>
            </a:r>
          </a:p>
          <a:p>
            <a:pPr marL="914400" lvl="1" indent="-457200" algn="just">
              <a:buFont typeface="+mj-lt"/>
              <a:buAutoNum type="arabicPeriod"/>
            </a:pPr>
            <a:r>
              <a:rPr lang="tr-TR" sz="2000" spc="-150" dirty="0">
                <a:solidFill>
                  <a:srgbClr val="FF0000"/>
                </a:solidFill>
                <a:effectLst>
                  <a:outerShdw blurRad="38100" dist="38100" dir="2700000" algn="tl">
                    <a:srgbClr val="000000">
                      <a:alpha val="43137"/>
                    </a:srgbClr>
                  </a:outerShdw>
                </a:effectLst>
              </a:rPr>
              <a:t>Geçmiş Yıllar Zararı: </a:t>
            </a:r>
            <a:r>
              <a:rPr lang="tr-TR" sz="2000" spc="-150" dirty="0"/>
              <a:t>Zararla kapanmış geçmiş faaliyet dönemlerinden gelen zararları ifade eder.</a:t>
            </a:r>
          </a:p>
          <a:p>
            <a:pPr marL="914400" lvl="1" indent="-457200" algn="just">
              <a:buFont typeface="+mj-lt"/>
              <a:buAutoNum type="arabicPeriod"/>
            </a:pPr>
            <a:r>
              <a:rPr lang="tr-TR" sz="2000" spc="-150" dirty="0">
                <a:solidFill>
                  <a:srgbClr val="FF0000"/>
                </a:solidFill>
                <a:effectLst>
                  <a:outerShdw blurRad="38100" dist="38100" dir="2700000" algn="tl">
                    <a:srgbClr val="000000">
                      <a:alpha val="43137"/>
                    </a:srgbClr>
                  </a:outerShdw>
                </a:effectLst>
              </a:rPr>
              <a:t>Birinci Tertip Yasal Yedek Akçe: </a:t>
            </a:r>
            <a:r>
              <a:rPr lang="tr-TR" sz="2000" spc="-150" dirty="0"/>
              <a:t>Türk Ticaret Kanunu uyarınca ayrılması gereken % 5 birinci tertip kanuni yedek akçeyi ifade eder.</a:t>
            </a:r>
          </a:p>
          <a:p>
            <a:pPr marL="914400" lvl="1" indent="-457200" algn="just">
              <a:buFont typeface="+mj-lt"/>
              <a:buAutoNum type="arabicPeriod"/>
            </a:pPr>
            <a:r>
              <a:rPr lang="tr-TR" sz="2000" spc="-150" dirty="0">
                <a:solidFill>
                  <a:srgbClr val="FF0000"/>
                </a:solidFill>
                <a:effectLst>
                  <a:outerShdw blurRad="38100" dist="38100" dir="2700000" algn="tl">
                    <a:srgbClr val="000000">
                      <a:alpha val="43137"/>
                    </a:srgbClr>
                  </a:outerShdw>
                </a:effectLst>
              </a:rPr>
              <a:t>İşletmede Bırakılması ve Tasarrufu Zorunlu Yasal Fonlar </a:t>
            </a:r>
            <a:r>
              <a:rPr lang="tr-TR" sz="2000" spc="-150" dirty="0"/>
              <a:t>Mevzuat gereği dönem karından işletmede alıkonacak İhtiyat veya karşılıklar İle finansman fonu ve yenileme fonu gibi işletmenin malî yapısını güçlendirmek amacıyla</a:t>
            </a:r>
            <a:br>
              <a:rPr lang="tr-TR" sz="2000" spc="-150" dirty="0"/>
            </a:br>
            <a:r>
              <a:rPr lang="tr-TR" sz="2000" spc="-150" dirty="0"/>
              <a:t>oluşturulan fonlar.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6</a:t>
            </a:fld>
            <a:endParaRPr lang="tr-TR"/>
          </a:p>
        </p:txBody>
      </p:sp>
    </p:spTree>
    <p:extLst>
      <p:ext uri="{BB962C8B-B14F-4D97-AF65-F5344CB8AC3E}">
        <p14:creationId xmlns:p14="http://schemas.microsoft.com/office/powerpoint/2010/main" val="430405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Kar Dağıtım Tablosu Kalemlerine İlişkin Açıklamalar</a:t>
            </a:r>
          </a:p>
        </p:txBody>
      </p:sp>
      <p:sp>
        <p:nvSpPr>
          <p:cNvPr id="3" name="İçerik Yer Tutucusu 2"/>
          <p:cNvSpPr>
            <a:spLocks noGrp="1"/>
          </p:cNvSpPr>
          <p:nvPr>
            <p:ph idx="1"/>
          </p:nvPr>
        </p:nvSpPr>
        <p:spPr/>
        <p:txBody>
          <a:bodyPr/>
          <a:lstStyle/>
          <a:p>
            <a:pPr marL="914400" lvl="1" indent="-457200" algn="just">
              <a:buFont typeface="+mj-lt"/>
              <a:buAutoNum type="arabicPeriod" startAt="6"/>
            </a:pPr>
            <a:r>
              <a:rPr lang="tr-TR" sz="2000" spc="-150" dirty="0">
                <a:solidFill>
                  <a:srgbClr val="FF0000"/>
                </a:solidFill>
                <a:effectLst>
                  <a:outerShdw blurRad="38100" dist="38100" dir="2700000" algn="tl">
                    <a:srgbClr val="000000">
                      <a:alpha val="43137"/>
                    </a:srgbClr>
                  </a:outerShdw>
                </a:effectLst>
              </a:rPr>
              <a:t>Ortaklara Birinci Temettü: </a:t>
            </a:r>
            <a:r>
              <a:rPr lang="tr-TR" sz="2000" spc="-150" dirty="0"/>
              <a:t>İşletmenin ödenmiş sermayesi üzerinden ilgili yasa hükmü ve ana sözleşmesi gereği ortaklarına dağıtacağı birinci tertip temettüdür. </a:t>
            </a:r>
          </a:p>
          <a:p>
            <a:pPr marL="914400" lvl="1" indent="-457200" algn="just">
              <a:buFont typeface="+mj-lt"/>
              <a:buAutoNum type="arabicPeriod" startAt="6"/>
            </a:pPr>
            <a:r>
              <a:rPr lang="tr-TR" sz="2000" spc="-150" dirty="0">
                <a:solidFill>
                  <a:srgbClr val="FF0000"/>
                </a:solidFill>
                <a:effectLst>
                  <a:outerShdw blurRad="38100" dist="38100" dir="2700000" algn="tl">
                    <a:srgbClr val="000000">
                      <a:alpha val="43137"/>
                    </a:srgbClr>
                  </a:outerShdw>
                </a:effectLst>
              </a:rPr>
              <a:t>İkinci Tertip yasal Yedek Akçe: </a:t>
            </a:r>
            <a:r>
              <a:rPr lang="tr-TR" sz="2000" spc="-150" dirty="0"/>
              <a:t>Türk Ticaret Kanunundaki ilgili hüküm  uyarınca ortaklara % 5 birinci temettü hariç, kalan karın  dağıtılması kararlaştırılmış kısmının onda biridir.</a:t>
            </a:r>
          </a:p>
          <a:p>
            <a:pPr marL="914400" lvl="1" indent="-457200" algn="just">
              <a:buFont typeface="+mj-lt"/>
              <a:buAutoNum type="arabicPeriod" startAt="6"/>
            </a:pPr>
            <a:r>
              <a:rPr lang="tr-TR" sz="2000" spc="-150" dirty="0">
                <a:solidFill>
                  <a:srgbClr val="FF0000"/>
                </a:solidFill>
                <a:effectLst>
                  <a:outerShdw blurRad="38100" dist="38100" dir="2700000" algn="tl">
                    <a:srgbClr val="000000">
                      <a:alpha val="43137"/>
                    </a:srgbClr>
                  </a:outerShdw>
                </a:effectLst>
              </a:rPr>
              <a:t>Personele Temettü: </a:t>
            </a:r>
            <a:r>
              <a:rPr lang="tr-TR" sz="2000" spc="-150" dirty="0"/>
              <a:t>Genel kurul kararıyla personele dağıtılacak temettüdür.</a:t>
            </a:r>
          </a:p>
          <a:p>
            <a:pPr marL="914400" lvl="1" indent="-457200" algn="just">
              <a:buFont typeface="+mj-lt"/>
              <a:buAutoNum type="arabicPeriod" startAt="6"/>
            </a:pPr>
            <a:r>
              <a:rPr lang="tr-TR" sz="2000" spc="-150" dirty="0">
                <a:solidFill>
                  <a:srgbClr val="FF0000"/>
                </a:solidFill>
                <a:effectLst>
                  <a:outerShdw blurRad="38100" dist="38100" dir="2700000" algn="tl">
                    <a:srgbClr val="000000">
                      <a:alpha val="43137"/>
                    </a:srgbClr>
                  </a:outerShdw>
                </a:effectLst>
              </a:rPr>
              <a:t>Yönetim Kuruluna Temettü: </a:t>
            </a:r>
            <a:r>
              <a:rPr lang="tr-TR" sz="2000" spc="-150" dirty="0"/>
              <a:t>Genel kurul kararıyla yönetim kurulu üyelerine dağıtılması kararlaştırılan temettüyü kapsar.</a:t>
            </a:r>
          </a:p>
          <a:p>
            <a:pPr marL="914400" lvl="1" indent="-457200" algn="just">
              <a:buFont typeface="+mj-lt"/>
              <a:buAutoNum type="arabicPeriod" startAt="6"/>
            </a:pPr>
            <a:r>
              <a:rPr lang="tr-TR" sz="2000" spc="-150" dirty="0">
                <a:solidFill>
                  <a:srgbClr val="FF0000"/>
                </a:solidFill>
                <a:effectLst>
                  <a:outerShdw blurRad="38100" dist="38100" dir="2700000" algn="tl">
                    <a:srgbClr val="000000">
                      <a:alpha val="43137"/>
                    </a:srgbClr>
                  </a:outerShdw>
                </a:effectLst>
              </a:rPr>
              <a:t>Ortaklara İkinci Temettü: </a:t>
            </a:r>
            <a:r>
              <a:rPr lang="tr-TR" sz="2000" spc="-150" dirty="0"/>
              <a:t>Genel kurul kararıyla ortaklara dağıtılması kararlaştırılan ikinci tertip temettüdür.</a:t>
            </a:r>
          </a:p>
          <a:p>
            <a:pPr marL="914400" lvl="1" indent="-457200" algn="just">
              <a:buFont typeface="+mj-lt"/>
              <a:buAutoNum type="arabicPeriod" startAt="6"/>
            </a:pPr>
            <a:r>
              <a:rPr lang="tr-TR" sz="2000" spc="-150" dirty="0">
                <a:solidFill>
                  <a:srgbClr val="FF0000"/>
                </a:solidFill>
                <a:effectLst>
                  <a:outerShdw blurRad="38100" dist="38100" dir="2700000" algn="tl">
                    <a:srgbClr val="000000">
                      <a:alpha val="43137"/>
                    </a:srgbClr>
                  </a:outerShdw>
                </a:effectLst>
              </a:rPr>
              <a:t>Statü Yedekleri; </a:t>
            </a:r>
            <a:r>
              <a:rPr lang="tr-TR" sz="2000" spc="-150" dirty="0"/>
              <a:t>Ana sözleşme uyarınca  ayrılması gereken yedekleri kapsar..</a:t>
            </a:r>
          </a:p>
          <a:p>
            <a:pPr lvl="1" algn="just"/>
            <a:endParaRPr lang="tr-TR" sz="2000" spc="-150" dirty="0"/>
          </a:p>
          <a:p>
            <a:pPr algn="just"/>
            <a:endParaRPr lang="tr-TR" sz="2000" spc="-150" dirty="0"/>
          </a:p>
        </p:txBody>
      </p:sp>
      <p:sp>
        <p:nvSpPr>
          <p:cNvPr id="5" name="Slayt Numarası Yer Tutucusu 4"/>
          <p:cNvSpPr>
            <a:spLocks noGrp="1"/>
          </p:cNvSpPr>
          <p:nvPr>
            <p:ph type="sldNum" sz="quarter" idx="12"/>
          </p:nvPr>
        </p:nvSpPr>
        <p:spPr/>
        <p:txBody>
          <a:bodyPr/>
          <a:lstStyle/>
          <a:p>
            <a:fld id="{F5241D30-471F-4A7E-8796-A38B74581AEE}" type="slidenum">
              <a:rPr lang="tr-TR" smtClean="0"/>
              <a:pPr/>
              <a:t>7</a:t>
            </a:fld>
            <a:endParaRPr lang="tr-TR"/>
          </a:p>
        </p:txBody>
      </p:sp>
    </p:spTree>
    <p:extLst>
      <p:ext uri="{BB962C8B-B14F-4D97-AF65-F5344CB8AC3E}">
        <p14:creationId xmlns:p14="http://schemas.microsoft.com/office/powerpoint/2010/main" val="2999803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Kar Dağıtım Tablosu Kalemlerine İlişkin Açıklamalar</a:t>
            </a:r>
          </a:p>
        </p:txBody>
      </p:sp>
      <p:sp>
        <p:nvSpPr>
          <p:cNvPr id="3" name="İçerik Yer Tutucusu 2"/>
          <p:cNvSpPr>
            <a:spLocks noGrp="1"/>
          </p:cNvSpPr>
          <p:nvPr>
            <p:ph idx="1"/>
          </p:nvPr>
        </p:nvSpPr>
        <p:spPr/>
        <p:txBody>
          <a:bodyPr/>
          <a:lstStyle/>
          <a:p>
            <a:pPr marL="914400" lvl="1" indent="-457200" algn="just">
              <a:buFont typeface="+mj-lt"/>
              <a:buAutoNum type="arabicPeriod" startAt="12"/>
            </a:pPr>
            <a:r>
              <a:rPr lang="tr-TR" sz="2000" spc="-150" dirty="0">
                <a:solidFill>
                  <a:srgbClr val="FF0000"/>
                </a:solidFill>
                <a:effectLst>
                  <a:outerShdw blurRad="38100" dist="38100" dir="2700000" algn="tl">
                    <a:srgbClr val="000000">
                      <a:alpha val="43137"/>
                    </a:srgbClr>
                  </a:outerShdw>
                </a:effectLst>
              </a:rPr>
              <a:t>Olağanüstü Yedekler (Dağıtılmamış Karlar): </a:t>
            </a:r>
            <a:r>
              <a:rPr lang="tr-TR" sz="2000" spc="-150" dirty="0"/>
              <a:t>İşletmede olağanüstü durumlar dikkate alınarak bırakılan yedek veya geçmiş dönemle ilgili dağıtım konusu yapılmayan karları ifade eder.</a:t>
            </a:r>
          </a:p>
          <a:p>
            <a:pPr marL="914400" lvl="1" indent="-457200" algn="just">
              <a:buFont typeface="+mj-lt"/>
              <a:buAutoNum type="arabicPeriod" startAt="12"/>
            </a:pPr>
            <a:r>
              <a:rPr lang="tr-TR" sz="2000" spc="-150" dirty="0">
                <a:solidFill>
                  <a:srgbClr val="FF0000"/>
                </a:solidFill>
                <a:effectLst>
                  <a:outerShdw blurRad="38100" dist="38100" dir="2700000" algn="tl">
                    <a:srgbClr val="000000">
                      <a:alpha val="43137"/>
                    </a:srgbClr>
                  </a:outerShdw>
                </a:effectLst>
              </a:rPr>
              <a:t>Diğer Yedekler: </a:t>
            </a:r>
            <a:r>
              <a:rPr lang="tr-TR" sz="2000" spc="-150" dirty="0"/>
              <a:t>Genel kurul kararıyla ayrılan diğer yedeklerdir.</a:t>
            </a:r>
          </a:p>
          <a:p>
            <a:pPr marL="914400" lvl="1" indent="-457200" algn="just">
              <a:buFont typeface="+mj-lt"/>
              <a:buAutoNum type="arabicPeriod" startAt="12"/>
            </a:pPr>
            <a:r>
              <a:rPr lang="tr-TR" sz="2000" spc="-150" dirty="0">
                <a:solidFill>
                  <a:srgbClr val="FF0000"/>
                </a:solidFill>
                <a:effectLst>
                  <a:outerShdw blurRad="38100" dist="38100" dir="2700000" algn="tl">
                    <a:srgbClr val="000000">
                      <a:alpha val="43137"/>
                    </a:srgbClr>
                  </a:outerShdw>
                </a:effectLst>
              </a:rPr>
              <a:t>Özel Fonlar: </a:t>
            </a:r>
            <a:r>
              <a:rPr lang="tr-TR" sz="2000" spc="-150" dirty="0"/>
              <a:t>Çeşitli mevzuat hükümleri gereği işletmede bırakılan fonlardır.</a:t>
            </a:r>
          </a:p>
          <a:p>
            <a:pPr algn="just"/>
            <a:endParaRPr lang="tr-TR" sz="2000" spc="-150" dirty="0">
              <a:solidFill>
                <a:srgbClr val="FF0000"/>
              </a:solidFill>
              <a:effectLst>
                <a:outerShdw blurRad="38100" dist="38100" dir="2700000" algn="tl">
                  <a:srgbClr val="000000">
                    <a:alpha val="43137"/>
                  </a:srgbClr>
                </a:outerShdw>
              </a:effectLst>
            </a:endParaRPr>
          </a:p>
          <a:p>
            <a:pPr lvl="1" algn="just"/>
            <a:endParaRPr lang="tr-TR" sz="2000" spc="-150" dirty="0"/>
          </a:p>
          <a:p>
            <a:pPr lvl="1" algn="just"/>
            <a:endParaRPr lang="tr-TR" sz="2000" spc="-150" dirty="0"/>
          </a:p>
          <a:p>
            <a:pPr algn="just"/>
            <a:endParaRPr lang="tr-TR" sz="2000" spc="-150" dirty="0"/>
          </a:p>
        </p:txBody>
      </p:sp>
      <p:sp>
        <p:nvSpPr>
          <p:cNvPr id="5" name="Slayt Numarası Yer Tutucusu 4"/>
          <p:cNvSpPr>
            <a:spLocks noGrp="1"/>
          </p:cNvSpPr>
          <p:nvPr>
            <p:ph type="sldNum" sz="quarter" idx="12"/>
          </p:nvPr>
        </p:nvSpPr>
        <p:spPr/>
        <p:txBody>
          <a:bodyPr/>
          <a:lstStyle/>
          <a:p>
            <a:fld id="{F5241D30-471F-4A7E-8796-A38B74581AEE}" type="slidenum">
              <a:rPr lang="tr-TR" smtClean="0"/>
              <a:pPr/>
              <a:t>8</a:t>
            </a:fld>
            <a:endParaRPr lang="tr-TR"/>
          </a:p>
        </p:txBody>
      </p:sp>
    </p:spTree>
    <p:extLst>
      <p:ext uri="{BB962C8B-B14F-4D97-AF65-F5344CB8AC3E}">
        <p14:creationId xmlns:p14="http://schemas.microsoft.com/office/powerpoint/2010/main" val="2828460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Kar Dağıtım Tablosu Kalemlerine İlişkin Açıklamalar</a:t>
            </a:r>
          </a:p>
        </p:txBody>
      </p:sp>
      <p:sp>
        <p:nvSpPr>
          <p:cNvPr id="3" name="İçerik Yer Tutucusu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B Yedeklerden Dağıtım: </a:t>
            </a:r>
            <a:r>
              <a:rPr lang="tr-TR" sz="2400" spc="-150" dirty="0"/>
              <a:t>Bu bölümde geçmiş yıllarda ayrılmış yedek ve dağıtılmamış karlardan yapılan dağıtım yer alır.</a:t>
            </a:r>
          </a:p>
          <a:p>
            <a:pPr lvl="1" algn="just">
              <a:buFont typeface="+mj-lt"/>
              <a:buAutoNum type="arabicPeriod"/>
            </a:pPr>
            <a:r>
              <a:rPr lang="tr-TR" sz="2000" spc="-150" dirty="0">
                <a:solidFill>
                  <a:srgbClr val="FF0000"/>
                </a:solidFill>
                <a:effectLst>
                  <a:outerShdw blurRad="38100" dist="38100" dir="2700000" algn="tl">
                    <a:srgbClr val="000000">
                      <a:alpha val="43137"/>
                    </a:srgbClr>
                  </a:outerShdw>
                </a:effectLst>
              </a:rPr>
              <a:t>Dağıtılan Yedekler. </a:t>
            </a:r>
            <a:r>
              <a:rPr lang="tr-TR" sz="2000" spc="-150" dirty="0"/>
              <a:t>Geçmiş yıllarda ayrılmış ve bu dönem dağıtılan yedekleri kapsar.</a:t>
            </a:r>
          </a:p>
          <a:p>
            <a:pPr lvl="1" algn="just">
              <a:buFont typeface="+mj-lt"/>
              <a:buAutoNum type="arabicPeriod"/>
            </a:pPr>
            <a:r>
              <a:rPr lang="tr-TR" sz="2000" spc="-150" dirty="0">
                <a:solidFill>
                  <a:srgbClr val="FF0000"/>
                </a:solidFill>
                <a:effectLst>
                  <a:outerShdw blurRad="38100" dist="38100" dir="2700000" algn="tl">
                    <a:srgbClr val="000000">
                      <a:alpha val="43137"/>
                    </a:srgbClr>
                  </a:outerShdw>
                </a:effectLst>
              </a:rPr>
              <a:t>II. Tertip Yasal Yedekler: </a:t>
            </a:r>
            <a:r>
              <a:rPr lang="tr-TR" sz="2000" spc="-150" dirty="0"/>
              <a:t>Dağıtılacak yedek ve geçmiş yıl karlarının onda birini ifade eder.</a:t>
            </a:r>
          </a:p>
          <a:p>
            <a:pPr lvl="1" algn="just">
              <a:buFont typeface="+mj-lt"/>
              <a:buAutoNum type="arabicPeriod"/>
            </a:pPr>
            <a:r>
              <a:rPr lang="tr-TR" sz="2000" spc="-150" dirty="0">
                <a:solidFill>
                  <a:srgbClr val="FF0000"/>
                </a:solidFill>
                <a:effectLst>
                  <a:outerShdw blurRad="38100" dist="38100" dir="2700000" algn="tl">
                    <a:srgbClr val="000000">
                      <a:alpha val="43137"/>
                    </a:srgbClr>
                  </a:outerShdw>
                </a:effectLst>
              </a:rPr>
              <a:t>Ortaklara Pay: </a:t>
            </a:r>
            <a:r>
              <a:rPr lang="tr-TR" sz="2000" spc="-150" dirty="0"/>
              <a:t>Dağıtılan yedek ve dağıtılmamış karlardan ortaklara ödenecek kısmı kapsar.</a:t>
            </a:r>
          </a:p>
          <a:p>
            <a:pPr lvl="1" algn="just">
              <a:buFont typeface="+mj-lt"/>
              <a:buAutoNum type="arabicPeriod"/>
            </a:pPr>
            <a:r>
              <a:rPr lang="tr-TR" sz="2000" spc="-150" dirty="0">
                <a:solidFill>
                  <a:srgbClr val="FF0000"/>
                </a:solidFill>
                <a:effectLst>
                  <a:outerShdw blurRad="38100" dist="38100" dir="2700000" algn="tl">
                    <a:srgbClr val="000000">
                      <a:alpha val="43137"/>
                    </a:srgbClr>
                  </a:outerShdw>
                </a:effectLst>
              </a:rPr>
              <a:t>Personele pay: </a:t>
            </a:r>
            <a:r>
              <a:rPr lang="tr-TR" sz="2000" spc="-150" dirty="0"/>
              <a:t>Dağıtılan yedek ve dağıtılmamış karlardan personele ödenecek kısmı kapsar.</a:t>
            </a:r>
          </a:p>
          <a:p>
            <a:pPr lvl="1" algn="just">
              <a:buFont typeface="+mj-lt"/>
              <a:buAutoNum type="arabicPeriod"/>
            </a:pPr>
            <a:r>
              <a:rPr lang="tr-TR" sz="2000" spc="-150" dirty="0">
                <a:solidFill>
                  <a:srgbClr val="FF0000"/>
                </a:solidFill>
                <a:effectLst>
                  <a:outerShdw blurRad="38100" dist="38100" dir="2700000" algn="tl">
                    <a:srgbClr val="000000">
                      <a:alpha val="43137"/>
                    </a:srgbClr>
                  </a:outerShdw>
                </a:effectLst>
              </a:rPr>
              <a:t>Yönetim Kuruluna Pay: </a:t>
            </a:r>
            <a:r>
              <a:rPr lang="tr-TR" sz="2000" spc="-150" dirty="0"/>
              <a:t>Dağıtılan yedek ve dağıtılmamış karlardan yönetim kuruluna ödenecek kısmı kapsar.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9</a:t>
            </a:fld>
            <a:endParaRPr lang="tr-TR"/>
          </a:p>
        </p:txBody>
      </p:sp>
    </p:spTree>
    <p:extLst>
      <p:ext uri="{BB962C8B-B14F-4D97-AF65-F5344CB8AC3E}">
        <p14:creationId xmlns:p14="http://schemas.microsoft.com/office/powerpoint/2010/main" val="3130340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Kar Dağıtım Tablosu Kalemlerine İlişkin Açıklamalar</a:t>
            </a:r>
          </a:p>
        </p:txBody>
      </p:sp>
      <p:sp>
        <p:nvSpPr>
          <p:cNvPr id="3" name="İçerik Yer Tutucusu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C Hisse Başına Kar</a:t>
            </a:r>
            <a:r>
              <a:rPr lang="tr-TR" sz="2400" spc="-150" dirty="0"/>
              <a:t>: Dağıtım konusunda kardan hisse başına düşen pay burada yer alır. </a:t>
            </a:r>
          </a:p>
          <a:p>
            <a:pPr algn="just"/>
            <a:r>
              <a:rPr lang="tr-TR" sz="2400" spc="-150" dirty="0">
                <a:solidFill>
                  <a:srgbClr val="FF0000"/>
                </a:solidFill>
                <a:effectLst>
                  <a:outerShdw blurRad="38100" dist="38100" dir="2700000" algn="tl">
                    <a:srgbClr val="000000">
                      <a:alpha val="43137"/>
                    </a:srgbClr>
                  </a:outerShdw>
                </a:effectLst>
              </a:rPr>
              <a:t>D Hisse Başına Temettü: </a:t>
            </a:r>
            <a:r>
              <a:rPr lang="tr-TR" sz="2400" spc="-150" dirty="0"/>
              <a:t>Dağıtılan kardan pay alanlara düşen kısım burada yer alır.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10</a:t>
            </a:fld>
            <a:endParaRPr lang="tr-TR"/>
          </a:p>
        </p:txBody>
      </p:sp>
    </p:spTree>
    <p:extLst>
      <p:ext uri="{BB962C8B-B14F-4D97-AF65-F5344CB8AC3E}">
        <p14:creationId xmlns:p14="http://schemas.microsoft.com/office/powerpoint/2010/main" val="2407580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200" spc="-150" dirty="0"/>
              <a:t>Örnek: Bir şirketin bir faaliyet dönemi sonundaki ticari karı 80.000 TL’dir. Şirketin dönem içinde vergi kanunları açısından gider kabul edilmeyen 10.000 TL gideri ve vergi kanunları açısından vergi dışı bırakılmış 20.000 TL geliri vardır? Şirketin mali karı (</a:t>
            </a:r>
            <a:r>
              <a:rPr lang="tr-TR" sz="2200" spc="-150" dirty="0">
                <a:effectLst>
                  <a:outerShdw blurRad="38100" dist="38100" dir="2700000" algn="tl">
                    <a:srgbClr val="000000">
                      <a:alpha val="43137"/>
                    </a:srgbClr>
                  </a:outerShdw>
                </a:effectLst>
              </a:rPr>
              <a:t>Kurumlar Vergisi Matrahı</a:t>
            </a:r>
            <a:r>
              <a:rPr lang="tr-TR" sz="2200" spc="-150" dirty="0"/>
              <a:t>) ne kadardır?</a:t>
            </a:r>
          </a:p>
          <a:p>
            <a:pPr lvl="1" algn="just"/>
            <a:r>
              <a:rPr lang="tr-TR" sz="1800" spc="-150" dirty="0">
                <a:solidFill>
                  <a:srgbClr val="92D050"/>
                </a:solidFill>
                <a:effectLst>
                  <a:outerShdw blurRad="38100" dist="38100" dir="2700000" algn="tl">
                    <a:srgbClr val="000000">
                      <a:alpha val="43137"/>
                    </a:srgbClr>
                  </a:outerShdw>
                </a:effectLst>
              </a:rPr>
              <a:t>Ticari Kar				:	80.000 TL</a:t>
            </a:r>
          </a:p>
          <a:p>
            <a:pPr lvl="1" algn="just"/>
            <a:r>
              <a:rPr lang="tr-TR" sz="1800" i="1" spc="-150" dirty="0">
                <a:solidFill>
                  <a:schemeClr val="accent1">
                    <a:lumMod val="75000"/>
                  </a:schemeClr>
                </a:solidFill>
                <a:effectLst>
                  <a:outerShdw blurRad="38100" dist="38100" dir="2700000" algn="tl">
                    <a:srgbClr val="000000">
                      <a:alpha val="43137"/>
                    </a:srgbClr>
                  </a:outerShdw>
                </a:effectLst>
              </a:rPr>
              <a:t>(+) Kanunen Kabul Edilmeyen Giderler	:	10.000 TL</a:t>
            </a:r>
          </a:p>
          <a:p>
            <a:pPr lvl="1" algn="just"/>
            <a:r>
              <a:rPr lang="tr-TR" sz="1800" i="1" spc="-150" dirty="0">
                <a:solidFill>
                  <a:schemeClr val="accent1">
                    <a:lumMod val="75000"/>
                  </a:schemeClr>
                </a:solidFill>
                <a:effectLst>
                  <a:outerShdw blurRad="38100" dist="38100" dir="2700000" algn="tl">
                    <a:srgbClr val="000000">
                      <a:alpha val="43137"/>
                    </a:srgbClr>
                  </a:outerShdw>
                </a:effectLst>
              </a:rPr>
              <a:t>(-) Vergiden Muaf Gelirler			:	(20.000 TL)</a:t>
            </a:r>
          </a:p>
          <a:p>
            <a:pPr lvl="1" algn="just"/>
            <a:r>
              <a:rPr lang="tr-TR" sz="1800" spc="-150" dirty="0">
                <a:solidFill>
                  <a:srgbClr val="FF0000"/>
                </a:solidFill>
                <a:effectLst>
                  <a:outerShdw blurRad="38100" dist="38100" dir="2700000" algn="tl">
                    <a:srgbClr val="000000">
                      <a:alpha val="43137"/>
                    </a:srgbClr>
                  </a:outerShdw>
                </a:effectLst>
              </a:rPr>
              <a:t>Mali Kar				:	70.000 TL</a:t>
            </a:r>
          </a:p>
          <a:p>
            <a:pPr algn="just"/>
            <a:r>
              <a:rPr lang="tr-TR" sz="2200" spc="-150" dirty="0">
                <a:solidFill>
                  <a:srgbClr val="FF0000"/>
                </a:solidFill>
                <a:effectLst>
                  <a:outerShdw blurRad="38100" dist="38100" dir="2700000" algn="tl">
                    <a:srgbClr val="000000">
                      <a:alpha val="43137"/>
                    </a:srgbClr>
                  </a:outerShdw>
                </a:effectLst>
              </a:rPr>
              <a:t>Dağıtılabilir kar: </a:t>
            </a:r>
            <a:r>
              <a:rPr lang="tr-TR" sz="2200" spc="-150" dirty="0">
                <a:effectLst>
                  <a:outerShdw blurRad="38100" dist="38100" dir="2700000" algn="tl">
                    <a:srgbClr val="000000">
                      <a:alpha val="43137"/>
                    </a:srgbClr>
                  </a:outerShdw>
                </a:effectLst>
              </a:rPr>
              <a:t>Bir faaliyet dönemi sonunda şirketlerin dağıtabileceği kardır. </a:t>
            </a:r>
            <a:r>
              <a:rPr lang="tr-TR" sz="2200" i="1" u="sng" spc="-150" dirty="0">
                <a:effectLst>
                  <a:outerShdw blurRad="38100" dist="38100" dir="2700000" algn="tl">
                    <a:srgbClr val="000000">
                      <a:alpha val="43137"/>
                    </a:srgbClr>
                  </a:outerShdw>
                </a:effectLst>
              </a:rPr>
              <a:t>Dağıtılabilir kar, ticari kardan vergi ve yasal yedekler ile varsa geçmiş dönem zararları </a:t>
            </a:r>
            <a:r>
              <a:rPr lang="tr-TR" sz="2200" spc="-150" dirty="0">
                <a:effectLst>
                  <a:outerShdw blurRad="38100" dist="38100" dir="2700000" algn="tl">
                    <a:srgbClr val="000000">
                      <a:alpha val="43137"/>
                    </a:srgbClr>
                  </a:outerShdw>
                </a:effectLst>
              </a:rPr>
              <a:t>düşülmesi sonucu kalan tutardır. </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11</a:t>
            </a:fld>
            <a:endParaRPr lang="tr-TR"/>
          </a:p>
        </p:txBody>
      </p:sp>
    </p:spTree>
    <p:extLst>
      <p:ext uri="{BB962C8B-B14F-4D97-AF65-F5344CB8AC3E}">
        <p14:creationId xmlns:p14="http://schemas.microsoft.com/office/powerpoint/2010/main" val="2912284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200" spc="-150" dirty="0"/>
              <a:t>Örnek: İşletme faaliyet dönemini 50.000 TL’lik kârla kapatmıştır. Vergi kanunları dikkate alınarak yapılan değerlemeler ve hesaplamalar sonrasında 4.000TL’lik kanunen kabul edilmeyen gider olduğu, 6.000 TL tutarında da vergiden muaf gelir elde edildiği saptanmıştır. Kâr dağıtımı kararı alan şirkette 10.000 TL tutarında geçmiş yıllar zararı bulunmaktadır.</a:t>
            </a:r>
          </a:p>
          <a:p>
            <a:pPr algn="just"/>
            <a:r>
              <a:rPr lang="tr-TR" sz="2200" spc="-150" dirty="0"/>
              <a:t>Bu bilgilere göre şirketin dağıtılabilir kârı şu şekilde hesaplanır:</a:t>
            </a:r>
          </a:p>
          <a:p>
            <a:pPr algn="just"/>
            <a:r>
              <a:rPr lang="tr-TR" sz="2000" spc="-150" dirty="0">
                <a:effectLst>
                  <a:outerShdw blurRad="38100" dist="38100" dir="2700000" algn="tl">
                    <a:srgbClr val="000000">
                      <a:alpha val="43137"/>
                    </a:srgbClr>
                  </a:outerShdw>
                </a:effectLst>
              </a:rPr>
              <a:t>Anonim şirketler kurumlar vergisine tabidir. Hesaplanan mali kar üzerinden % 20 oranında kurumlar vergisi öderler.</a:t>
            </a:r>
          </a:p>
          <a:p>
            <a:pPr algn="just"/>
            <a:endParaRPr lang="tr-TR" sz="2200" spc="-150" dirty="0"/>
          </a:p>
          <a:p>
            <a:pPr algn="just"/>
            <a:endParaRPr lang="tr-TR" sz="2400" spc="-150" dirty="0">
              <a:solidFill>
                <a:srgbClr val="FF0000"/>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12</a:t>
            </a:fld>
            <a:endParaRPr lang="tr-TR"/>
          </a:p>
        </p:txBody>
      </p:sp>
    </p:spTree>
    <p:extLst>
      <p:ext uri="{BB962C8B-B14F-4D97-AF65-F5344CB8AC3E}">
        <p14:creationId xmlns:p14="http://schemas.microsoft.com/office/powerpoint/2010/main" val="204422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endParaRPr lang="tr-TR" sz="2400" spc="-150" dirty="0">
              <a:solidFill>
                <a:srgbClr val="FF0000"/>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13</a:t>
            </a:fld>
            <a:endParaRPr lang="tr-TR"/>
          </a:p>
        </p:txBody>
      </p:sp>
      <p:graphicFrame>
        <p:nvGraphicFramePr>
          <p:cNvPr id="6" name="Tablo 5"/>
          <p:cNvGraphicFramePr>
            <a:graphicFrameLocks noGrp="1"/>
          </p:cNvGraphicFramePr>
          <p:nvPr>
            <p:extLst/>
          </p:nvPr>
        </p:nvGraphicFramePr>
        <p:xfrm>
          <a:off x="683568" y="1700808"/>
          <a:ext cx="5911723" cy="2926080"/>
        </p:xfrm>
        <a:graphic>
          <a:graphicData uri="http://schemas.openxmlformats.org/drawingml/2006/table">
            <a:tbl>
              <a:tblPr firstRow="1" bandRow="1">
                <a:tableStyleId>{5C22544A-7EE6-4342-B048-85BDC9FD1C3A}</a:tableStyleId>
              </a:tblPr>
              <a:tblGrid>
                <a:gridCol w="506730">
                  <a:extLst>
                    <a:ext uri="{9D8B030D-6E8A-4147-A177-3AD203B41FA5}">
                      <a16:colId xmlns:a16="http://schemas.microsoft.com/office/drawing/2014/main" val="20000"/>
                    </a:ext>
                  </a:extLst>
                </a:gridCol>
                <a:gridCol w="4047363">
                  <a:extLst>
                    <a:ext uri="{9D8B030D-6E8A-4147-A177-3AD203B41FA5}">
                      <a16:colId xmlns:a16="http://schemas.microsoft.com/office/drawing/2014/main" val="20001"/>
                    </a:ext>
                  </a:extLst>
                </a:gridCol>
                <a:gridCol w="1357630">
                  <a:extLst>
                    <a:ext uri="{9D8B030D-6E8A-4147-A177-3AD203B41FA5}">
                      <a16:colId xmlns:a16="http://schemas.microsoft.com/office/drawing/2014/main" val="20002"/>
                    </a:ext>
                  </a:extLst>
                </a:gridCol>
              </a:tblGrid>
              <a:tr h="216024">
                <a:tc>
                  <a:txBody>
                    <a:bodyPr/>
                    <a:lstStyle/>
                    <a:p>
                      <a:endParaRPr lang="tr-TR" sz="1800" dirty="0">
                        <a:latin typeface="Palatino Linotype" pitchFamily="18" charset="0"/>
                      </a:endParaRPr>
                    </a:p>
                  </a:txBody>
                  <a:tcPr/>
                </a:tc>
                <a:tc>
                  <a:txBody>
                    <a:bodyPr/>
                    <a:lstStyle/>
                    <a:p>
                      <a:r>
                        <a:rPr lang="tr-TR" sz="1800" dirty="0">
                          <a:latin typeface="Palatino Linotype" pitchFamily="18" charset="0"/>
                        </a:rPr>
                        <a:t>Dönem Karı (Ticari Kar)</a:t>
                      </a:r>
                    </a:p>
                  </a:txBody>
                  <a:tcPr/>
                </a:tc>
                <a:tc>
                  <a:txBody>
                    <a:bodyPr/>
                    <a:lstStyle/>
                    <a:p>
                      <a:pPr algn="r"/>
                      <a:r>
                        <a:rPr lang="tr-TR" sz="1800" dirty="0">
                          <a:latin typeface="Palatino Linotype" pitchFamily="18" charset="0"/>
                        </a:rPr>
                        <a:t>50.000 TL</a:t>
                      </a:r>
                    </a:p>
                  </a:txBody>
                  <a:tcPr/>
                </a:tc>
                <a:extLst>
                  <a:ext uri="{0D108BD9-81ED-4DB2-BD59-A6C34878D82A}">
                    <a16:rowId xmlns:a16="http://schemas.microsoft.com/office/drawing/2014/main" val="10000"/>
                  </a:ext>
                </a:extLst>
              </a:tr>
              <a:tr h="216024">
                <a:tc>
                  <a:txBody>
                    <a:bodyPr/>
                    <a:lstStyle/>
                    <a:p>
                      <a:r>
                        <a:rPr lang="tr-TR" sz="1800" dirty="0">
                          <a:solidFill>
                            <a:srgbClr val="FF0000"/>
                          </a:solidFill>
                          <a:effectLst>
                            <a:outerShdw blurRad="38100" dist="38100" dir="2700000" algn="tl">
                              <a:srgbClr val="000000">
                                <a:alpha val="43137"/>
                              </a:srgbClr>
                            </a:outerShdw>
                          </a:effectLst>
                          <a:latin typeface="Palatino Linotype" pitchFamily="18" charset="0"/>
                        </a:rPr>
                        <a:t>(+)</a:t>
                      </a:r>
                    </a:p>
                  </a:txBody>
                  <a:tcPr/>
                </a:tc>
                <a:tc>
                  <a:txBody>
                    <a:bodyPr/>
                    <a:lstStyle/>
                    <a:p>
                      <a:r>
                        <a:rPr lang="tr-TR" sz="1800" dirty="0">
                          <a:latin typeface="Palatino Linotype" pitchFamily="18" charset="0"/>
                        </a:rPr>
                        <a:t>Kanunen Kabul</a:t>
                      </a:r>
                      <a:r>
                        <a:rPr lang="tr-TR" sz="1800" baseline="0" dirty="0">
                          <a:latin typeface="Palatino Linotype" pitchFamily="18" charset="0"/>
                        </a:rPr>
                        <a:t> Edilmeyen Giderler</a:t>
                      </a:r>
                      <a:endParaRPr lang="tr-TR" sz="1800" dirty="0">
                        <a:latin typeface="Palatino Linotype" pitchFamily="18" charset="0"/>
                      </a:endParaRPr>
                    </a:p>
                  </a:txBody>
                  <a:tcPr/>
                </a:tc>
                <a:tc>
                  <a:txBody>
                    <a:bodyPr/>
                    <a:lstStyle/>
                    <a:p>
                      <a:pPr algn="r"/>
                      <a:r>
                        <a:rPr lang="tr-TR" sz="1800" dirty="0">
                          <a:latin typeface="Palatino Linotype" pitchFamily="18" charset="0"/>
                        </a:rPr>
                        <a:t>4.000 TL</a:t>
                      </a:r>
                    </a:p>
                  </a:txBody>
                  <a:tcPr/>
                </a:tc>
                <a:extLst>
                  <a:ext uri="{0D108BD9-81ED-4DB2-BD59-A6C34878D82A}">
                    <a16:rowId xmlns:a16="http://schemas.microsoft.com/office/drawing/2014/main" val="10001"/>
                  </a:ext>
                </a:extLst>
              </a:tr>
              <a:tr h="216024">
                <a:tc>
                  <a:txBody>
                    <a:bodyPr/>
                    <a:lstStyle/>
                    <a:p>
                      <a:r>
                        <a:rPr lang="tr-TR" sz="1800" dirty="0">
                          <a:effectLst>
                            <a:outerShdw blurRad="38100" dist="38100" dir="2700000" algn="tl">
                              <a:srgbClr val="000000">
                                <a:alpha val="43137"/>
                              </a:srgbClr>
                            </a:outerShdw>
                          </a:effectLst>
                          <a:latin typeface="Palatino Linotype" pitchFamily="18" charset="0"/>
                        </a:rPr>
                        <a:t>(-)</a:t>
                      </a:r>
                    </a:p>
                  </a:txBody>
                  <a:tcPr/>
                </a:tc>
                <a:tc>
                  <a:txBody>
                    <a:bodyPr/>
                    <a:lstStyle/>
                    <a:p>
                      <a:r>
                        <a:rPr lang="tr-TR" sz="1800" dirty="0">
                          <a:latin typeface="Palatino Linotype" pitchFamily="18" charset="0"/>
                        </a:rPr>
                        <a:t>Vergiden Muaf Gelirler ve İndirimler </a:t>
                      </a:r>
                    </a:p>
                  </a:txBody>
                  <a:tcPr/>
                </a:tc>
                <a:tc>
                  <a:txBody>
                    <a:bodyPr/>
                    <a:lstStyle/>
                    <a:p>
                      <a:pPr algn="r"/>
                      <a:r>
                        <a:rPr lang="tr-TR" sz="1800" dirty="0">
                          <a:latin typeface="Palatino Linotype" pitchFamily="18" charset="0"/>
                        </a:rPr>
                        <a:t>(6.000 TL)</a:t>
                      </a:r>
                    </a:p>
                  </a:txBody>
                  <a:tcPr/>
                </a:tc>
                <a:extLst>
                  <a:ext uri="{0D108BD9-81ED-4DB2-BD59-A6C34878D82A}">
                    <a16:rowId xmlns:a16="http://schemas.microsoft.com/office/drawing/2014/main" val="10002"/>
                  </a:ext>
                </a:extLst>
              </a:tr>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Mali Kar</a:t>
                      </a:r>
                    </a:p>
                  </a:txBody>
                  <a:tcPr/>
                </a:tc>
                <a:tc>
                  <a:txBody>
                    <a:bodyPr/>
                    <a:lstStyle/>
                    <a:p>
                      <a:pPr algn="r"/>
                      <a:r>
                        <a:rPr lang="tr-TR" sz="1800" dirty="0">
                          <a:latin typeface="Palatino Linotype" pitchFamily="18" charset="0"/>
                        </a:rPr>
                        <a:t>48.000 TL</a:t>
                      </a:r>
                    </a:p>
                  </a:txBody>
                  <a:tcPr/>
                </a:tc>
                <a:extLst>
                  <a:ext uri="{0D108BD9-81ED-4DB2-BD59-A6C34878D82A}">
                    <a16:rowId xmlns:a16="http://schemas.microsoft.com/office/drawing/2014/main" val="10003"/>
                  </a:ext>
                </a:extLst>
              </a:tr>
              <a:tr h="2160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a:effectLst>
                            <a:outerShdw blurRad="38100" dist="38100" dir="2700000" algn="tl">
                              <a:srgbClr val="000000">
                                <a:alpha val="43137"/>
                              </a:srgbClr>
                            </a:outerShdw>
                          </a:effectLst>
                          <a:latin typeface="Palatino Linotype" pitchFamily="18" charset="0"/>
                        </a:rPr>
                        <a:t>(-)</a:t>
                      </a:r>
                    </a:p>
                  </a:txBody>
                  <a:tcPr/>
                </a:tc>
                <a:tc>
                  <a:txBody>
                    <a:bodyPr/>
                    <a:lstStyle/>
                    <a:p>
                      <a:r>
                        <a:rPr lang="tr-TR" sz="1800" dirty="0">
                          <a:latin typeface="Palatino Linotype" pitchFamily="18" charset="0"/>
                        </a:rPr>
                        <a:t>Kurumlar Vergisi</a:t>
                      </a:r>
                    </a:p>
                  </a:txBody>
                  <a:tcPr/>
                </a:tc>
                <a:tc>
                  <a:txBody>
                    <a:bodyPr/>
                    <a:lstStyle/>
                    <a:p>
                      <a:pPr algn="r"/>
                      <a:r>
                        <a:rPr lang="tr-TR" sz="1800" dirty="0">
                          <a:latin typeface="Palatino Linotype" pitchFamily="18" charset="0"/>
                        </a:rPr>
                        <a:t>(9.600 TL)</a:t>
                      </a:r>
                    </a:p>
                  </a:txBody>
                  <a:tcPr/>
                </a:tc>
                <a:extLst>
                  <a:ext uri="{0D108BD9-81ED-4DB2-BD59-A6C34878D82A}">
                    <a16:rowId xmlns:a16="http://schemas.microsoft.com/office/drawing/2014/main" val="10004"/>
                  </a:ext>
                </a:extLst>
              </a:tr>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Vergi</a:t>
                      </a:r>
                      <a:r>
                        <a:rPr lang="tr-TR" sz="1800" baseline="0" dirty="0">
                          <a:latin typeface="Palatino Linotype" pitchFamily="18" charset="0"/>
                        </a:rPr>
                        <a:t> Sonrası Dönem Net Karı</a:t>
                      </a:r>
                      <a:endParaRPr lang="tr-TR" sz="1800" dirty="0">
                        <a:latin typeface="Palatino Linotype" pitchFamily="18" charset="0"/>
                      </a:endParaRPr>
                    </a:p>
                  </a:txBody>
                  <a:tcPr/>
                </a:tc>
                <a:tc>
                  <a:txBody>
                    <a:bodyPr/>
                    <a:lstStyle/>
                    <a:p>
                      <a:pPr algn="r"/>
                      <a:r>
                        <a:rPr lang="tr-TR" sz="1800" dirty="0">
                          <a:latin typeface="Palatino Linotype" pitchFamily="18" charset="0"/>
                        </a:rPr>
                        <a:t>40.400 TL</a:t>
                      </a:r>
                    </a:p>
                  </a:txBody>
                  <a:tcPr/>
                </a:tc>
                <a:extLst>
                  <a:ext uri="{0D108BD9-81ED-4DB2-BD59-A6C34878D82A}">
                    <a16:rowId xmlns:a16="http://schemas.microsoft.com/office/drawing/2014/main" val="10005"/>
                  </a:ext>
                </a:extLst>
              </a:tr>
              <a:tr h="216024">
                <a:tc>
                  <a:txBody>
                    <a:bodyPr/>
                    <a:lstStyle/>
                    <a:p>
                      <a:r>
                        <a:rPr lang="tr-TR" sz="1800" dirty="0">
                          <a:effectLst>
                            <a:outerShdw blurRad="38100" dist="38100" dir="2700000" algn="tl">
                              <a:srgbClr val="000000">
                                <a:alpha val="43137"/>
                              </a:srgbClr>
                            </a:outerShdw>
                          </a:effectLst>
                          <a:latin typeface="Palatino Linotype" pitchFamily="18" charset="0"/>
                        </a:rPr>
                        <a:t>(-)</a:t>
                      </a:r>
                    </a:p>
                  </a:txBody>
                  <a:tcPr/>
                </a:tc>
                <a:tc>
                  <a:txBody>
                    <a:bodyPr/>
                    <a:lstStyle/>
                    <a:p>
                      <a:r>
                        <a:rPr lang="tr-TR" sz="1800" dirty="0">
                          <a:latin typeface="Palatino Linotype" pitchFamily="18" charset="0"/>
                        </a:rPr>
                        <a:t>Geçmiş</a:t>
                      </a:r>
                      <a:r>
                        <a:rPr lang="tr-TR" sz="1800" baseline="0" dirty="0">
                          <a:latin typeface="Palatino Linotype" pitchFamily="18" charset="0"/>
                        </a:rPr>
                        <a:t> Dönem Zararları</a:t>
                      </a:r>
                      <a:endParaRPr lang="tr-TR" sz="1800" dirty="0">
                        <a:latin typeface="Palatino Linotype" pitchFamily="18" charset="0"/>
                      </a:endParaRPr>
                    </a:p>
                  </a:txBody>
                  <a:tcPr/>
                </a:tc>
                <a:tc>
                  <a:txBody>
                    <a:bodyPr/>
                    <a:lstStyle/>
                    <a:p>
                      <a:pPr algn="r"/>
                      <a:r>
                        <a:rPr lang="tr-TR" sz="1800" dirty="0">
                          <a:latin typeface="Palatino Linotype" pitchFamily="18" charset="0"/>
                        </a:rPr>
                        <a:t>(10.000 TL)</a:t>
                      </a:r>
                    </a:p>
                  </a:txBody>
                  <a:tcPr/>
                </a:tc>
                <a:extLst>
                  <a:ext uri="{0D108BD9-81ED-4DB2-BD59-A6C34878D82A}">
                    <a16:rowId xmlns:a16="http://schemas.microsoft.com/office/drawing/2014/main" val="10006"/>
                  </a:ext>
                </a:extLst>
              </a:tr>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Dağıtılabilir</a:t>
                      </a:r>
                      <a:r>
                        <a:rPr lang="tr-TR" sz="1800" baseline="0" dirty="0">
                          <a:latin typeface="Palatino Linotype" pitchFamily="18" charset="0"/>
                        </a:rPr>
                        <a:t> Kar</a:t>
                      </a:r>
                      <a:endParaRPr lang="tr-TR" sz="1800" dirty="0">
                        <a:latin typeface="Palatino Linotype" pitchFamily="18" charset="0"/>
                      </a:endParaRPr>
                    </a:p>
                  </a:txBody>
                  <a:tcPr/>
                </a:tc>
                <a:tc>
                  <a:txBody>
                    <a:bodyPr/>
                    <a:lstStyle/>
                    <a:p>
                      <a:pPr algn="r"/>
                      <a:r>
                        <a:rPr lang="tr-TR" sz="1800" dirty="0">
                          <a:latin typeface="Palatino Linotype" pitchFamily="18" charset="0"/>
                        </a:rPr>
                        <a:t>30.400</a:t>
                      </a:r>
                      <a:r>
                        <a:rPr lang="tr-TR" sz="1800" baseline="0" dirty="0">
                          <a:latin typeface="Palatino Linotype" pitchFamily="18" charset="0"/>
                        </a:rPr>
                        <a:t> TL</a:t>
                      </a:r>
                      <a:endParaRPr lang="tr-TR" sz="1800" dirty="0">
                        <a:latin typeface="Palatino Linotype" pitchFamily="18" charset="0"/>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52840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200" spc="-150" dirty="0"/>
              <a:t>Örnek: Bir şirketin bir faaliyet dönemi sonundaki Ticari karı 80.000 TL’dir. Hesaplanan kurumlar vergisi ise 16.000 TL’dir. Şirket geçmiş dönem 8.000 TL zarar etmiştir. Şirketin dağıtılabilir karı ne kadardır?</a:t>
            </a:r>
          </a:p>
          <a:p>
            <a:pPr algn="just"/>
            <a:endParaRPr lang="tr-TR" sz="2400" spc="-150" dirty="0">
              <a:solidFill>
                <a:srgbClr val="FF0000"/>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14</a:t>
            </a:fld>
            <a:endParaRPr lang="tr-TR"/>
          </a:p>
        </p:txBody>
      </p:sp>
      <p:graphicFrame>
        <p:nvGraphicFramePr>
          <p:cNvPr id="6" name="Tablo 5"/>
          <p:cNvGraphicFramePr>
            <a:graphicFrameLocks noGrp="1"/>
          </p:cNvGraphicFramePr>
          <p:nvPr>
            <p:extLst/>
          </p:nvPr>
        </p:nvGraphicFramePr>
        <p:xfrm>
          <a:off x="827584" y="3212976"/>
          <a:ext cx="5911723" cy="1828800"/>
        </p:xfrm>
        <a:graphic>
          <a:graphicData uri="http://schemas.openxmlformats.org/drawingml/2006/table">
            <a:tbl>
              <a:tblPr firstRow="1" bandRow="1">
                <a:tableStyleId>{5C22544A-7EE6-4342-B048-85BDC9FD1C3A}</a:tableStyleId>
              </a:tblPr>
              <a:tblGrid>
                <a:gridCol w="506730">
                  <a:extLst>
                    <a:ext uri="{9D8B030D-6E8A-4147-A177-3AD203B41FA5}">
                      <a16:colId xmlns:a16="http://schemas.microsoft.com/office/drawing/2014/main" val="20000"/>
                    </a:ext>
                  </a:extLst>
                </a:gridCol>
                <a:gridCol w="4047363">
                  <a:extLst>
                    <a:ext uri="{9D8B030D-6E8A-4147-A177-3AD203B41FA5}">
                      <a16:colId xmlns:a16="http://schemas.microsoft.com/office/drawing/2014/main" val="20001"/>
                    </a:ext>
                  </a:extLst>
                </a:gridCol>
                <a:gridCol w="1357630">
                  <a:extLst>
                    <a:ext uri="{9D8B030D-6E8A-4147-A177-3AD203B41FA5}">
                      <a16:colId xmlns:a16="http://schemas.microsoft.com/office/drawing/2014/main" val="20002"/>
                    </a:ext>
                  </a:extLst>
                </a:gridCol>
              </a:tblGrid>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Ticari Kar</a:t>
                      </a:r>
                    </a:p>
                  </a:txBody>
                  <a:tcPr/>
                </a:tc>
                <a:tc>
                  <a:txBody>
                    <a:bodyPr/>
                    <a:lstStyle/>
                    <a:p>
                      <a:pPr algn="r"/>
                      <a:r>
                        <a:rPr lang="tr-TR" sz="1800" dirty="0">
                          <a:latin typeface="Palatino Linotype" pitchFamily="18" charset="0"/>
                        </a:rPr>
                        <a:t>80.000 TL</a:t>
                      </a:r>
                    </a:p>
                  </a:txBody>
                  <a:tcPr/>
                </a:tc>
                <a:extLst>
                  <a:ext uri="{0D108BD9-81ED-4DB2-BD59-A6C34878D82A}">
                    <a16:rowId xmlns:a16="http://schemas.microsoft.com/office/drawing/2014/main" val="10000"/>
                  </a:ext>
                </a:extLst>
              </a:tr>
              <a:tr h="2160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a:effectLst>
                            <a:outerShdw blurRad="38100" dist="38100" dir="2700000" algn="tl">
                              <a:srgbClr val="000000">
                                <a:alpha val="43137"/>
                              </a:srgbClr>
                            </a:outerShdw>
                          </a:effectLst>
                          <a:latin typeface="Palatino Linotype" pitchFamily="18" charset="0"/>
                        </a:rPr>
                        <a:t>(-)</a:t>
                      </a:r>
                    </a:p>
                  </a:txBody>
                  <a:tcPr/>
                </a:tc>
                <a:tc>
                  <a:txBody>
                    <a:bodyPr/>
                    <a:lstStyle/>
                    <a:p>
                      <a:r>
                        <a:rPr lang="tr-TR" sz="1800" dirty="0">
                          <a:latin typeface="Palatino Linotype" pitchFamily="18" charset="0"/>
                        </a:rPr>
                        <a:t>Kurumlar Vergisi</a:t>
                      </a:r>
                    </a:p>
                  </a:txBody>
                  <a:tcPr/>
                </a:tc>
                <a:tc>
                  <a:txBody>
                    <a:bodyPr/>
                    <a:lstStyle/>
                    <a:p>
                      <a:pPr algn="r"/>
                      <a:r>
                        <a:rPr lang="tr-TR" sz="1800" dirty="0">
                          <a:latin typeface="Palatino Linotype" pitchFamily="18" charset="0"/>
                        </a:rPr>
                        <a:t>(20.000 TL)</a:t>
                      </a:r>
                    </a:p>
                  </a:txBody>
                  <a:tcPr/>
                </a:tc>
                <a:extLst>
                  <a:ext uri="{0D108BD9-81ED-4DB2-BD59-A6C34878D82A}">
                    <a16:rowId xmlns:a16="http://schemas.microsoft.com/office/drawing/2014/main" val="10001"/>
                  </a:ext>
                </a:extLst>
              </a:tr>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Vergi</a:t>
                      </a:r>
                      <a:r>
                        <a:rPr lang="tr-TR" sz="1800" baseline="0" dirty="0">
                          <a:latin typeface="Palatino Linotype" pitchFamily="18" charset="0"/>
                        </a:rPr>
                        <a:t> Sonrası Dönem Net Karı</a:t>
                      </a:r>
                      <a:endParaRPr lang="tr-TR" sz="1800" dirty="0">
                        <a:latin typeface="Palatino Linotype" pitchFamily="18" charset="0"/>
                      </a:endParaRPr>
                    </a:p>
                  </a:txBody>
                  <a:tcPr/>
                </a:tc>
                <a:tc>
                  <a:txBody>
                    <a:bodyPr/>
                    <a:lstStyle/>
                    <a:p>
                      <a:pPr algn="r"/>
                      <a:r>
                        <a:rPr lang="tr-TR" sz="1800" dirty="0">
                          <a:latin typeface="Palatino Linotype" pitchFamily="18" charset="0"/>
                        </a:rPr>
                        <a:t>60.000TL</a:t>
                      </a:r>
                    </a:p>
                  </a:txBody>
                  <a:tcPr/>
                </a:tc>
                <a:extLst>
                  <a:ext uri="{0D108BD9-81ED-4DB2-BD59-A6C34878D82A}">
                    <a16:rowId xmlns:a16="http://schemas.microsoft.com/office/drawing/2014/main" val="10002"/>
                  </a:ext>
                </a:extLst>
              </a:tr>
              <a:tr h="216024">
                <a:tc>
                  <a:txBody>
                    <a:bodyPr/>
                    <a:lstStyle/>
                    <a:p>
                      <a:r>
                        <a:rPr lang="tr-TR" sz="1800" dirty="0">
                          <a:effectLst>
                            <a:outerShdw blurRad="38100" dist="38100" dir="2700000" algn="tl">
                              <a:srgbClr val="000000">
                                <a:alpha val="43137"/>
                              </a:srgbClr>
                            </a:outerShdw>
                          </a:effectLst>
                          <a:latin typeface="Palatino Linotype" pitchFamily="18" charset="0"/>
                        </a:rPr>
                        <a:t>(-)</a:t>
                      </a:r>
                    </a:p>
                  </a:txBody>
                  <a:tcPr/>
                </a:tc>
                <a:tc>
                  <a:txBody>
                    <a:bodyPr/>
                    <a:lstStyle/>
                    <a:p>
                      <a:r>
                        <a:rPr lang="tr-TR" sz="1800" dirty="0">
                          <a:latin typeface="Palatino Linotype" pitchFamily="18" charset="0"/>
                        </a:rPr>
                        <a:t>Geçmiş</a:t>
                      </a:r>
                      <a:r>
                        <a:rPr lang="tr-TR" sz="1800" baseline="0" dirty="0">
                          <a:latin typeface="Palatino Linotype" pitchFamily="18" charset="0"/>
                        </a:rPr>
                        <a:t> Dönem Zararları</a:t>
                      </a:r>
                      <a:endParaRPr lang="tr-TR" sz="1800" dirty="0">
                        <a:latin typeface="Palatino Linotype" pitchFamily="18" charset="0"/>
                      </a:endParaRPr>
                    </a:p>
                  </a:txBody>
                  <a:tcPr/>
                </a:tc>
                <a:tc>
                  <a:txBody>
                    <a:bodyPr/>
                    <a:lstStyle/>
                    <a:p>
                      <a:pPr algn="r"/>
                      <a:r>
                        <a:rPr lang="tr-TR" sz="1800" dirty="0">
                          <a:latin typeface="Palatino Linotype" pitchFamily="18" charset="0"/>
                        </a:rPr>
                        <a:t>(8.000 TL)</a:t>
                      </a:r>
                    </a:p>
                  </a:txBody>
                  <a:tcPr/>
                </a:tc>
                <a:extLst>
                  <a:ext uri="{0D108BD9-81ED-4DB2-BD59-A6C34878D82A}">
                    <a16:rowId xmlns:a16="http://schemas.microsoft.com/office/drawing/2014/main" val="10003"/>
                  </a:ext>
                </a:extLst>
              </a:tr>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Dağıtılabilir</a:t>
                      </a:r>
                      <a:r>
                        <a:rPr lang="tr-TR" sz="1800" baseline="0" dirty="0">
                          <a:latin typeface="Palatino Linotype" pitchFamily="18" charset="0"/>
                        </a:rPr>
                        <a:t> Kar</a:t>
                      </a:r>
                      <a:endParaRPr lang="tr-TR" sz="1800" dirty="0">
                        <a:latin typeface="Palatino Linotype" pitchFamily="18" charset="0"/>
                      </a:endParaRPr>
                    </a:p>
                  </a:txBody>
                  <a:tcPr/>
                </a:tc>
                <a:tc>
                  <a:txBody>
                    <a:bodyPr/>
                    <a:lstStyle/>
                    <a:p>
                      <a:pPr algn="r"/>
                      <a:r>
                        <a:rPr lang="tr-TR" sz="1800" dirty="0">
                          <a:latin typeface="Palatino Linotype" pitchFamily="18" charset="0"/>
                        </a:rPr>
                        <a:t>52.000</a:t>
                      </a:r>
                      <a:r>
                        <a:rPr lang="tr-TR" sz="1800" baseline="0" dirty="0">
                          <a:latin typeface="Palatino Linotype" pitchFamily="18" charset="0"/>
                        </a:rPr>
                        <a:t> TL</a:t>
                      </a:r>
                      <a:endParaRPr lang="tr-TR" sz="1800" dirty="0">
                        <a:latin typeface="Palatino Linotype" pitchFamily="18"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90314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endParaRPr lang="tr-TR" sz="2400" spc="-150" dirty="0">
              <a:solidFill>
                <a:srgbClr val="FF0000"/>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15</a:t>
            </a:fld>
            <a:endParaRPr lang="tr-TR"/>
          </a:p>
        </p:txBody>
      </p:sp>
      <p:graphicFrame>
        <p:nvGraphicFramePr>
          <p:cNvPr id="6" name="Tablo 5"/>
          <p:cNvGraphicFramePr>
            <a:graphicFrameLocks noGrp="1"/>
          </p:cNvGraphicFramePr>
          <p:nvPr>
            <p:extLst/>
          </p:nvPr>
        </p:nvGraphicFramePr>
        <p:xfrm>
          <a:off x="683568" y="1700808"/>
          <a:ext cx="5911723" cy="1828800"/>
        </p:xfrm>
        <a:graphic>
          <a:graphicData uri="http://schemas.openxmlformats.org/drawingml/2006/table">
            <a:tbl>
              <a:tblPr firstRow="1" bandRow="1">
                <a:tableStyleId>{5C22544A-7EE6-4342-B048-85BDC9FD1C3A}</a:tableStyleId>
              </a:tblPr>
              <a:tblGrid>
                <a:gridCol w="506730">
                  <a:extLst>
                    <a:ext uri="{9D8B030D-6E8A-4147-A177-3AD203B41FA5}">
                      <a16:colId xmlns:a16="http://schemas.microsoft.com/office/drawing/2014/main" val="20000"/>
                    </a:ext>
                  </a:extLst>
                </a:gridCol>
                <a:gridCol w="4047363">
                  <a:extLst>
                    <a:ext uri="{9D8B030D-6E8A-4147-A177-3AD203B41FA5}">
                      <a16:colId xmlns:a16="http://schemas.microsoft.com/office/drawing/2014/main" val="20001"/>
                    </a:ext>
                  </a:extLst>
                </a:gridCol>
                <a:gridCol w="1357630">
                  <a:extLst>
                    <a:ext uri="{9D8B030D-6E8A-4147-A177-3AD203B41FA5}">
                      <a16:colId xmlns:a16="http://schemas.microsoft.com/office/drawing/2014/main" val="20002"/>
                    </a:ext>
                  </a:extLst>
                </a:gridCol>
              </a:tblGrid>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Ticari Kar</a:t>
                      </a:r>
                    </a:p>
                  </a:txBody>
                  <a:tcPr/>
                </a:tc>
                <a:tc>
                  <a:txBody>
                    <a:bodyPr/>
                    <a:lstStyle/>
                    <a:p>
                      <a:pPr algn="r"/>
                      <a:r>
                        <a:rPr lang="tr-TR" sz="1800" dirty="0">
                          <a:latin typeface="Palatino Linotype" pitchFamily="18" charset="0"/>
                        </a:rPr>
                        <a:t>80.000 TL</a:t>
                      </a:r>
                    </a:p>
                  </a:txBody>
                  <a:tcPr/>
                </a:tc>
                <a:extLst>
                  <a:ext uri="{0D108BD9-81ED-4DB2-BD59-A6C34878D82A}">
                    <a16:rowId xmlns:a16="http://schemas.microsoft.com/office/drawing/2014/main" val="10000"/>
                  </a:ext>
                </a:extLst>
              </a:tr>
              <a:tr h="2160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a:effectLst>
                            <a:outerShdw blurRad="38100" dist="38100" dir="2700000" algn="tl">
                              <a:srgbClr val="000000">
                                <a:alpha val="43137"/>
                              </a:srgbClr>
                            </a:outerShdw>
                          </a:effectLst>
                          <a:latin typeface="Palatino Linotype" pitchFamily="18" charset="0"/>
                        </a:rPr>
                        <a:t>(-)</a:t>
                      </a:r>
                    </a:p>
                  </a:txBody>
                  <a:tcPr/>
                </a:tc>
                <a:tc>
                  <a:txBody>
                    <a:bodyPr/>
                    <a:lstStyle/>
                    <a:p>
                      <a:r>
                        <a:rPr lang="tr-TR" sz="1800" dirty="0">
                          <a:latin typeface="Palatino Linotype" pitchFamily="18" charset="0"/>
                        </a:rPr>
                        <a:t>Kurumlar Vergisi</a:t>
                      </a:r>
                    </a:p>
                  </a:txBody>
                  <a:tcPr/>
                </a:tc>
                <a:tc>
                  <a:txBody>
                    <a:bodyPr/>
                    <a:lstStyle/>
                    <a:p>
                      <a:pPr algn="r"/>
                      <a:r>
                        <a:rPr lang="tr-TR" sz="1800" dirty="0">
                          <a:latin typeface="Palatino Linotype" pitchFamily="18" charset="0"/>
                        </a:rPr>
                        <a:t>(20.000 TL)</a:t>
                      </a:r>
                    </a:p>
                  </a:txBody>
                  <a:tcPr/>
                </a:tc>
                <a:extLst>
                  <a:ext uri="{0D108BD9-81ED-4DB2-BD59-A6C34878D82A}">
                    <a16:rowId xmlns:a16="http://schemas.microsoft.com/office/drawing/2014/main" val="10001"/>
                  </a:ext>
                </a:extLst>
              </a:tr>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Vergi</a:t>
                      </a:r>
                      <a:r>
                        <a:rPr lang="tr-TR" sz="1800" baseline="0" dirty="0">
                          <a:latin typeface="Palatino Linotype" pitchFamily="18" charset="0"/>
                        </a:rPr>
                        <a:t> Sonrası Dönem Net Karı</a:t>
                      </a:r>
                      <a:endParaRPr lang="tr-TR" sz="1800" dirty="0">
                        <a:latin typeface="Palatino Linotype" pitchFamily="18" charset="0"/>
                      </a:endParaRPr>
                    </a:p>
                  </a:txBody>
                  <a:tcPr/>
                </a:tc>
                <a:tc>
                  <a:txBody>
                    <a:bodyPr/>
                    <a:lstStyle/>
                    <a:p>
                      <a:pPr algn="r"/>
                      <a:r>
                        <a:rPr lang="tr-TR" sz="1800" dirty="0">
                          <a:latin typeface="Palatino Linotype" pitchFamily="18" charset="0"/>
                        </a:rPr>
                        <a:t>60.000TL</a:t>
                      </a:r>
                    </a:p>
                  </a:txBody>
                  <a:tcPr/>
                </a:tc>
                <a:extLst>
                  <a:ext uri="{0D108BD9-81ED-4DB2-BD59-A6C34878D82A}">
                    <a16:rowId xmlns:a16="http://schemas.microsoft.com/office/drawing/2014/main" val="10002"/>
                  </a:ext>
                </a:extLst>
              </a:tr>
              <a:tr h="216024">
                <a:tc>
                  <a:txBody>
                    <a:bodyPr/>
                    <a:lstStyle/>
                    <a:p>
                      <a:r>
                        <a:rPr lang="tr-TR" sz="1800" dirty="0">
                          <a:effectLst>
                            <a:outerShdw blurRad="38100" dist="38100" dir="2700000" algn="tl">
                              <a:srgbClr val="000000">
                                <a:alpha val="43137"/>
                              </a:srgbClr>
                            </a:outerShdw>
                          </a:effectLst>
                          <a:latin typeface="Palatino Linotype" pitchFamily="18" charset="0"/>
                        </a:rPr>
                        <a:t>(-)</a:t>
                      </a:r>
                    </a:p>
                  </a:txBody>
                  <a:tcPr/>
                </a:tc>
                <a:tc>
                  <a:txBody>
                    <a:bodyPr/>
                    <a:lstStyle/>
                    <a:p>
                      <a:r>
                        <a:rPr lang="tr-TR" sz="1800" dirty="0">
                          <a:latin typeface="Palatino Linotype" pitchFamily="18" charset="0"/>
                        </a:rPr>
                        <a:t>Geçmiş</a:t>
                      </a:r>
                      <a:r>
                        <a:rPr lang="tr-TR" sz="1800" baseline="0" dirty="0">
                          <a:latin typeface="Palatino Linotype" pitchFamily="18" charset="0"/>
                        </a:rPr>
                        <a:t> Dönem Zararları</a:t>
                      </a:r>
                      <a:endParaRPr lang="tr-TR" sz="1800" dirty="0">
                        <a:latin typeface="Palatino Linotype" pitchFamily="18" charset="0"/>
                      </a:endParaRPr>
                    </a:p>
                  </a:txBody>
                  <a:tcPr/>
                </a:tc>
                <a:tc>
                  <a:txBody>
                    <a:bodyPr/>
                    <a:lstStyle/>
                    <a:p>
                      <a:pPr algn="r"/>
                      <a:r>
                        <a:rPr lang="tr-TR" sz="1800" dirty="0">
                          <a:latin typeface="Palatino Linotype" pitchFamily="18" charset="0"/>
                        </a:rPr>
                        <a:t>(8.000 TL)</a:t>
                      </a:r>
                    </a:p>
                  </a:txBody>
                  <a:tcPr/>
                </a:tc>
                <a:extLst>
                  <a:ext uri="{0D108BD9-81ED-4DB2-BD59-A6C34878D82A}">
                    <a16:rowId xmlns:a16="http://schemas.microsoft.com/office/drawing/2014/main" val="10003"/>
                  </a:ext>
                </a:extLst>
              </a:tr>
              <a:tr h="216024">
                <a:tc>
                  <a:txBody>
                    <a:bodyPr/>
                    <a:lstStyle/>
                    <a:p>
                      <a:endParaRPr lang="tr-TR" sz="1800" dirty="0">
                        <a:effectLst>
                          <a:outerShdw blurRad="38100" dist="38100" dir="2700000" algn="tl">
                            <a:srgbClr val="000000">
                              <a:alpha val="43137"/>
                            </a:srgbClr>
                          </a:outerShdw>
                        </a:effectLst>
                        <a:latin typeface="Palatino Linotype" pitchFamily="18" charset="0"/>
                      </a:endParaRPr>
                    </a:p>
                  </a:txBody>
                  <a:tcPr/>
                </a:tc>
                <a:tc>
                  <a:txBody>
                    <a:bodyPr/>
                    <a:lstStyle/>
                    <a:p>
                      <a:r>
                        <a:rPr lang="tr-TR" sz="1800" dirty="0">
                          <a:latin typeface="Palatino Linotype" pitchFamily="18" charset="0"/>
                        </a:rPr>
                        <a:t>Dağıtılabilir</a:t>
                      </a:r>
                      <a:r>
                        <a:rPr lang="tr-TR" sz="1800" baseline="0" dirty="0">
                          <a:latin typeface="Palatino Linotype" pitchFamily="18" charset="0"/>
                        </a:rPr>
                        <a:t> Kar</a:t>
                      </a:r>
                      <a:endParaRPr lang="tr-TR" sz="1800" dirty="0">
                        <a:latin typeface="Palatino Linotype" pitchFamily="18" charset="0"/>
                      </a:endParaRPr>
                    </a:p>
                  </a:txBody>
                  <a:tcPr/>
                </a:tc>
                <a:tc>
                  <a:txBody>
                    <a:bodyPr/>
                    <a:lstStyle/>
                    <a:p>
                      <a:pPr algn="r"/>
                      <a:r>
                        <a:rPr lang="tr-TR" sz="1800" dirty="0">
                          <a:latin typeface="Palatino Linotype" pitchFamily="18" charset="0"/>
                        </a:rPr>
                        <a:t>52.000</a:t>
                      </a:r>
                      <a:r>
                        <a:rPr lang="tr-TR" sz="1800" baseline="0" dirty="0">
                          <a:latin typeface="Palatino Linotype" pitchFamily="18" charset="0"/>
                        </a:rPr>
                        <a:t> TL</a:t>
                      </a:r>
                      <a:endParaRPr lang="tr-TR" sz="1800" dirty="0">
                        <a:latin typeface="Palatino Linotype" pitchFamily="18"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04417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Yedekler: Sermaye şirketlerinde yedek ayrılmasının amaçları aşağıdaki gibi sıralanabilir:</a:t>
            </a:r>
          </a:p>
          <a:p>
            <a:pPr lvl="1" algn="just"/>
            <a:r>
              <a:rPr lang="tr-TR" spc="-150" dirty="0">
                <a:effectLst>
                  <a:outerShdw blurRad="38100" dist="38100" dir="2700000" algn="tl">
                    <a:srgbClr val="000000">
                      <a:alpha val="43137"/>
                    </a:srgbClr>
                  </a:outerShdw>
                </a:effectLst>
              </a:rPr>
              <a:t>Şirketin sermaye yapısını güçlü kılmak</a:t>
            </a:r>
          </a:p>
          <a:p>
            <a:pPr lvl="1" algn="just"/>
            <a:r>
              <a:rPr lang="tr-TR" spc="-150" dirty="0">
                <a:solidFill>
                  <a:srgbClr val="C00000"/>
                </a:solidFill>
              </a:rPr>
              <a:t>Şirketin devamlılığını güvence altına almak</a:t>
            </a:r>
          </a:p>
          <a:p>
            <a:pPr lvl="1" algn="just"/>
            <a:r>
              <a:rPr lang="tr-TR" spc="-150" dirty="0">
                <a:solidFill>
                  <a:srgbClr val="00B0F0"/>
                </a:solidFill>
                <a:effectLst>
                  <a:outerShdw blurRad="38100" dist="38100" dir="2700000" algn="tl">
                    <a:srgbClr val="000000">
                      <a:alpha val="43137"/>
                    </a:srgbClr>
                  </a:outerShdw>
                </a:effectLst>
              </a:rPr>
              <a:t>Alacaklıların haklarını korumak</a:t>
            </a:r>
          </a:p>
          <a:p>
            <a:pPr lvl="1" algn="just"/>
            <a:r>
              <a:rPr lang="tr-TR" spc="-150" dirty="0">
                <a:solidFill>
                  <a:schemeClr val="accent6">
                    <a:lumMod val="75000"/>
                  </a:schemeClr>
                </a:solidFill>
                <a:effectLst>
                  <a:outerShdw blurRad="38100" dist="38100" dir="2700000" algn="tl">
                    <a:srgbClr val="000000">
                      <a:alpha val="43137"/>
                    </a:srgbClr>
                  </a:outerShdw>
                </a:effectLst>
              </a:rPr>
              <a:t>Gelecekte olabilecek zararları karşılamak</a:t>
            </a:r>
          </a:p>
          <a:p>
            <a:pPr algn="just"/>
            <a:r>
              <a:rPr lang="tr-TR" sz="2400" spc="-150" dirty="0"/>
              <a:t>Bir şirkette kardan ayrılabilecek yedekleri üçe ayrılır:</a:t>
            </a:r>
          </a:p>
          <a:p>
            <a:pPr lvl="1" algn="just"/>
            <a:r>
              <a:rPr lang="tr-TR" spc="-150" dirty="0">
                <a:solidFill>
                  <a:schemeClr val="accent6">
                    <a:lumMod val="75000"/>
                  </a:schemeClr>
                </a:solidFill>
                <a:effectLst>
                  <a:outerShdw blurRad="38100" dist="38100" dir="2700000" algn="tl">
                    <a:srgbClr val="000000">
                      <a:alpha val="43137"/>
                    </a:srgbClr>
                  </a:outerShdw>
                </a:effectLst>
              </a:rPr>
              <a:t>Yasal yedekler,</a:t>
            </a:r>
          </a:p>
          <a:p>
            <a:pPr lvl="1" algn="just"/>
            <a:r>
              <a:rPr lang="tr-TR" spc="-150" dirty="0">
                <a:solidFill>
                  <a:srgbClr val="FF0000"/>
                </a:solidFill>
                <a:effectLst>
                  <a:outerShdw blurRad="38100" dist="38100" dir="2700000" algn="tl">
                    <a:srgbClr val="000000">
                      <a:alpha val="43137"/>
                    </a:srgbClr>
                  </a:outerShdw>
                </a:effectLst>
              </a:rPr>
              <a:t>Statü yedekleri</a:t>
            </a:r>
          </a:p>
          <a:p>
            <a:pPr lvl="1" algn="just"/>
            <a:r>
              <a:rPr lang="tr-TR" spc="-150" dirty="0">
                <a:solidFill>
                  <a:schemeClr val="accent6">
                    <a:lumMod val="50000"/>
                  </a:schemeClr>
                </a:solidFill>
                <a:effectLst>
                  <a:outerShdw blurRad="38100" dist="38100" dir="2700000" algn="tl">
                    <a:srgbClr val="000000">
                      <a:alpha val="43137"/>
                    </a:srgbClr>
                  </a:outerShdw>
                </a:effectLst>
              </a:rPr>
              <a:t>Olağan üstü yedekler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16</a:t>
            </a:fld>
            <a:endParaRPr lang="tr-TR"/>
          </a:p>
        </p:txBody>
      </p:sp>
    </p:spTree>
    <p:extLst>
      <p:ext uri="{BB962C8B-B14F-4D97-AF65-F5344CB8AC3E}">
        <p14:creationId xmlns:p14="http://schemas.microsoft.com/office/powerpoint/2010/main" val="1895101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Yasal Yedekler: </a:t>
            </a:r>
            <a:r>
              <a:rPr lang="tr-TR" sz="2400" spc="-150" dirty="0">
                <a:effectLst>
                  <a:outerShdw blurRad="38100" dist="38100" dir="2700000" algn="tl">
                    <a:srgbClr val="000000">
                      <a:alpha val="43137"/>
                    </a:srgbClr>
                  </a:outerShdw>
                </a:effectLst>
              </a:rPr>
              <a:t>Kurumlar vergisi bulunduktan sonra sermaye şirketleri yasal yedekleri hesaplamak ve ayırmak zorundadır. </a:t>
            </a:r>
          </a:p>
          <a:p>
            <a:pPr algn="just"/>
            <a:r>
              <a:rPr lang="tr-TR" sz="2400" spc="-150" dirty="0"/>
              <a:t>Yasal yedekler </a:t>
            </a:r>
            <a:r>
              <a:rPr lang="tr-TR" sz="2400" spc="-150" dirty="0" err="1"/>
              <a:t>TTK’na</a:t>
            </a:r>
            <a:r>
              <a:rPr lang="tr-TR" sz="2400" spc="-150" dirty="0"/>
              <a:t> göre ayrılması zorunlu yedeklerdir. Yasal yedekler ikiye ayrılır:</a:t>
            </a:r>
          </a:p>
          <a:p>
            <a:pPr lvl="1" algn="just"/>
            <a:r>
              <a:rPr lang="tr-TR" sz="2000" spc="-150" dirty="0"/>
              <a:t>I. Tertip Yedek Akçeler,</a:t>
            </a:r>
          </a:p>
          <a:p>
            <a:pPr lvl="1" algn="just"/>
            <a:r>
              <a:rPr lang="tr-TR" sz="2000" spc="-150" dirty="0"/>
              <a:t>II. Tertip Yedek Akçeler.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17</a:t>
            </a:fld>
            <a:endParaRPr lang="tr-TR"/>
          </a:p>
        </p:txBody>
      </p:sp>
    </p:spTree>
    <p:extLst>
      <p:ext uri="{BB962C8B-B14F-4D97-AF65-F5344CB8AC3E}">
        <p14:creationId xmlns:p14="http://schemas.microsoft.com/office/powerpoint/2010/main" val="2794031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I. Tertip Yedek Akçeler</a:t>
            </a:r>
            <a:r>
              <a:rPr lang="tr-TR" sz="2400" spc="-150" dirty="0"/>
              <a:t>, </a:t>
            </a:r>
            <a:r>
              <a:rPr lang="tr-TR" sz="2400" spc="-150" dirty="0" err="1"/>
              <a:t>TTK’na</a:t>
            </a:r>
            <a:r>
              <a:rPr lang="tr-TR" sz="2400" spc="-150" dirty="0"/>
              <a:t> göre dönem </a:t>
            </a:r>
            <a:r>
              <a:rPr lang="tr-TR" sz="2400" spc="-150" dirty="0" err="1"/>
              <a:t>karınn</a:t>
            </a:r>
            <a:r>
              <a:rPr lang="tr-TR" sz="2400" spc="-150" dirty="0"/>
              <a:t> % 5’i ödenmiş sermayenin %20’sini buluncaya kadar I. Tertip Yedek Akçe ayrılması zorunludur.</a:t>
            </a:r>
          </a:p>
          <a:p>
            <a:pPr algn="just"/>
            <a:r>
              <a:rPr lang="tr-TR" sz="2400" spc="-150" dirty="0"/>
              <a:t>Örneğin: X AŞ.’</a:t>
            </a:r>
            <a:r>
              <a:rPr lang="tr-TR" sz="2400" spc="-150" dirty="0" err="1"/>
              <a:t>nin</a:t>
            </a:r>
            <a:r>
              <a:rPr lang="tr-TR" sz="2400" spc="-150" dirty="0"/>
              <a:t> dönem karı 60.000 TL ve ödenmiş sermayesi ise 200.000 TL olsun. Şirketin hesaplayacağı:</a:t>
            </a:r>
          </a:p>
          <a:p>
            <a:pPr algn="just"/>
            <a:r>
              <a:rPr lang="tr-TR" sz="2400" spc="-150" dirty="0"/>
              <a:t>I. Tertip Yedek Akçe tutarı dönem karının %5 olan 3.000 TL’dir.  </a:t>
            </a:r>
          </a:p>
          <a:p>
            <a:pPr algn="just"/>
            <a:r>
              <a:rPr lang="tr-TR" sz="2400" spc="-150" dirty="0"/>
              <a:t>I. Tertip Yedek akçe 200.000 TL x 0,20 =40.000 TL’ye kadar ayrılır.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18</a:t>
            </a:fld>
            <a:endParaRPr lang="tr-TR"/>
          </a:p>
        </p:txBody>
      </p:sp>
    </p:spTree>
    <p:extLst>
      <p:ext uri="{BB962C8B-B14F-4D97-AF65-F5344CB8AC3E}">
        <p14:creationId xmlns:p14="http://schemas.microsoft.com/office/powerpoint/2010/main" val="3829566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t>II. Tertip Yedek Akçe: kar dağıtımının ileriki aşamalarında ayrılır.</a:t>
            </a:r>
          </a:p>
          <a:p>
            <a:pPr lvl="1" algn="just"/>
            <a:r>
              <a:rPr lang="tr-TR" sz="2000" spc="-150" dirty="0"/>
              <a:t>Dönem Karı			: xxx</a:t>
            </a:r>
          </a:p>
          <a:p>
            <a:pPr lvl="1" algn="just"/>
            <a:r>
              <a:rPr lang="tr-TR" sz="2000" spc="-150" dirty="0"/>
              <a:t>(-) Kurumlar Vergisi			</a:t>
            </a:r>
            <a:r>
              <a:rPr lang="tr-TR" sz="2000" spc="-150" dirty="0">
                <a:sym typeface="Wingdings" pitchFamily="2" charset="2"/>
              </a:rPr>
              <a:t>:(xxx)</a:t>
            </a:r>
          </a:p>
          <a:p>
            <a:pPr lvl="1" algn="just"/>
            <a:r>
              <a:rPr lang="tr-TR" sz="2000" spc="-150" dirty="0">
                <a:sym typeface="Wingdings" pitchFamily="2" charset="2"/>
              </a:rPr>
              <a:t>(-) Zarar (varsa)			:(xxx)</a:t>
            </a:r>
          </a:p>
          <a:p>
            <a:pPr lvl="1" algn="just"/>
            <a:r>
              <a:rPr lang="tr-TR" sz="2000" spc="-150" dirty="0">
                <a:sym typeface="Wingdings" pitchFamily="2" charset="2"/>
              </a:rPr>
              <a:t>(-) I. Yasal Yedek Akçeler		:(xxx)</a:t>
            </a:r>
          </a:p>
          <a:p>
            <a:pPr lvl="1" algn="just"/>
            <a:r>
              <a:rPr lang="tr-TR" sz="2000" u="sng" spc="-150" dirty="0">
                <a:sym typeface="Wingdings" pitchFamily="2" charset="2"/>
              </a:rPr>
              <a:t>(-) I. Kar Payı			:(xxx)</a:t>
            </a:r>
          </a:p>
          <a:p>
            <a:pPr lvl="1" algn="just"/>
            <a:r>
              <a:rPr lang="tr-TR" sz="2000" spc="-150" dirty="0">
                <a:sym typeface="Wingdings" pitchFamily="2" charset="2"/>
              </a:rPr>
              <a:t>Kalan				: xxx</a:t>
            </a:r>
          </a:p>
          <a:p>
            <a:pPr algn="just"/>
            <a:r>
              <a:rPr lang="tr-TR" sz="2400" spc="-150" dirty="0">
                <a:solidFill>
                  <a:schemeClr val="accent5">
                    <a:lumMod val="75000"/>
                  </a:schemeClr>
                </a:solidFill>
                <a:effectLst>
                  <a:outerShdw blurRad="38100" dist="38100" dir="2700000" algn="tl">
                    <a:srgbClr val="000000">
                      <a:alpha val="43137"/>
                    </a:srgbClr>
                  </a:outerShdw>
                </a:effectLst>
                <a:sym typeface="Wingdings" pitchFamily="2" charset="2"/>
              </a:rPr>
              <a:t>II. Tertip yedek akçe bu aşamada kalan tutarı üzerinden hesaplanır. II. Tertip yedek akçe oranı % 10’dur. II. Tertip yedek akçe hesaplayabilmek için daha öncesinde I. Kar payının hesaplanması gerekir.</a:t>
            </a:r>
            <a:endParaRPr lang="tr-TR" sz="2400" spc="-150" dirty="0">
              <a:solidFill>
                <a:schemeClr val="accent5">
                  <a:lumMod val="75000"/>
                </a:schemeClr>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fld id="{F5241D30-471F-4A7E-8796-A38B74581AEE}" type="slidenum">
              <a:rPr lang="tr-TR" smtClean="0"/>
              <a:pPr/>
              <a:t>19</a:t>
            </a:fld>
            <a:endParaRPr lang="tr-TR"/>
          </a:p>
        </p:txBody>
      </p:sp>
    </p:spTree>
    <p:extLst>
      <p:ext uri="{BB962C8B-B14F-4D97-AF65-F5344CB8AC3E}">
        <p14:creationId xmlns:p14="http://schemas.microsoft.com/office/powerpoint/2010/main" val="2748074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t>Statü Yedekleri: Şirket ana sözleşmesine göre kardan ayrılan yedeklerdir.  Bu yedeklerin ayrılabilmesi için sözleşmede ayrılabileceğine dair hüküm bulunması gerekir.</a:t>
            </a:r>
          </a:p>
          <a:p>
            <a:pPr algn="just"/>
            <a:r>
              <a:rPr lang="tr-TR" sz="2400" spc="-150" dirty="0">
                <a:solidFill>
                  <a:schemeClr val="accent5">
                    <a:lumMod val="75000"/>
                  </a:schemeClr>
                </a:solidFill>
                <a:effectLst>
                  <a:outerShdw blurRad="38100" dist="38100" dir="2700000" algn="tl">
                    <a:srgbClr val="000000">
                      <a:alpha val="43137"/>
                    </a:srgbClr>
                  </a:outerShdw>
                </a:effectLst>
              </a:rPr>
              <a:t>Olağanüstü Yedekler: Şirket genel kurulu kararıyla kardan ayrılan yedeklerdir.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20</a:t>
            </a:fld>
            <a:endParaRPr lang="tr-TR"/>
          </a:p>
        </p:txBody>
      </p:sp>
    </p:spTree>
    <p:extLst>
      <p:ext uri="{BB962C8B-B14F-4D97-AF65-F5344CB8AC3E}">
        <p14:creationId xmlns:p14="http://schemas.microsoft.com/office/powerpoint/2010/main" val="1014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z="2400" spc="-150" dirty="0">
                <a:solidFill>
                  <a:srgbClr val="FF0000"/>
                </a:solidFill>
              </a:rPr>
              <a:t>Dağıtılacak Kar Payları: </a:t>
            </a:r>
            <a:r>
              <a:rPr lang="tr-TR" sz="2400" spc="-150" dirty="0"/>
              <a:t>Kar payı dağıtımı kanun, sözleşme ve genel kurul kararına göre yapılır. Kar öncelikle ortaklara dağıtılır. Bunun yanında şirkette çalışan personel ve yöneticilere de kar payı verilebilir.</a:t>
            </a:r>
          </a:p>
          <a:p>
            <a:pPr algn="just"/>
            <a:r>
              <a:rPr lang="tr-TR" sz="2400" spc="-150" dirty="0"/>
              <a:t>Ortaklara dağıtılacak kar payı ikiye ayrılır:</a:t>
            </a:r>
          </a:p>
          <a:p>
            <a:pPr lvl="1" algn="just"/>
            <a:r>
              <a:rPr lang="tr-TR" sz="2000" spc="-150" dirty="0"/>
              <a:t>I. Temettü (Kar payı)</a:t>
            </a:r>
          </a:p>
          <a:p>
            <a:pPr lvl="1" algn="just"/>
            <a:r>
              <a:rPr lang="tr-TR" sz="2000" spc="-150" dirty="0"/>
              <a:t>II. Temettü (Kar payı)</a:t>
            </a:r>
          </a:p>
          <a:p>
            <a:pPr algn="just"/>
            <a:r>
              <a:rPr lang="tr-TR" spc="-150" dirty="0">
                <a:solidFill>
                  <a:srgbClr val="FF0000"/>
                </a:solidFill>
                <a:effectLst>
                  <a:outerShdw blurRad="38100" dist="38100" dir="2700000" algn="tl">
                    <a:srgbClr val="000000">
                      <a:alpha val="43137"/>
                    </a:srgbClr>
                  </a:outerShdw>
                </a:effectLst>
              </a:rPr>
              <a:t>I. Temettü (Kar Payı): I. Temettü </a:t>
            </a:r>
            <a:r>
              <a:rPr lang="tr-TR" spc="-150" dirty="0" err="1">
                <a:solidFill>
                  <a:srgbClr val="FF0000"/>
                </a:solidFill>
                <a:effectLst>
                  <a:outerShdw blurRad="38100" dist="38100" dir="2700000" algn="tl">
                    <a:srgbClr val="000000">
                      <a:alpha val="43137"/>
                    </a:srgbClr>
                  </a:outerShdw>
                </a:effectLst>
              </a:rPr>
              <a:t>TTK’na</a:t>
            </a:r>
            <a:r>
              <a:rPr lang="tr-TR" spc="-150" dirty="0">
                <a:solidFill>
                  <a:srgbClr val="FF0000"/>
                </a:solidFill>
                <a:effectLst>
                  <a:outerShdw blurRad="38100" dist="38100" dir="2700000" algn="tl">
                    <a:srgbClr val="000000">
                      <a:alpha val="43137"/>
                    </a:srgbClr>
                  </a:outerShdw>
                </a:effectLst>
              </a:rPr>
              <a:t> göre ödenmiş sermayenin % 5’dir. Yani işletmenin dönem karı 50.000 ve ödenmiş sermayesi 300.000 TL olduğunda I. Temettü sermayenin %5’i olan 15.000 TL’dir. </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21</a:t>
            </a:fld>
            <a:endParaRPr lang="tr-TR"/>
          </a:p>
        </p:txBody>
      </p:sp>
    </p:spTree>
    <p:extLst>
      <p:ext uri="{BB962C8B-B14F-4D97-AF65-F5344CB8AC3E}">
        <p14:creationId xmlns:p14="http://schemas.microsoft.com/office/powerpoint/2010/main" val="2851339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3" name="İçerik Yer Tutucusu 2"/>
          <p:cNvSpPr>
            <a:spLocks noGrp="1"/>
          </p:cNvSpPr>
          <p:nvPr>
            <p:ph idx="1"/>
          </p:nvPr>
        </p:nvSpPr>
        <p:spPr/>
        <p:txBody>
          <a:bodyPr/>
          <a:lstStyle/>
          <a:p>
            <a:pPr algn="just"/>
            <a:r>
              <a:rPr lang="tr-TR" spc="-150" dirty="0">
                <a:solidFill>
                  <a:srgbClr val="FF0000"/>
                </a:solidFill>
                <a:effectLst>
                  <a:outerShdw blurRad="38100" dist="38100" dir="2700000" algn="tl">
                    <a:srgbClr val="000000">
                      <a:alpha val="43137"/>
                    </a:srgbClr>
                  </a:outerShdw>
                </a:effectLst>
              </a:rPr>
              <a:t>II. Temettü (Kar Payı): dönem karından kurumlar vergisi, I ve II tertip yedek akçeler ve I. Temettü düşüldükten sonra kalan kısımdır.</a:t>
            </a:r>
          </a:p>
          <a:p>
            <a:pPr lvl="1" algn="just"/>
            <a:r>
              <a:rPr lang="tr-TR" sz="2000" spc="-150" dirty="0"/>
              <a:t>Dönem Karı			: xxx</a:t>
            </a:r>
          </a:p>
          <a:p>
            <a:pPr lvl="1" algn="just"/>
            <a:r>
              <a:rPr lang="tr-TR" sz="2000" spc="-150" dirty="0"/>
              <a:t>(-) Kurumlar Vergisi			</a:t>
            </a:r>
            <a:r>
              <a:rPr lang="tr-TR" sz="2000" spc="-150" dirty="0">
                <a:sym typeface="Wingdings" pitchFamily="2" charset="2"/>
              </a:rPr>
              <a:t>:(xxx)</a:t>
            </a:r>
          </a:p>
          <a:p>
            <a:pPr lvl="1" algn="just"/>
            <a:r>
              <a:rPr lang="tr-TR" sz="2000" spc="-150" dirty="0">
                <a:sym typeface="Wingdings" pitchFamily="2" charset="2"/>
              </a:rPr>
              <a:t>(-) I. Yasal Yedek Akçeler		:(xxx)</a:t>
            </a:r>
          </a:p>
          <a:p>
            <a:pPr lvl="1" algn="just"/>
            <a:r>
              <a:rPr lang="tr-TR" sz="2000" spc="-150" dirty="0">
                <a:sym typeface="Wingdings" pitchFamily="2" charset="2"/>
              </a:rPr>
              <a:t>(-) I. Kar Payı			:(xxx)</a:t>
            </a:r>
          </a:p>
          <a:p>
            <a:pPr lvl="1" algn="just"/>
            <a:r>
              <a:rPr lang="tr-TR" sz="2000" u="sng" spc="-150" dirty="0">
                <a:sym typeface="Wingdings" pitchFamily="2" charset="2"/>
              </a:rPr>
              <a:t>(-) II. Yasal Yedek			:(xxx)</a:t>
            </a:r>
          </a:p>
          <a:p>
            <a:pPr lvl="1" algn="just"/>
            <a:r>
              <a:rPr lang="tr-TR" sz="2000" spc="-150" dirty="0">
                <a:sym typeface="Wingdings" pitchFamily="2" charset="2"/>
              </a:rPr>
              <a:t>Kalan(II Temettü)</a:t>
            </a:r>
          </a:p>
          <a:p>
            <a:pPr algn="just"/>
            <a:r>
              <a:rPr lang="tr-TR" sz="2000" spc="-150" dirty="0">
                <a:solidFill>
                  <a:srgbClr val="FFC000"/>
                </a:solidFill>
                <a:effectLst>
                  <a:outerShdw blurRad="38100" dist="38100" dir="2700000" algn="tl">
                    <a:srgbClr val="000000">
                      <a:alpha val="43137"/>
                    </a:srgbClr>
                  </a:outerShdw>
                </a:effectLst>
                <a:sym typeface="Wingdings" pitchFamily="2" charset="2"/>
              </a:rPr>
              <a:t>Anonim şirketlerde ortaklar sermaye taahhütlerin yerine getirdikleri oranda kardan pay alırlar. Sermaye şirketleri kar dağıtımlarını yaptıktan sonra kar dağıtım tablosu düzenlemek zorundadırlar.</a:t>
            </a:r>
            <a:endParaRPr lang="tr-TR" sz="2000" spc="-150" dirty="0">
              <a:solidFill>
                <a:srgbClr val="FFC000"/>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22</a:t>
            </a:fld>
            <a:endParaRPr lang="tr-TR"/>
          </a:p>
        </p:txBody>
      </p:sp>
    </p:spTree>
    <p:extLst>
      <p:ext uri="{BB962C8B-B14F-4D97-AF65-F5344CB8AC3E}">
        <p14:creationId xmlns:p14="http://schemas.microsoft.com/office/powerpoint/2010/main" val="2587145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Kar Dağıtım Tablosu</a:t>
            </a:r>
          </a:p>
        </p:txBody>
      </p:sp>
      <p:sp>
        <p:nvSpPr>
          <p:cNvPr id="3" name="İçerik Yer Tutucusu 2"/>
          <p:cNvSpPr>
            <a:spLocks noGrp="1"/>
          </p:cNvSpPr>
          <p:nvPr>
            <p:ph idx="1"/>
          </p:nvPr>
        </p:nvSpPr>
        <p:spPr/>
        <p:txBody>
          <a:bodyPr/>
          <a:lstStyle/>
          <a:p>
            <a:pPr algn="just"/>
            <a:r>
              <a:rPr lang="tr-TR" sz="2400" spc="-150" dirty="0"/>
              <a:t>Bir işletmenin bir faaliyet dönemi sonunda mal varlığında meydana gelen artış kar olarak tanımlanır. </a:t>
            </a:r>
          </a:p>
          <a:p>
            <a:pPr algn="just"/>
            <a:r>
              <a:rPr lang="tr-TR" sz="2400" spc="-150" dirty="0"/>
              <a:t>Karın dağıtımının olabilmesi için ortada gerçekleşmiş bir karın olması gerekir.</a:t>
            </a:r>
          </a:p>
          <a:p>
            <a:pPr algn="just"/>
            <a:r>
              <a:rPr lang="tr-TR" sz="2400" spc="-150" dirty="0"/>
              <a:t>Kar dağıtım tablosu işletmenin dönem karının dağıtım biçimini gösteren tablodur.</a:t>
            </a:r>
          </a:p>
          <a:p>
            <a:pPr algn="just"/>
            <a:r>
              <a:rPr lang="tr-TR" sz="2400" spc="-150" dirty="0">
                <a:solidFill>
                  <a:srgbClr val="FF0000"/>
                </a:solidFill>
                <a:effectLst>
                  <a:outerShdw blurRad="38100" dist="38100" dir="2700000" algn="tl">
                    <a:srgbClr val="000000">
                      <a:alpha val="43137"/>
                    </a:srgbClr>
                  </a:outerShdw>
                </a:effectLst>
              </a:rPr>
              <a:t>Ferdi işletmeler için herhangi bir kar dağıtım meselesi yoktur. Kar dağıtımımı iki veya daha fazla ortaklı işletmelerde söz konusudur.</a:t>
            </a:r>
          </a:p>
          <a:p>
            <a:pPr algn="just"/>
            <a:r>
              <a:rPr lang="tr-TR" sz="2400" spc="-150" dirty="0"/>
              <a:t>İlke olarak kar dağıtımının şekli ortaklar arasındaki anlaşmaya göre yapılır. Bu konuda anlaşma yoksa, yasalarda yer alan hükümlere başvurulur.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23</a:t>
            </a:fld>
            <a:endParaRPr lang="tr-TR"/>
          </a:p>
        </p:txBody>
      </p:sp>
    </p:spTree>
    <p:extLst>
      <p:ext uri="{BB962C8B-B14F-4D97-AF65-F5344CB8AC3E}">
        <p14:creationId xmlns:p14="http://schemas.microsoft.com/office/powerpoint/2010/main" val="3733618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Kar Dağıtım Tablosu</a:t>
            </a:r>
          </a:p>
        </p:txBody>
      </p:sp>
      <p:sp>
        <p:nvSpPr>
          <p:cNvPr id="3" name="İçerik Yer Tutucusu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Kar dağıtım tablolarının düzenleme amacı, özellikle sermaye şirketlerinde dönem karından ödenecek vergilerin, ayrılan yedeklerin ve ortaklara dağıtılacak kar paylarının açıkça gösterilmesi ve şirketlerin hisse başına kar ile hisse başına temettü tutarlarının hesaplanmasıdır.</a:t>
            </a:r>
          </a:p>
          <a:p>
            <a:pPr algn="just"/>
            <a:r>
              <a:rPr lang="tr-TR" sz="2400" spc="-150" dirty="0">
                <a:solidFill>
                  <a:srgbClr val="00B0F0"/>
                </a:solidFill>
                <a:effectLst>
                  <a:outerShdw blurRad="38100" dist="38100" dir="2700000" algn="tl">
                    <a:srgbClr val="000000">
                      <a:alpha val="43137"/>
                    </a:srgbClr>
                  </a:outerShdw>
                </a:effectLst>
              </a:rPr>
              <a:t>Kısaca kar dağıtım tablosu, işletmenin dönem karının dağıtım biçimini gösteren tablodur.</a:t>
            </a:r>
          </a:p>
          <a:p>
            <a:pPr algn="just"/>
            <a:r>
              <a:rPr lang="tr-TR" sz="2400" spc="-150" dirty="0">
                <a:solidFill>
                  <a:srgbClr val="FFC000"/>
                </a:solidFill>
                <a:effectLst>
                  <a:outerShdw blurRad="38100" dist="38100" dir="2700000" algn="tl">
                    <a:srgbClr val="000000">
                      <a:alpha val="43137"/>
                    </a:srgbClr>
                  </a:outerShdw>
                </a:effectLst>
              </a:rPr>
              <a:t>Dönem karı üç ana bölüme ayrılarak dağıtılır:</a:t>
            </a:r>
          </a:p>
          <a:p>
            <a:pPr lvl="1" algn="just"/>
            <a:r>
              <a:rPr lang="tr-TR" sz="2000" spc="-150" dirty="0">
                <a:solidFill>
                  <a:srgbClr val="FFC000"/>
                </a:solidFill>
                <a:effectLst>
                  <a:outerShdw blurRad="38100" dist="38100" dir="2700000" algn="tl">
                    <a:srgbClr val="000000">
                      <a:alpha val="43137"/>
                    </a:srgbClr>
                  </a:outerShdw>
                </a:effectLst>
              </a:rPr>
              <a:t>Kar üzerinden ödenecek vergi ve yasal yükümlülükler(öncelikli ayrılması gereken)</a:t>
            </a:r>
          </a:p>
          <a:p>
            <a:pPr lvl="1" algn="just"/>
            <a:r>
              <a:rPr lang="tr-TR" sz="2000" spc="-150" dirty="0">
                <a:solidFill>
                  <a:srgbClr val="FFC000"/>
                </a:solidFill>
                <a:effectLst>
                  <a:outerShdw blurRad="38100" dist="38100" dir="2700000" algn="tl">
                    <a:srgbClr val="000000">
                      <a:alpha val="43137"/>
                    </a:srgbClr>
                  </a:outerShdw>
                </a:effectLst>
              </a:rPr>
              <a:t>Ortaklara ve diğer ilgililer dağıtılacak kar payı(temettü)</a:t>
            </a:r>
          </a:p>
          <a:p>
            <a:pPr lvl="1" algn="just"/>
            <a:r>
              <a:rPr lang="tr-TR" sz="2000" spc="-150" dirty="0">
                <a:solidFill>
                  <a:srgbClr val="FFC000"/>
                </a:solidFill>
                <a:effectLst>
                  <a:outerShdw blurRad="38100" dist="38100" dir="2700000" algn="tl">
                    <a:srgbClr val="000000">
                      <a:alpha val="43137"/>
                    </a:srgbClr>
                  </a:outerShdw>
                </a:effectLst>
              </a:rPr>
              <a:t>İşletmede bırakılan kar.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24</a:t>
            </a:fld>
            <a:endParaRPr lang="tr-TR"/>
          </a:p>
        </p:txBody>
      </p:sp>
    </p:spTree>
    <p:extLst>
      <p:ext uri="{BB962C8B-B14F-4D97-AF65-F5344CB8AC3E}">
        <p14:creationId xmlns:p14="http://schemas.microsoft.com/office/powerpoint/2010/main" val="2869417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Kar Dağıtımının Hesaplanması	</a:t>
            </a:r>
          </a:p>
        </p:txBody>
      </p:sp>
      <p:sp>
        <p:nvSpPr>
          <p:cNvPr id="3" name="İçerik Yer Tutucusu 2"/>
          <p:cNvSpPr>
            <a:spLocks noGrp="1"/>
          </p:cNvSpPr>
          <p:nvPr>
            <p:ph idx="1"/>
          </p:nvPr>
        </p:nvSpPr>
        <p:spPr/>
        <p:txBody>
          <a:bodyPr/>
          <a:lstStyle/>
          <a:p>
            <a:pPr algn="just"/>
            <a:r>
              <a:rPr lang="tr-TR" sz="2400" dirty="0"/>
              <a:t>Örnek: Arı AŞ.’</a:t>
            </a:r>
            <a:r>
              <a:rPr lang="tr-TR" sz="2400" dirty="0" err="1"/>
              <a:t>nin</a:t>
            </a:r>
            <a:r>
              <a:rPr lang="tr-TR" sz="2400" dirty="0"/>
              <a:t> 201. yılı karı 30.000 TL’dir. </a:t>
            </a:r>
          </a:p>
          <a:p>
            <a:pPr algn="just"/>
            <a:r>
              <a:rPr lang="tr-TR" sz="2400" dirty="0"/>
              <a:t>Şirketin ödenmiş sermayesi 120.000 TL ve ortak sayısı 3’dür. Ortakların sermaye payları eşittir.</a:t>
            </a:r>
          </a:p>
          <a:p>
            <a:pPr algn="just"/>
            <a:r>
              <a:rPr lang="tr-TR" sz="2400" dirty="0"/>
              <a:t>Şirketin dönem içinde kanunen kabul edilmeyen 10.000 TL gideri ve vergiden muaf 20.000 TL geliri bulunmaktadır. </a:t>
            </a:r>
          </a:p>
          <a:p>
            <a:pPr algn="just"/>
            <a:r>
              <a:rPr lang="tr-TR" sz="2400" dirty="0"/>
              <a:t>Ortaklar genel kurulunda, şirket karından vergi ve diğer yasal yedek akçeler ayrıldıktan sonra karın tamamının dağıtılmasına karar vermişlerdir.</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25</a:t>
            </a:fld>
            <a:endParaRPr lang="tr-TR"/>
          </a:p>
        </p:txBody>
      </p:sp>
    </p:spTree>
    <p:extLst>
      <p:ext uri="{BB962C8B-B14F-4D97-AF65-F5344CB8AC3E}">
        <p14:creationId xmlns:p14="http://schemas.microsoft.com/office/powerpoint/2010/main" val="4191812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graphicFrame>
        <p:nvGraphicFramePr>
          <p:cNvPr id="6" name="İçerik Yer Tutucusu 5"/>
          <p:cNvGraphicFramePr>
            <a:graphicFrameLocks noGrp="1"/>
          </p:cNvGraphicFramePr>
          <p:nvPr>
            <p:ph idx="1"/>
            <p:extLst/>
          </p:nvPr>
        </p:nvGraphicFramePr>
        <p:xfrm>
          <a:off x="467544" y="1700808"/>
          <a:ext cx="8329168" cy="1854200"/>
        </p:xfrm>
        <a:graphic>
          <a:graphicData uri="http://schemas.openxmlformats.org/drawingml/2006/table">
            <a:tbl>
              <a:tblPr firstRow="1" bandRow="1">
                <a:tableStyleId>{5C22544A-7EE6-4342-B048-85BDC9FD1C3A}</a:tableStyleId>
              </a:tblPr>
              <a:tblGrid>
                <a:gridCol w="4214368">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tr-TR" dirty="0">
                          <a:latin typeface="Palatino Linotype" pitchFamily="18" charset="0"/>
                        </a:rPr>
                        <a:t>Ticari Kar</a:t>
                      </a:r>
                    </a:p>
                  </a:txBody>
                  <a:tcPr/>
                </a:tc>
                <a:tc>
                  <a:txBody>
                    <a:bodyPr/>
                    <a:lstStyle/>
                    <a:p>
                      <a:pPr algn="ctr"/>
                      <a:r>
                        <a:rPr lang="tr-TR" dirty="0">
                          <a:latin typeface="Palatino Linotype" pitchFamily="18" charset="0"/>
                        </a:rPr>
                        <a:t>30.000</a:t>
                      </a:r>
                    </a:p>
                  </a:txBody>
                  <a:tcPr/>
                </a:tc>
                <a:extLst>
                  <a:ext uri="{0D108BD9-81ED-4DB2-BD59-A6C34878D82A}">
                    <a16:rowId xmlns:a16="http://schemas.microsoft.com/office/drawing/2014/main" val="10000"/>
                  </a:ext>
                </a:extLst>
              </a:tr>
              <a:tr h="370840">
                <a:tc>
                  <a:txBody>
                    <a:bodyPr/>
                    <a:lstStyle/>
                    <a:p>
                      <a:r>
                        <a:rPr lang="tr-TR" dirty="0">
                          <a:latin typeface="Palatino Linotype" pitchFamily="18" charset="0"/>
                        </a:rPr>
                        <a:t>(+)</a:t>
                      </a:r>
                      <a:r>
                        <a:rPr lang="tr-TR" baseline="0" dirty="0">
                          <a:latin typeface="Palatino Linotype" pitchFamily="18" charset="0"/>
                        </a:rPr>
                        <a:t> Kanunen Kabul Edilmeyen Giderler</a:t>
                      </a:r>
                      <a:endParaRPr lang="tr-TR" dirty="0">
                        <a:latin typeface="Palatino Linotype" pitchFamily="18" charset="0"/>
                      </a:endParaRPr>
                    </a:p>
                  </a:txBody>
                  <a:tcPr/>
                </a:tc>
                <a:tc>
                  <a:txBody>
                    <a:bodyPr/>
                    <a:lstStyle/>
                    <a:p>
                      <a:pPr algn="ctr"/>
                      <a:r>
                        <a:rPr lang="tr-TR" dirty="0">
                          <a:latin typeface="Palatino Linotype" pitchFamily="18" charset="0"/>
                        </a:rPr>
                        <a:t>10.000</a:t>
                      </a:r>
                    </a:p>
                  </a:txBody>
                  <a:tcPr/>
                </a:tc>
                <a:extLst>
                  <a:ext uri="{0D108BD9-81ED-4DB2-BD59-A6C34878D82A}">
                    <a16:rowId xmlns:a16="http://schemas.microsoft.com/office/drawing/2014/main" val="10001"/>
                  </a:ext>
                </a:extLst>
              </a:tr>
              <a:tr h="370840">
                <a:tc>
                  <a:txBody>
                    <a:bodyPr/>
                    <a:lstStyle/>
                    <a:p>
                      <a:r>
                        <a:rPr lang="tr-TR" dirty="0">
                          <a:latin typeface="Palatino Linotype" pitchFamily="18" charset="0"/>
                        </a:rPr>
                        <a:t>(-) Vergiden</a:t>
                      </a:r>
                      <a:r>
                        <a:rPr lang="tr-TR" baseline="0" dirty="0">
                          <a:latin typeface="Palatino Linotype" pitchFamily="18" charset="0"/>
                        </a:rPr>
                        <a:t> Muaf Gelirler</a:t>
                      </a:r>
                      <a:endParaRPr lang="tr-TR" dirty="0">
                        <a:latin typeface="Palatino Linotype" pitchFamily="18" charset="0"/>
                      </a:endParaRPr>
                    </a:p>
                  </a:txBody>
                  <a:tcPr/>
                </a:tc>
                <a:tc>
                  <a:txBody>
                    <a:bodyPr/>
                    <a:lstStyle/>
                    <a:p>
                      <a:pPr algn="ctr"/>
                      <a:r>
                        <a:rPr lang="tr-TR" dirty="0">
                          <a:latin typeface="Palatino Linotype" pitchFamily="18" charset="0"/>
                        </a:rPr>
                        <a:t>(20.000)</a:t>
                      </a:r>
                    </a:p>
                  </a:txBody>
                  <a:tcPr/>
                </a:tc>
                <a:extLst>
                  <a:ext uri="{0D108BD9-81ED-4DB2-BD59-A6C34878D82A}">
                    <a16:rowId xmlns:a16="http://schemas.microsoft.com/office/drawing/2014/main" val="10002"/>
                  </a:ext>
                </a:extLst>
              </a:tr>
              <a:tr h="370840">
                <a:tc>
                  <a:txBody>
                    <a:bodyPr/>
                    <a:lstStyle/>
                    <a:p>
                      <a:r>
                        <a:rPr lang="tr-TR" dirty="0">
                          <a:latin typeface="Palatino Linotype" pitchFamily="18" charset="0"/>
                        </a:rPr>
                        <a:t>Mali Kar </a:t>
                      </a:r>
                    </a:p>
                  </a:txBody>
                  <a:tcPr/>
                </a:tc>
                <a:tc>
                  <a:txBody>
                    <a:bodyPr/>
                    <a:lstStyle/>
                    <a:p>
                      <a:pPr algn="ctr"/>
                      <a:r>
                        <a:rPr lang="tr-TR" dirty="0">
                          <a:latin typeface="Palatino Linotype" pitchFamily="18" charset="0"/>
                        </a:rPr>
                        <a:t>20.000</a:t>
                      </a:r>
                    </a:p>
                  </a:txBody>
                  <a:tcPr/>
                </a:tc>
                <a:extLst>
                  <a:ext uri="{0D108BD9-81ED-4DB2-BD59-A6C34878D82A}">
                    <a16:rowId xmlns:a16="http://schemas.microsoft.com/office/drawing/2014/main" val="10003"/>
                  </a:ext>
                </a:extLst>
              </a:tr>
              <a:tr h="370840">
                <a:tc>
                  <a:txBody>
                    <a:bodyPr/>
                    <a:lstStyle/>
                    <a:p>
                      <a:r>
                        <a:rPr lang="tr-TR" dirty="0">
                          <a:latin typeface="Palatino Linotype" pitchFamily="18" charset="0"/>
                        </a:rPr>
                        <a:t>Kurumlar Vergisi</a:t>
                      </a:r>
                    </a:p>
                  </a:txBody>
                  <a:tcPr/>
                </a:tc>
                <a:tc>
                  <a:txBody>
                    <a:bodyPr/>
                    <a:lstStyle/>
                    <a:p>
                      <a:pPr algn="ctr"/>
                      <a:r>
                        <a:rPr lang="tr-TR" dirty="0">
                          <a:latin typeface="Palatino Linotype" pitchFamily="18" charset="0"/>
                        </a:rPr>
                        <a:t>= 20.000 x</a:t>
                      </a:r>
                      <a:r>
                        <a:rPr lang="tr-TR" baseline="0" dirty="0">
                          <a:latin typeface="Palatino Linotype" pitchFamily="18" charset="0"/>
                        </a:rPr>
                        <a:t> 0.20 = 4.000 TL</a:t>
                      </a:r>
                      <a:endParaRPr lang="tr-TR" dirty="0">
                        <a:latin typeface="Palatino Linotype" pitchFamily="18" charset="0"/>
                      </a:endParaRPr>
                    </a:p>
                  </a:txBody>
                  <a:tcPr/>
                </a:tc>
                <a:extLst>
                  <a:ext uri="{0D108BD9-81ED-4DB2-BD59-A6C34878D82A}">
                    <a16:rowId xmlns:a16="http://schemas.microsoft.com/office/drawing/2014/main" val="10004"/>
                  </a:ext>
                </a:extLst>
              </a:tr>
            </a:tbl>
          </a:graphicData>
        </a:graphic>
      </p:graphicFrame>
      <p:sp>
        <p:nvSpPr>
          <p:cNvPr id="5" name="Slayt Numarası Yer Tutucusu 4"/>
          <p:cNvSpPr>
            <a:spLocks noGrp="1"/>
          </p:cNvSpPr>
          <p:nvPr>
            <p:ph type="sldNum" sz="quarter" idx="12"/>
          </p:nvPr>
        </p:nvSpPr>
        <p:spPr/>
        <p:txBody>
          <a:bodyPr/>
          <a:lstStyle/>
          <a:p>
            <a:fld id="{F5241D30-471F-4A7E-8796-A38B74581AEE}" type="slidenum">
              <a:rPr lang="tr-TR" smtClean="0"/>
              <a:pPr/>
              <a:t>26</a:t>
            </a:fld>
            <a:endParaRPr lang="tr-TR"/>
          </a:p>
        </p:txBody>
      </p:sp>
      <p:graphicFrame>
        <p:nvGraphicFramePr>
          <p:cNvPr id="8" name="İçerik Yer Tutucusu 5"/>
          <p:cNvGraphicFramePr>
            <a:graphicFrameLocks/>
          </p:cNvGraphicFramePr>
          <p:nvPr>
            <p:extLst/>
          </p:nvPr>
        </p:nvGraphicFramePr>
        <p:xfrm>
          <a:off x="539552" y="3789040"/>
          <a:ext cx="6264696" cy="1483360"/>
        </p:xfrm>
        <a:graphic>
          <a:graphicData uri="http://schemas.openxmlformats.org/drawingml/2006/table">
            <a:tbl>
              <a:tblPr firstRow="1" bandRow="1">
                <a:tableStyleId>{5C22544A-7EE6-4342-B048-85BDC9FD1C3A}</a:tableStyleId>
              </a:tblPr>
              <a:tblGrid>
                <a:gridCol w="6264696">
                  <a:extLst>
                    <a:ext uri="{9D8B030D-6E8A-4147-A177-3AD203B41FA5}">
                      <a16:colId xmlns:a16="http://schemas.microsoft.com/office/drawing/2014/main" val="20000"/>
                    </a:ext>
                  </a:extLst>
                </a:gridCol>
              </a:tblGrid>
              <a:tr h="370840">
                <a:tc>
                  <a:txBody>
                    <a:bodyPr/>
                    <a:lstStyle/>
                    <a:p>
                      <a:r>
                        <a:rPr lang="tr-TR" dirty="0">
                          <a:latin typeface="Palatino Linotype" pitchFamily="18" charset="0"/>
                        </a:rPr>
                        <a:t>I. Tertip Yedek Akçenin Hesaplanması</a:t>
                      </a:r>
                    </a:p>
                  </a:txBody>
                  <a:tcPr/>
                </a:tc>
                <a:extLst>
                  <a:ext uri="{0D108BD9-81ED-4DB2-BD59-A6C34878D82A}">
                    <a16:rowId xmlns:a16="http://schemas.microsoft.com/office/drawing/2014/main" val="10000"/>
                  </a:ext>
                </a:extLst>
              </a:tr>
              <a:tr h="370840">
                <a:tc>
                  <a:txBody>
                    <a:bodyPr/>
                    <a:lstStyle/>
                    <a:p>
                      <a:r>
                        <a:rPr lang="tr-TR" dirty="0">
                          <a:latin typeface="Palatino Linotype" pitchFamily="18" charset="0"/>
                        </a:rPr>
                        <a:t>I. Tertip</a:t>
                      </a:r>
                      <a:r>
                        <a:rPr lang="tr-TR" baseline="0" dirty="0">
                          <a:latin typeface="Palatino Linotype" pitchFamily="18" charset="0"/>
                        </a:rPr>
                        <a:t> Yedek Akçe Dönem Karının %5’dir.</a:t>
                      </a:r>
                      <a:endParaRPr lang="tr-TR" dirty="0">
                        <a:latin typeface="Palatino Linotype" pitchFamily="18" charset="0"/>
                      </a:endParaRPr>
                    </a:p>
                  </a:txBody>
                  <a:tcPr/>
                </a:tc>
                <a:extLst>
                  <a:ext uri="{0D108BD9-81ED-4DB2-BD59-A6C34878D82A}">
                    <a16:rowId xmlns:a16="http://schemas.microsoft.com/office/drawing/2014/main" val="10001"/>
                  </a:ext>
                </a:extLst>
              </a:tr>
              <a:tr h="370840">
                <a:tc>
                  <a:txBody>
                    <a:bodyPr/>
                    <a:lstStyle/>
                    <a:p>
                      <a:r>
                        <a:rPr lang="tr-TR" dirty="0">
                          <a:latin typeface="Palatino Linotype" pitchFamily="18" charset="0"/>
                        </a:rPr>
                        <a:t>I. Tertip Yedek Akçe = Dönem Karı</a:t>
                      </a:r>
                      <a:r>
                        <a:rPr lang="tr-TR" baseline="0" dirty="0">
                          <a:latin typeface="Palatino Linotype" pitchFamily="18" charset="0"/>
                        </a:rPr>
                        <a:t> x %5</a:t>
                      </a:r>
                      <a:endParaRPr lang="tr-TR" dirty="0">
                        <a:latin typeface="Palatino Linotype" pitchFamily="18" charset="0"/>
                      </a:endParaRPr>
                    </a:p>
                  </a:txBody>
                  <a:tcPr/>
                </a:tc>
                <a:extLst>
                  <a:ext uri="{0D108BD9-81ED-4DB2-BD59-A6C34878D82A}">
                    <a16:rowId xmlns:a16="http://schemas.microsoft.com/office/drawing/2014/main" val="10002"/>
                  </a:ext>
                </a:extLst>
              </a:tr>
              <a:tr h="370840">
                <a:tc>
                  <a:txBody>
                    <a:bodyPr/>
                    <a:lstStyle/>
                    <a:p>
                      <a:r>
                        <a:rPr lang="tr-TR" dirty="0">
                          <a:latin typeface="Palatino Linotype" pitchFamily="18" charset="0"/>
                        </a:rPr>
                        <a:t>I. Tertip Yedek Akçe = 30.000 x %5 = 1.500 TL</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15374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27</a:t>
            </a:fld>
            <a:endParaRPr lang="tr-TR"/>
          </a:p>
        </p:txBody>
      </p:sp>
      <p:graphicFrame>
        <p:nvGraphicFramePr>
          <p:cNvPr id="8" name="İçerik Yer Tutucusu 5"/>
          <p:cNvGraphicFramePr>
            <a:graphicFrameLocks/>
          </p:cNvGraphicFramePr>
          <p:nvPr>
            <p:extLst/>
          </p:nvPr>
        </p:nvGraphicFramePr>
        <p:xfrm>
          <a:off x="539552" y="1556792"/>
          <a:ext cx="6264696" cy="1483360"/>
        </p:xfrm>
        <a:graphic>
          <a:graphicData uri="http://schemas.openxmlformats.org/drawingml/2006/table">
            <a:tbl>
              <a:tblPr firstRow="1" bandRow="1">
                <a:tableStyleId>{5C22544A-7EE6-4342-B048-85BDC9FD1C3A}</a:tableStyleId>
              </a:tblPr>
              <a:tblGrid>
                <a:gridCol w="6264696">
                  <a:extLst>
                    <a:ext uri="{9D8B030D-6E8A-4147-A177-3AD203B41FA5}">
                      <a16:colId xmlns:a16="http://schemas.microsoft.com/office/drawing/2014/main" val="20000"/>
                    </a:ext>
                  </a:extLst>
                </a:gridCol>
              </a:tblGrid>
              <a:tr h="370840">
                <a:tc>
                  <a:txBody>
                    <a:bodyPr/>
                    <a:lstStyle/>
                    <a:p>
                      <a:r>
                        <a:rPr lang="tr-TR" dirty="0">
                          <a:latin typeface="Palatino Linotype" pitchFamily="18" charset="0"/>
                        </a:rPr>
                        <a:t>I. Temettü Tutarının  Hesaplanması</a:t>
                      </a:r>
                    </a:p>
                  </a:txBody>
                  <a:tcPr/>
                </a:tc>
                <a:extLst>
                  <a:ext uri="{0D108BD9-81ED-4DB2-BD59-A6C34878D82A}">
                    <a16:rowId xmlns:a16="http://schemas.microsoft.com/office/drawing/2014/main" val="10000"/>
                  </a:ext>
                </a:extLst>
              </a:tr>
              <a:tr h="370840">
                <a:tc>
                  <a:txBody>
                    <a:bodyPr/>
                    <a:lstStyle/>
                    <a:p>
                      <a:r>
                        <a:rPr lang="tr-TR" dirty="0">
                          <a:latin typeface="Palatino Linotype" pitchFamily="18" charset="0"/>
                        </a:rPr>
                        <a:t>I. Temettü ödenmiş sermayenin %5</a:t>
                      </a:r>
                    </a:p>
                  </a:txBody>
                  <a:tcPr/>
                </a:tc>
                <a:extLst>
                  <a:ext uri="{0D108BD9-81ED-4DB2-BD59-A6C34878D82A}">
                    <a16:rowId xmlns:a16="http://schemas.microsoft.com/office/drawing/2014/main" val="10001"/>
                  </a:ext>
                </a:extLst>
              </a:tr>
              <a:tr h="370840">
                <a:tc>
                  <a:txBody>
                    <a:bodyPr/>
                    <a:lstStyle/>
                    <a:p>
                      <a:r>
                        <a:rPr lang="tr-TR" dirty="0">
                          <a:latin typeface="Palatino Linotype" pitchFamily="18" charset="0"/>
                        </a:rPr>
                        <a:t>I. Temettü Tutarı</a:t>
                      </a:r>
                      <a:r>
                        <a:rPr lang="tr-TR" baseline="0" dirty="0">
                          <a:latin typeface="Palatino Linotype" pitchFamily="18" charset="0"/>
                        </a:rPr>
                        <a:t> = Ödenmiş Sermaye x %5</a:t>
                      </a:r>
                      <a:endParaRPr lang="tr-TR" dirty="0">
                        <a:latin typeface="Palatino Linotype" pitchFamily="18" charset="0"/>
                      </a:endParaRPr>
                    </a:p>
                  </a:txBody>
                  <a:tcPr/>
                </a:tc>
                <a:extLst>
                  <a:ext uri="{0D108BD9-81ED-4DB2-BD59-A6C34878D82A}">
                    <a16:rowId xmlns:a16="http://schemas.microsoft.com/office/drawing/2014/main" val="10002"/>
                  </a:ext>
                </a:extLst>
              </a:tr>
              <a:tr h="370840">
                <a:tc>
                  <a:txBody>
                    <a:bodyPr/>
                    <a:lstStyle/>
                    <a:p>
                      <a:r>
                        <a:rPr lang="tr-TR" dirty="0">
                          <a:latin typeface="Palatino Linotype" pitchFamily="18" charset="0"/>
                        </a:rPr>
                        <a:t>I. Temettü Tutarı = 120.000 x %5 =</a:t>
                      </a:r>
                      <a:r>
                        <a:rPr lang="tr-TR" baseline="0" dirty="0">
                          <a:latin typeface="Palatino Linotype" pitchFamily="18" charset="0"/>
                        </a:rPr>
                        <a:t> 6.000 TL</a:t>
                      </a:r>
                      <a:endParaRPr lang="tr-TR" dirty="0">
                        <a:latin typeface="Palatino Linotype" pitchFamily="18" charset="0"/>
                      </a:endParaRPr>
                    </a:p>
                  </a:txBody>
                  <a:tcPr/>
                </a:tc>
                <a:extLst>
                  <a:ext uri="{0D108BD9-81ED-4DB2-BD59-A6C34878D82A}">
                    <a16:rowId xmlns:a16="http://schemas.microsoft.com/office/drawing/2014/main" val="10003"/>
                  </a:ext>
                </a:extLst>
              </a:tr>
            </a:tbl>
          </a:graphicData>
        </a:graphic>
      </p:graphicFrame>
      <p:graphicFrame>
        <p:nvGraphicFramePr>
          <p:cNvPr id="10" name="İçerik Yer Tutucusu 5"/>
          <p:cNvGraphicFramePr>
            <a:graphicFrameLocks/>
          </p:cNvGraphicFramePr>
          <p:nvPr>
            <p:extLst/>
          </p:nvPr>
        </p:nvGraphicFramePr>
        <p:xfrm>
          <a:off x="611560" y="3429000"/>
          <a:ext cx="5956618" cy="2595880"/>
        </p:xfrm>
        <a:graphic>
          <a:graphicData uri="http://schemas.openxmlformats.org/drawingml/2006/table">
            <a:tbl>
              <a:tblPr firstRow="1" bandRow="1">
                <a:tableStyleId>{5C22544A-7EE6-4342-B048-85BDC9FD1C3A}</a:tableStyleId>
              </a:tblPr>
              <a:tblGrid>
                <a:gridCol w="4751388">
                  <a:extLst>
                    <a:ext uri="{9D8B030D-6E8A-4147-A177-3AD203B41FA5}">
                      <a16:colId xmlns:a16="http://schemas.microsoft.com/office/drawing/2014/main" val="20000"/>
                    </a:ext>
                  </a:extLst>
                </a:gridCol>
                <a:gridCol w="1205230">
                  <a:extLst>
                    <a:ext uri="{9D8B030D-6E8A-4147-A177-3AD203B41FA5}">
                      <a16:colId xmlns:a16="http://schemas.microsoft.com/office/drawing/2014/main" val="20001"/>
                    </a:ext>
                  </a:extLst>
                </a:gridCol>
              </a:tblGrid>
              <a:tr h="370840">
                <a:tc>
                  <a:txBody>
                    <a:bodyPr/>
                    <a:lstStyle/>
                    <a:p>
                      <a:r>
                        <a:rPr lang="tr-TR" dirty="0">
                          <a:latin typeface="Palatino Linotype" pitchFamily="18" charset="0"/>
                        </a:rPr>
                        <a:t>II. Tertip Yedek Akçenin Hesaplanması</a:t>
                      </a:r>
                    </a:p>
                  </a:txBody>
                  <a:tcPr/>
                </a:tc>
                <a:tc>
                  <a:txBody>
                    <a:bodyPr/>
                    <a:lstStyle/>
                    <a:p>
                      <a:endParaRPr lang="tr-TR" dirty="0">
                        <a:latin typeface="Palatino Linotype" pitchFamily="18" charset="0"/>
                      </a:endParaRPr>
                    </a:p>
                  </a:txBody>
                  <a:tcPr/>
                </a:tc>
                <a:extLst>
                  <a:ext uri="{0D108BD9-81ED-4DB2-BD59-A6C34878D82A}">
                    <a16:rowId xmlns:a16="http://schemas.microsoft.com/office/drawing/2014/main" val="10000"/>
                  </a:ext>
                </a:extLst>
              </a:tr>
              <a:tr h="370840">
                <a:tc>
                  <a:txBody>
                    <a:bodyPr/>
                    <a:lstStyle/>
                    <a:p>
                      <a:r>
                        <a:rPr lang="tr-TR" dirty="0">
                          <a:latin typeface="Palatino Linotype" pitchFamily="18" charset="0"/>
                        </a:rPr>
                        <a:t>Dönem Karı</a:t>
                      </a:r>
                    </a:p>
                  </a:txBody>
                  <a:tcPr/>
                </a:tc>
                <a:tc>
                  <a:txBody>
                    <a:bodyPr/>
                    <a:lstStyle/>
                    <a:p>
                      <a:pPr algn="ctr"/>
                      <a:r>
                        <a:rPr lang="tr-TR" dirty="0">
                          <a:latin typeface="Palatino Linotype" pitchFamily="18" charset="0"/>
                        </a:rPr>
                        <a:t>30.000</a:t>
                      </a:r>
                    </a:p>
                  </a:txBody>
                  <a:tcPr/>
                </a:tc>
                <a:extLst>
                  <a:ext uri="{0D108BD9-81ED-4DB2-BD59-A6C34878D82A}">
                    <a16:rowId xmlns:a16="http://schemas.microsoft.com/office/drawing/2014/main" val="10001"/>
                  </a:ext>
                </a:extLst>
              </a:tr>
              <a:tr h="370840">
                <a:tc>
                  <a:txBody>
                    <a:bodyPr/>
                    <a:lstStyle/>
                    <a:p>
                      <a:r>
                        <a:rPr lang="tr-TR" dirty="0">
                          <a:latin typeface="Palatino Linotype" pitchFamily="18" charset="0"/>
                        </a:rPr>
                        <a:t>(-) Kurumlar</a:t>
                      </a:r>
                      <a:r>
                        <a:rPr lang="tr-TR" baseline="0" dirty="0">
                          <a:latin typeface="Palatino Linotype" pitchFamily="18" charset="0"/>
                        </a:rPr>
                        <a:t> Vergisi</a:t>
                      </a:r>
                      <a:endParaRPr lang="tr-TR" dirty="0">
                        <a:latin typeface="Palatino Linotype" pitchFamily="18" charset="0"/>
                      </a:endParaRPr>
                    </a:p>
                  </a:txBody>
                  <a:tcPr/>
                </a:tc>
                <a:tc>
                  <a:txBody>
                    <a:bodyPr/>
                    <a:lstStyle/>
                    <a:p>
                      <a:pPr algn="ctr"/>
                      <a:r>
                        <a:rPr lang="tr-TR" dirty="0">
                          <a:latin typeface="Palatino Linotype" pitchFamily="18" charset="0"/>
                        </a:rPr>
                        <a:t>(4.000)</a:t>
                      </a: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latin typeface="Palatino Linotype" pitchFamily="18" charset="0"/>
                        </a:rPr>
                        <a:t>I. Tertip Yedek Akçe</a:t>
                      </a:r>
                    </a:p>
                  </a:txBody>
                  <a:tcPr/>
                </a:tc>
                <a:tc>
                  <a:txBody>
                    <a:bodyPr/>
                    <a:lstStyle/>
                    <a:p>
                      <a:pPr algn="ctr"/>
                      <a:r>
                        <a:rPr lang="tr-TR" dirty="0">
                          <a:latin typeface="Palatino Linotype" pitchFamily="18" charset="0"/>
                        </a:rPr>
                        <a:t>1.500 </a:t>
                      </a:r>
                    </a:p>
                  </a:txBody>
                  <a:tcPr/>
                </a:tc>
                <a:extLst>
                  <a:ext uri="{0D108BD9-81ED-4DB2-BD59-A6C34878D82A}">
                    <a16:rowId xmlns:a16="http://schemas.microsoft.com/office/drawing/2014/main" val="10003"/>
                  </a:ext>
                </a:extLst>
              </a:tr>
              <a:tr h="370840">
                <a:tc>
                  <a:txBody>
                    <a:bodyPr/>
                    <a:lstStyle/>
                    <a:p>
                      <a:r>
                        <a:rPr lang="tr-TR" dirty="0">
                          <a:latin typeface="Palatino Linotype" pitchFamily="18" charset="0"/>
                        </a:rPr>
                        <a:t>Dağıtılabilir</a:t>
                      </a:r>
                      <a:r>
                        <a:rPr lang="tr-TR" baseline="0" dirty="0">
                          <a:latin typeface="Palatino Linotype" pitchFamily="18" charset="0"/>
                        </a:rPr>
                        <a:t> Dönem Net Karı</a:t>
                      </a:r>
                      <a:endParaRPr lang="tr-TR" dirty="0">
                        <a:latin typeface="Palatino Linotype" pitchFamily="18" charset="0"/>
                      </a:endParaRPr>
                    </a:p>
                  </a:txBody>
                  <a:tcPr/>
                </a:tc>
                <a:tc>
                  <a:txBody>
                    <a:bodyPr/>
                    <a:lstStyle/>
                    <a:p>
                      <a:pPr algn="ctr"/>
                      <a:r>
                        <a:rPr lang="tr-TR" dirty="0">
                          <a:latin typeface="Palatino Linotype" pitchFamily="18" charset="0"/>
                        </a:rPr>
                        <a:t>24.500</a:t>
                      </a:r>
                    </a:p>
                  </a:txBody>
                  <a:tcPr/>
                </a:tc>
                <a:extLst>
                  <a:ext uri="{0D108BD9-81ED-4DB2-BD59-A6C34878D82A}">
                    <a16:rowId xmlns:a16="http://schemas.microsoft.com/office/drawing/2014/main" val="10004"/>
                  </a:ext>
                </a:extLst>
              </a:tr>
              <a:tr h="370840">
                <a:tc>
                  <a:txBody>
                    <a:bodyPr/>
                    <a:lstStyle/>
                    <a:p>
                      <a:r>
                        <a:rPr lang="tr-TR" dirty="0">
                          <a:latin typeface="Palatino Linotype" pitchFamily="18" charset="0"/>
                        </a:rPr>
                        <a:t>I. Temettü</a:t>
                      </a:r>
                      <a:r>
                        <a:rPr lang="tr-TR" baseline="0" dirty="0">
                          <a:latin typeface="Palatino Linotype" pitchFamily="18" charset="0"/>
                        </a:rPr>
                        <a:t> Tutarı</a:t>
                      </a:r>
                      <a:endParaRPr lang="tr-TR" dirty="0">
                        <a:latin typeface="Palatino Linotype" pitchFamily="18" charset="0"/>
                      </a:endParaRPr>
                    </a:p>
                  </a:txBody>
                  <a:tcPr/>
                </a:tc>
                <a:tc>
                  <a:txBody>
                    <a:bodyPr/>
                    <a:lstStyle/>
                    <a:p>
                      <a:pPr algn="ctr"/>
                      <a:r>
                        <a:rPr lang="tr-TR" dirty="0">
                          <a:latin typeface="Palatino Linotype" pitchFamily="18" charset="0"/>
                        </a:rPr>
                        <a:t>(6.000)</a:t>
                      </a:r>
                    </a:p>
                  </a:txBody>
                  <a:tcPr/>
                </a:tc>
                <a:extLst>
                  <a:ext uri="{0D108BD9-81ED-4DB2-BD59-A6C34878D82A}">
                    <a16:rowId xmlns:a16="http://schemas.microsoft.com/office/drawing/2014/main" val="10005"/>
                  </a:ext>
                </a:extLst>
              </a:tr>
              <a:tr h="370840">
                <a:tc>
                  <a:txBody>
                    <a:bodyPr/>
                    <a:lstStyle/>
                    <a:p>
                      <a:r>
                        <a:rPr lang="tr-TR" dirty="0">
                          <a:latin typeface="Palatino Linotype" pitchFamily="18" charset="0"/>
                        </a:rPr>
                        <a:t>Kalan</a:t>
                      </a:r>
                    </a:p>
                  </a:txBody>
                  <a:tcPr/>
                </a:tc>
                <a:tc>
                  <a:txBody>
                    <a:bodyPr/>
                    <a:lstStyle/>
                    <a:p>
                      <a:pPr algn="ctr"/>
                      <a:r>
                        <a:rPr lang="tr-TR" dirty="0">
                          <a:latin typeface="Palatino Linotype" pitchFamily="18" charset="0"/>
                        </a:rPr>
                        <a:t>18.500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8816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Anonim Şirketlerde Karı Payı Dağıtımı</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28</a:t>
            </a:fld>
            <a:endParaRPr lang="tr-TR"/>
          </a:p>
        </p:txBody>
      </p:sp>
      <p:graphicFrame>
        <p:nvGraphicFramePr>
          <p:cNvPr id="10" name="İçerik Yer Tutucusu 5"/>
          <p:cNvGraphicFramePr>
            <a:graphicFrameLocks/>
          </p:cNvGraphicFramePr>
          <p:nvPr>
            <p:extLst/>
          </p:nvPr>
        </p:nvGraphicFramePr>
        <p:xfrm>
          <a:off x="539552" y="1700808"/>
          <a:ext cx="6984776" cy="1483360"/>
        </p:xfrm>
        <a:graphic>
          <a:graphicData uri="http://schemas.openxmlformats.org/drawingml/2006/table">
            <a:tbl>
              <a:tblPr firstRow="1" bandRow="1">
                <a:tableStyleId>{5C22544A-7EE6-4342-B048-85BDC9FD1C3A}</a:tableStyleId>
              </a:tblPr>
              <a:tblGrid>
                <a:gridCol w="5571514">
                  <a:extLst>
                    <a:ext uri="{9D8B030D-6E8A-4147-A177-3AD203B41FA5}">
                      <a16:colId xmlns:a16="http://schemas.microsoft.com/office/drawing/2014/main" val="20000"/>
                    </a:ext>
                  </a:extLst>
                </a:gridCol>
                <a:gridCol w="1413262">
                  <a:extLst>
                    <a:ext uri="{9D8B030D-6E8A-4147-A177-3AD203B41FA5}">
                      <a16:colId xmlns:a16="http://schemas.microsoft.com/office/drawing/2014/main" val="20001"/>
                    </a:ext>
                  </a:extLst>
                </a:gridCol>
              </a:tblGrid>
              <a:tr h="370840">
                <a:tc gridSpan="2">
                  <a:txBody>
                    <a:bodyPr/>
                    <a:lstStyle/>
                    <a:p>
                      <a:r>
                        <a:rPr lang="tr-TR" dirty="0">
                          <a:latin typeface="Palatino Linotype" pitchFamily="18" charset="0"/>
                        </a:rPr>
                        <a:t>II. Tertip Yedek Akçenin ve</a:t>
                      </a:r>
                      <a:r>
                        <a:rPr lang="tr-TR" baseline="0" dirty="0">
                          <a:latin typeface="Palatino Linotype" pitchFamily="18" charset="0"/>
                        </a:rPr>
                        <a:t> II Temettünün </a:t>
                      </a:r>
                      <a:r>
                        <a:rPr lang="tr-TR" dirty="0">
                          <a:latin typeface="Palatino Linotype" pitchFamily="18" charset="0"/>
                        </a:rPr>
                        <a:t> Hesaplanması</a:t>
                      </a:r>
                    </a:p>
                  </a:txBody>
                  <a:tcPr/>
                </a:tc>
                <a:tc hMerge="1">
                  <a:txBody>
                    <a:bodyPr/>
                    <a:lstStyle/>
                    <a:p>
                      <a:endParaRPr lang="tr-TR" dirty="0">
                        <a:latin typeface="Palatino Linotype" pitchFamily="18" charset="0"/>
                      </a:endParaRPr>
                    </a:p>
                  </a:txBody>
                  <a:tcPr/>
                </a:tc>
                <a:extLst>
                  <a:ext uri="{0D108BD9-81ED-4DB2-BD59-A6C34878D82A}">
                    <a16:rowId xmlns:a16="http://schemas.microsoft.com/office/drawing/2014/main" val="10000"/>
                  </a:ext>
                </a:extLst>
              </a:tr>
              <a:tr h="370840">
                <a:tc>
                  <a:txBody>
                    <a:bodyPr/>
                    <a:lstStyle/>
                    <a:p>
                      <a:r>
                        <a:rPr lang="tr-TR" dirty="0">
                          <a:latin typeface="Palatino Linotype" pitchFamily="18" charset="0"/>
                        </a:rPr>
                        <a:t>Kalan</a:t>
                      </a:r>
                    </a:p>
                  </a:txBody>
                  <a:tcPr/>
                </a:tc>
                <a:tc>
                  <a:txBody>
                    <a:bodyPr/>
                    <a:lstStyle/>
                    <a:p>
                      <a:pPr algn="ctr"/>
                      <a:r>
                        <a:rPr lang="tr-TR" dirty="0">
                          <a:latin typeface="Palatino Linotype" pitchFamily="18" charset="0"/>
                        </a:rPr>
                        <a:t>18.500</a:t>
                      </a:r>
                    </a:p>
                  </a:txBody>
                  <a:tcPr/>
                </a:tc>
                <a:extLst>
                  <a:ext uri="{0D108BD9-81ED-4DB2-BD59-A6C34878D82A}">
                    <a16:rowId xmlns:a16="http://schemas.microsoft.com/office/drawing/2014/main" val="10001"/>
                  </a:ext>
                </a:extLst>
              </a:tr>
              <a:tr h="370840">
                <a:tc>
                  <a:txBody>
                    <a:bodyPr/>
                    <a:lstStyle/>
                    <a:p>
                      <a:r>
                        <a:rPr lang="tr-TR" dirty="0">
                          <a:latin typeface="Palatino Linotype" pitchFamily="18" charset="0"/>
                        </a:rPr>
                        <a:t>II. Tertip Yedek Akçe Tutarı</a:t>
                      </a:r>
                      <a:r>
                        <a:rPr lang="tr-TR" baseline="0" dirty="0">
                          <a:latin typeface="Palatino Linotype" pitchFamily="18" charset="0"/>
                        </a:rPr>
                        <a:t> = 18.000 x % 10</a:t>
                      </a:r>
                      <a:endParaRPr lang="tr-TR" dirty="0">
                        <a:latin typeface="Palatino Linotype" pitchFamily="18" charset="0"/>
                      </a:endParaRPr>
                    </a:p>
                  </a:txBody>
                  <a:tcPr/>
                </a:tc>
                <a:tc>
                  <a:txBody>
                    <a:bodyPr/>
                    <a:lstStyle/>
                    <a:p>
                      <a:pPr algn="ctr"/>
                      <a:r>
                        <a:rPr lang="tr-TR" dirty="0">
                          <a:latin typeface="Palatino Linotype" pitchFamily="18" charset="0"/>
                        </a:rPr>
                        <a:t>1.850</a:t>
                      </a: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latin typeface="Palatino Linotype" pitchFamily="18" charset="0"/>
                        </a:rPr>
                        <a:t>II. Temettü</a:t>
                      </a:r>
                      <a:r>
                        <a:rPr lang="tr-TR" baseline="0" dirty="0">
                          <a:latin typeface="Palatino Linotype" pitchFamily="18" charset="0"/>
                        </a:rPr>
                        <a:t> Tutarı</a:t>
                      </a:r>
                      <a:endParaRPr lang="tr-TR" dirty="0">
                        <a:latin typeface="Palatino Linotype" pitchFamily="18" charset="0"/>
                      </a:endParaRPr>
                    </a:p>
                  </a:txBody>
                  <a:tcPr/>
                </a:tc>
                <a:tc>
                  <a:txBody>
                    <a:bodyPr/>
                    <a:lstStyle/>
                    <a:p>
                      <a:pPr algn="ctr"/>
                      <a:r>
                        <a:rPr lang="tr-TR" dirty="0">
                          <a:latin typeface="Palatino Linotype" pitchFamily="18" charset="0"/>
                        </a:rPr>
                        <a:t>16.650</a:t>
                      </a:r>
                    </a:p>
                  </a:txBody>
                  <a:tcPr/>
                </a:tc>
                <a:extLst>
                  <a:ext uri="{0D108BD9-81ED-4DB2-BD59-A6C34878D82A}">
                    <a16:rowId xmlns:a16="http://schemas.microsoft.com/office/drawing/2014/main" val="10003"/>
                  </a:ext>
                </a:extLst>
              </a:tr>
            </a:tbl>
          </a:graphicData>
        </a:graphic>
      </p:graphicFrame>
      <p:graphicFrame>
        <p:nvGraphicFramePr>
          <p:cNvPr id="11" name="İçerik Yer Tutucusu 5"/>
          <p:cNvGraphicFramePr>
            <a:graphicFrameLocks/>
          </p:cNvGraphicFramePr>
          <p:nvPr>
            <p:extLst/>
          </p:nvPr>
        </p:nvGraphicFramePr>
        <p:xfrm>
          <a:off x="539552" y="3356992"/>
          <a:ext cx="6984776" cy="741680"/>
        </p:xfrm>
        <a:graphic>
          <a:graphicData uri="http://schemas.openxmlformats.org/drawingml/2006/table">
            <a:tbl>
              <a:tblPr firstRow="1" bandRow="1">
                <a:tableStyleId>{5C22544A-7EE6-4342-B048-85BDC9FD1C3A}</a:tableStyleId>
              </a:tblPr>
              <a:tblGrid>
                <a:gridCol w="5571514">
                  <a:extLst>
                    <a:ext uri="{9D8B030D-6E8A-4147-A177-3AD203B41FA5}">
                      <a16:colId xmlns:a16="http://schemas.microsoft.com/office/drawing/2014/main" val="20000"/>
                    </a:ext>
                  </a:extLst>
                </a:gridCol>
                <a:gridCol w="1413262">
                  <a:extLst>
                    <a:ext uri="{9D8B030D-6E8A-4147-A177-3AD203B41FA5}">
                      <a16:colId xmlns:a16="http://schemas.microsoft.com/office/drawing/2014/main" val="20001"/>
                    </a:ext>
                  </a:extLst>
                </a:gridCol>
              </a:tblGrid>
              <a:tr h="370840">
                <a:tc gridSpan="2">
                  <a:txBody>
                    <a:bodyPr/>
                    <a:lstStyle/>
                    <a:p>
                      <a:r>
                        <a:rPr lang="tr-TR" dirty="0">
                          <a:latin typeface="Palatino Linotype" pitchFamily="18" charset="0"/>
                        </a:rPr>
                        <a:t>Ortaklara</a:t>
                      </a:r>
                      <a:r>
                        <a:rPr lang="tr-TR" baseline="0" dirty="0">
                          <a:latin typeface="Palatino Linotype" pitchFamily="18" charset="0"/>
                        </a:rPr>
                        <a:t> Dağıtılan Temettü Tutarının Bulunması</a:t>
                      </a:r>
                      <a:endParaRPr lang="tr-TR" dirty="0">
                        <a:latin typeface="Palatino Linotype" pitchFamily="18" charset="0"/>
                      </a:endParaRPr>
                    </a:p>
                  </a:txBody>
                  <a:tcPr/>
                </a:tc>
                <a:tc hMerge="1">
                  <a:txBody>
                    <a:bodyPr/>
                    <a:lstStyle/>
                    <a:p>
                      <a:endParaRPr lang="tr-TR" dirty="0">
                        <a:latin typeface="Palatino Linotype" pitchFamily="18" charset="0"/>
                      </a:endParaRP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latin typeface="Palatino Linotype" pitchFamily="18" charset="0"/>
                        </a:rPr>
                        <a:t>I. Temettü+ </a:t>
                      </a:r>
                      <a:r>
                        <a:rPr lang="tr-TR">
                          <a:latin typeface="Palatino Linotype" pitchFamily="18" charset="0"/>
                        </a:rPr>
                        <a:t>II Temettü = 6.000 + 16.650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a:latin typeface="Palatino Linotype" pitchFamily="18" charset="0"/>
                        </a:rPr>
                        <a:t>22.650</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86057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Anonim Şirketlerde Karı Payı Dağıtımı</a:t>
            </a:r>
          </a:p>
        </p:txBody>
      </p:sp>
      <p:sp>
        <p:nvSpPr>
          <p:cNvPr id="3" name="İçerik Yer Tutucusu 2"/>
          <p:cNvSpPr>
            <a:spLocks noGrp="1"/>
          </p:cNvSpPr>
          <p:nvPr>
            <p:ph idx="1"/>
          </p:nvPr>
        </p:nvSpPr>
        <p:spPr/>
        <p:txBody>
          <a:bodyPr/>
          <a:lstStyle/>
          <a:p>
            <a:pPr algn="just"/>
            <a:endParaRPr lang="tr-TR" sz="2000" i="1" spc="-150" dirty="0">
              <a:solidFill>
                <a:srgbClr val="92D050"/>
              </a:solidFill>
              <a:effectLst>
                <a:outerShdw blurRad="38100" dist="38100" dir="2700000" algn="tl">
                  <a:srgbClr val="000000">
                    <a:alpha val="43137"/>
                  </a:srgbClr>
                </a:outerShdw>
              </a:effectLst>
            </a:endParaRPr>
          </a:p>
          <a:p>
            <a:pPr algn="just"/>
            <a:endParaRPr lang="tr-TR" sz="2000" i="1" spc="-150" dirty="0">
              <a:solidFill>
                <a:srgbClr val="92D050"/>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fld id="{F5241D30-471F-4A7E-8796-A38B74581AEE}" type="slidenum">
              <a:rPr lang="tr-TR" smtClean="0"/>
              <a:pPr/>
              <a:t>29</a:t>
            </a:fld>
            <a:endParaRPr lang="tr-TR"/>
          </a:p>
        </p:txBody>
      </p:sp>
      <p:graphicFrame>
        <p:nvGraphicFramePr>
          <p:cNvPr id="6" name="Tablo 5"/>
          <p:cNvGraphicFramePr>
            <a:graphicFrameLocks noGrp="1"/>
          </p:cNvGraphicFramePr>
          <p:nvPr>
            <p:extLst/>
          </p:nvPr>
        </p:nvGraphicFramePr>
        <p:xfrm>
          <a:off x="683568" y="1628801"/>
          <a:ext cx="7920881" cy="3771900"/>
        </p:xfrm>
        <a:graphic>
          <a:graphicData uri="http://schemas.openxmlformats.org/drawingml/2006/table">
            <a:tbl>
              <a:tblPr firstRow="1" bandRow="1">
                <a:tableStyleId>{5C22544A-7EE6-4342-B048-85BDC9FD1C3A}</a:tableStyleId>
              </a:tblPr>
              <a:tblGrid>
                <a:gridCol w="5058200">
                  <a:extLst>
                    <a:ext uri="{9D8B030D-6E8A-4147-A177-3AD203B41FA5}">
                      <a16:colId xmlns:a16="http://schemas.microsoft.com/office/drawing/2014/main" val="20000"/>
                    </a:ext>
                  </a:extLst>
                </a:gridCol>
                <a:gridCol w="1888224">
                  <a:extLst>
                    <a:ext uri="{9D8B030D-6E8A-4147-A177-3AD203B41FA5}">
                      <a16:colId xmlns:a16="http://schemas.microsoft.com/office/drawing/2014/main" val="20001"/>
                    </a:ext>
                  </a:extLst>
                </a:gridCol>
                <a:gridCol w="974457">
                  <a:extLst>
                    <a:ext uri="{9D8B030D-6E8A-4147-A177-3AD203B41FA5}">
                      <a16:colId xmlns:a16="http://schemas.microsoft.com/office/drawing/2014/main" val="20002"/>
                    </a:ext>
                  </a:extLst>
                </a:gridCol>
              </a:tblGrid>
              <a:tr h="225625">
                <a:tc gridSpan="3">
                  <a:txBody>
                    <a:bodyPr/>
                    <a:lstStyle/>
                    <a:p>
                      <a:r>
                        <a:rPr lang="tr-TR" sz="1050" dirty="0">
                          <a:latin typeface="Palatino Linotype" pitchFamily="18" charset="0"/>
                        </a:rPr>
                        <a:t>KAR DAĞITIM TABLOSU</a:t>
                      </a:r>
                    </a:p>
                  </a:txBody>
                  <a:tcPr/>
                </a:tc>
                <a:tc hMerge="1">
                  <a:txBody>
                    <a:bodyPr/>
                    <a:lstStyle/>
                    <a:p>
                      <a:endParaRPr lang="tr-TR" dirty="0"/>
                    </a:p>
                  </a:txBody>
                  <a:tcPr/>
                </a:tc>
                <a:tc hMerge="1">
                  <a:txBody>
                    <a:bodyPr/>
                    <a:lstStyle/>
                    <a:p>
                      <a:endParaRPr lang="tr-TR" dirty="0">
                        <a:latin typeface="Palatino Linotype" pitchFamily="18" charset="0"/>
                      </a:endParaRPr>
                    </a:p>
                  </a:txBody>
                  <a:tcPr/>
                </a:tc>
                <a:extLst>
                  <a:ext uri="{0D108BD9-81ED-4DB2-BD59-A6C34878D82A}">
                    <a16:rowId xmlns:a16="http://schemas.microsoft.com/office/drawing/2014/main" val="10000"/>
                  </a:ext>
                </a:extLst>
              </a:tr>
              <a:tr h="225625">
                <a:tc gridSpan="2">
                  <a:txBody>
                    <a:bodyPr/>
                    <a:lstStyle/>
                    <a:p>
                      <a:r>
                        <a:rPr lang="tr-TR" sz="1050" dirty="0">
                          <a:latin typeface="Palatino Linotype" pitchFamily="18" charset="0"/>
                        </a:rPr>
                        <a:t>A. DÖNEM KARININ DAĞITIMI </a:t>
                      </a:r>
                    </a:p>
                  </a:txBody>
                  <a:tcPr/>
                </a:tc>
                <a:tc hMerge="1">
                  <a:txBody>
                    <a:bodyPr/>
                    <a:lstStyle/>
                    <a:p>
                      <a:endParaRPr lang="tr-TR" dirty="0">
                        <a:latin typeface="Palatino Linotype" pitchFamily="18" charset="0"/>
                      </a:endParaRPr>
                    </a:p>
                  </a:txBody>
                  <a:tcPr/>
                </a:tc>
                <a:tc>
                  <a:txBody>
                    <a:bodyPr/>
                    <a:lstStyle/>
                    <a:p>
                      <a:pPr algn="r"/>
                      <a:endParaRPr lang="tr-TR" sz="1050" dirty="0">
                        <a:latin typeface="Palatino Linotype" pitchFamily="18" charset="0"/>
                      </a:endParaRPr>
                    </a:p>
                  </a:txBody>
                  <a:tcPr/>
                </a:tc>
                <a:extLst>
                  <a:ext uri="{0D108BD9-81ED-4DB2-BD59-A6C34878D82A}">
                    <a16:rowId xmlns:a16="http://schemas.microsoft.com/office/drawing/2014/main" val="10001"/>
                  </a:ext>
                </a:extLst>
              </a:tr>
              <a:tr h="225625">
                <a:tc>
                  <a:txBody>
                    <a:bodyPr/>
                    <a:lstStyle/>
                    <a:p>
                      <a:r>
                        <a:rPr lang="tr-TR" sz="1050" dirty="0">
                          <a:latin typeface="Palatino Linotype" pitchFamily="18" charset="0"/>
                        </a:rPr>
                        <a:t>1. DÖNEM KARI</a:t>
                      </a:r>
                    </a:p>
                  </a:txBody>
                  <a:tcPr/>
                </a:tc>
                <a:tc>
                  <a:txBody>
                    <a:bodyPr/>
                    <a:lstStyle/>
                    <a:p>
                      <a:endParaRPr lang="tr-TR" sz="1050" dirty="0">
                        <a:latin typeface="Palatino Linotype" pitchFamily="18" charset="0"/>
                      </a:endParaRPr>
                    </a:p>
                  </a:txBody>
                  <a:tcPr/>
                </a:tc>
                <a:tc>
                  <a:txBody>
                    <a:bodyPr/>
                    <a:lstStyle/>
                    <a:p>
                      <a:pPr algn="r"/>
                      <a:r>
                        <a:rPr lang="tr-TR" sz="1050" dirty="0">
                          <a:solidFill>
                            <a:srgbClr val="FF0000"/>
                          </a:solidFill>
                          <a:effectLst>
                            <a:outerShdw blurRad="38100" dist="38100" dir="2700000" algn="tl">
                              <a:srgbClr val="000000">
                                <a:alpha val="43137"/>
                              </a:srgbClr>
                            </a:outerShdw>
                          </a:effectLst>
                          <a:latin typeface="Palatino Linotype" pitchFamily="18" charset="0"/>
                        </a:rPr>
                        <a:t>30.000</a:t>
                      </a:r>
                    </a:p>
                  </a:txBody>
                  <a:tcPr/>
                </a:tc>
                <a:extLst>
                  <a:ext uri="{0D108BD9-81ED-4DB2-BD59-A6C34878D82A}">
                    <a16:rowId xmlns:a16="http://schemas.microsoft.com/office/drawing/2014/main" val="10002"/>
                  </a:ext>
                </a:extLst>
              </a:tr>
              <a:tr h="225625">
                <a:tc gridSpan="2">
                  <a:txBody>
                    <a:bodyPr/>
                    <a:lstStyle/>
                    <a:p>
                      <a:r>
                        <a:rPr lang="tr-TR" sz="1050" dirty="0">
                          <a:latin typeface="Palatino Linotype" pitchFamily="18" charset="0"/>
                        </a:rPr>
                        <a:t>2.</a:t>
                      </a:r>
                      <a:r>
                        <a:rPr lang="tr-TR" sz="1050" baseline="0" dirty="0">
                          <a:latin typeface="Palatino Linotype" pitchFamily="18" charset="0"/>
                        </a:rPr>
                        <a:t> ÖDENECEK VERGİ VE YASAL YÜKÜMLÜLÜKLER</a:t>
                      </a:r>
                      <a:endParaRPr lang="tr-TR" sz="1050" dirty="0">
                        <a:latin typeface="Palatino Linotype" pitchFamily="18" charset="0"/>
                      </a:endParaRPr>
                    </a:p>
                  </a:txBody>
                  <a:tcPr/>
                </a:tc>
                <a:tc hMerge="1">
                  <a:txBody>
                    <a:bodyPr/>
                    <a:lstStyle/>
                    <a:p>
                      <a:endParaRPr lang="tr-TR" dirty="0">
                        <a:latin typeface="Palatino Linotype" pitchFamily="18" charset="0"/>
                      </a:endParaRPr>
                    </a:p>
                  </a:txBody>
                  <a:tcPr/>
                </a:tc>
                <a:tc>
                  <a:txBody>
                    <a:bodyPr/>
                    <a:lstStyle/>
                    <a:p>
                      <a:pPr algn="r"/>
                      <a:r>
                        <a:rPr lang="tr-TR" sz="1050" dirty="0">
                          <a:latin typeface="Palatino Linotype" pitchFamily="18" charset="0"/>
                        </a:rPr>
                        <a:t>4.000</a:t>
                      </a:r>
                    </a:p>
                  </a:txBody>
                  <a:tcPr/>
                </a:tc>
                <a:extLst>
                  <a:ext uri="{0D108BD9-81ED-4DB2-BD59-A6C34878D82A}">
                    <a16:rowId xmlns:a16="http://schemas.microsoft.com/office/drawing/2014/main" val="10003"/>
                  </a:ext>
                </a:extLst>
              </a:tr>
              <a:tr h="225625">
                <a:tc>
                  <a:txBody>
                    <a:bodyPr/>
                    <a:lstStyle/>
                    <a:p>
                      <a:pPr marL="285750" indent="-285750">
                        <a:buFont typeface="Arial" pitchFamily="34" charset="0"/>
                        <a:buChar char="•"/>
                      </a:pPr>
                      <a:r>
                        <a:rPr lang="tr-TR" sz="1050" dirty="0">
                          <a:latin typeface="Palatino Linotype" pitchFamily="18" charset="0"/>
                        </a:rPr>
                        <a:t>Kurumlar Vergisi</a:t>
                      </a:r>
                    </a:p>
                  </a:txBody>
                  <a:tcPr/>
                </a:tc>
                <a:tc>
                  <a:txBody>
                    <a:bodyPr/>
                    <a:lstStyle/>
                    <a:p>
                      <a:pPr algn="r"/>
                      <a:r>
                        <a:rPr lang="tr-TR" sz="1050" dirty="0">
                          <a:latin typeface="Palatino Linotype" pitchFamily="18" charset="0"/>
                        </a:rPr>
                        <a:t>4.000</a:t>
                      </a:r>
                    </a:p>
                  </a:txBody>
                  <a:tcPr/>
                </a:tc>
                <a:tc>
                  <a:txBody>
                    <a:bodyPr/>
                    <a:lstStyle/>
                    <a:p>
                      <a:pPr algn="r"/>
                      <a:endParaRPr lang="tr-TR" sz="1050" dirty="0">
                        <a:latin typeface="Palatino Linotype" pitchFamily="18" charset="0"/>
                      </a:endParaRPr>
                    </a:p>
                  </a:txBody>
                  <a:tcPr/>
                </a:tc>
                <a:extLst>
                  <a:ext uri="{0D108BD9-81ED-4DB2-BD59-A6C34878D82A}">
                    <a16:rowId xmlns:a16="http://schemas.microsoft.com/office/drawing/2014/main" val="10004"/>
                  </a:ext>
                </a:extLst>
              </a:tr>
              <a:tr h="225625">
                <a:tc>
                  <a:txBody>
                    <a:bodyPr/>
                    <a:lstStyle/>
                    <a:p>
                      <a:r>
                        <a:rPr lang="tr-TR" sz="1050" dirty="0">
                          <a:latin typeface="Palatino Linotype" pitchFamily="18" charset="0"/>
                        </a:rPr>
                        <a:t>NET DÖNEM KAR</a:t>
                      </a:r>
                    </a:p>
                  </a:txBody>
                  <a:tcPr/>
                </a:tc>
                <a:tc>
                  <a:txBody>
                    <a:bodyPr/>
                    <a:lstStyle/>
                    <a:p>
                      <a:endParaRPr lang="tr-TR" sz="1050" dirty="0">
                        <a:latin typeface="Palatino Linotype" pitchFamily="18" charset="0"/>
                      </a:endParaRPr>
                    </a:p>
                  </a:txBody>
                  <a:tcPr/>
                </a:tc>
                <a:tc>
                  <a:txBody>
                    <a:bodyPr/>
                    <a:lstStyle/>
                    <a:p>
                      <a:pPr algn="r"/>
                      <a:r>
                        <a:rPr lang="tr-TR" sz="1050" dirty="0">
                          <a:effectLst>
                            <a:outerShdw blurRad="38100" dist="38100" dir="2700000" algn="tl">
                              <a:srgbClr val="000000">
                                <a:alpha val="43137"/>
                              </a:srgbClr>
                            </a:outerShdw>
                          </a:effectLst>
                          <a:latin typeface="Palatino Linotype" pitchFamily="18" charset="0"/>
                        </a:rPr>
                        <a:t>26.000</a:t>
                      </a:r>
                    </a:p>
                  </a:txBody>
                  <a:tcPr/>
                </a:tc>
                <a:extLst>
                  <a:ext uri="{0D108BD9-81ED-4DB2-BD59-A6C34878D82A}">
                    <a16:rowId xmlns:a16="http://schemas.microsoft.com/office/drawing/2014/main" val="10005"/>
                  </a:ext>
                </a:extLst>
              </a:tr>
              <a:tr h="225625">
                <a:tc>
                  <a:txBody>
                    <a:bodyPr/>
                    <a:lstStyle/>
                    <a:p>
                      <a:r>
                        <a:rPr lang="tr-TR" sz="1050" dirty="0">
                          <a:latin typeface="Palatino Linotype" pitchFamily="18" charset="0"/>
                        </a:rPr>
                        <a:t>3 GEÇMİŞ</a:t>
                      </a:r>
                      <a:r>
                        <a:rPr lang="tr-TR" sz="1050" baseline="0" dirty="0">
                          <a:latin typeface="Palatino Linotype" pitchFamily="18" charset="0"/>
                        </a:rPr>
                        <a:t> YILLAR ZARARLARI</a:t>
                      </a:r>
                      <a:endParaRPr lang="tr-TR" sz="1050" dirty="0">
                        <a:latin typeface="Palatino Linotype" pitchFamily="18" charset="0"/>
                      </a:endParaRP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a:t>
                      </a:r>
                    </a:p>
                  </a:txBody>
                  <a:tcPr/>
                </a:tc>
                <a:extLst>
                  <a:ext uri="{0D108BD9-81ED-4DB2-BD59-A6C34878D82A}">
                    <a16:rowId xmlns:a16="http://schemas.microsoft.com/office/drawing/2014/main" val="10006"/>
                  </a:ext>
                </a:extLst>
              </a:tr>
              <a:tr h="225625">
                <a:tc>
                  <a:txBody>
                    <a:bodyPr/>
                    <a:lstStyle/>
                    <a:p>
                      <a:r>
                        <a:rPr lang="tr-TR" sz="1050" dirty="0">
                          <a:latin typeface="Palatino Linotype" pitchFamily="18" charset="0"/>
                        </a:rPr>
                        <a:t>4. BİRİNCİ TERTİP YASAL YEDEK AKÇE</a:t>
                      </a: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1.500</a:t>
                      </a:r>
                    </a:p>
                  </a:txBody>
                  <a:tcPr/>
                </a:tc>
                <a:extLst>
                  <a:ext uri="{0D108BD9-81ED-4DB2-BD59-A6C34878D82A}">
                    <a16:rowId xmlns:a16="http://schemas.microsoft.com/office/drawing/2014/main" val="10007"/>
                  </a:ext>
                </a:extLst>
              </a:tr>
              <a:tr h="225625">
                <a:tc>
                  <a:txBody>
                    <a:bodyPr/>
                    <a:lstStyle/>
                    <a:p>
                      <a:r>
                        <a:rPr lang="tr-TR" sz="1050" dirty="0">
                          <a:latin typeface="Palatino Linotype" pitchFamily="18" charset="0"/>
                        </a:rPr>
                        <a:t>5.</a:t>
                      </a:r>
                      <a:r>
                        <a:rPr lang="tr-TR" sz="1050" baseline="0" dirty="0">
                          <a:latin typeface="Palatino Linotype" pitchFamily="18" charset="0"/>
                        </a:rPr>
                        <a:t> İŞLETMEDE BIR. VE TAS. ZORUNLU FONLAR</a:t>
                      </a:r>
                      <a:endParaRPr lang="tr-TR" sz="1050" dirty="0">
                        <a:latin typeface="Palatino Linotype" pitchFamily="18" charset="0"/>
                      </a:endParaRP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a:t>
                      </a:r>
                    </a:p>
                  </a:txBody>
                  <a:tcPr/>
                </a:tc>
                <a:extLst>
                  <a:ext uri="{0D108BD9-81ED-4DB2-BD59-A6C34878D82A}">
                    <a16:rowId xmlns:a16="http://schemas.microsoft.com/office/drawing/2014/main" val="10008"/>
                  </a:ext>
                </a:extLst>
              </a:tr>
              <a:tr h="225625">
                <a:tc>
                  <a:txBody>
                    <a:bodyPr/>
                    <a:lstStyle/>
                    <a:p>
                      <a:r>
                        <a:rPr lang="tr-TR" sz="1050" dirty="0">
                          <a:latin typeface="Palatino Linotype" pitchFamily="18" charset="0"/>
                        </a:rPr>
                        <a:t>DAĞITILABİLİR NET DÖNEM KARI</a:t>
                      </a: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24.500</a:t>
                      </a:r>
                    </a:p>
                  </a:txBody>
                  <a:tcPr/>
                </a:tc>
                <a:extLst>
                  <a:ext uri="{0D108BD9-81ED-4DB2-BD59-A6C34878D82A}">
                    <a16:rowId xmlns:a16="http://schemas.microsoft.com/office/drawing/2014/main" val="10009"/>
                  </a:ext>
                </a:extLst>
              </a:tr>
              <a:tr h="225625">
                <a:tc>
                  <a:txBody>
                    <a:bodyPr/>
                    <a:lstStyle/>
                    <a:p>
                      <a:r>
                        <a:rPr lang="tr-TR" sz="1050" dirty="0">
                          <a:latin typeface="Palatino Linotype" pitchFamily="18" charset="0"/>
                        </a:rPr>
                        <a:t>6. 0RTAKLARA BİRİNCİ</a:t>
                      </a:r>
                      <a:r>
                        <a:rPr lang="tr-TR" sz="1050" baseline="0" dirty="0">
                          <a:latin typeface="Palatino Linotype" pitchFamily="18" charset="0"/>
                        </a:rPr>
                        <a:t> TEMETTÜ</a:t>
                      </a: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6.000</a:t>
                      </a:r>
                    </a:p>
                  </a:txBody>
                  <a:tcPr/>
                </a:tc>
                <a:extLst>
                  <a:ext uri="{0D108BD9-81ED-4DB2-BD59-A6C34878D82A}">
                    <a16:rowId xmlns:a16="http://schemas.microsoft.com/office/drawing/2014/main" val="10010"/>
                  </a:ext>
                </a:extLst>
              </a:tr>
              <a:tr h="225625">
                <a:tc>
                  <a:txBody>
                    <a:bodyPr/>
                    <a:lstStyle/>
                    <a:p>
                      <a:r>
                        <a:rPr lang="tr-TR" sz="1050" dirty="0">
                          <a:latin typeface="Palatino Linotype" pitchFamily="18" charset="0"/>
                        </a:rPr>
                        <a:t>7. PERSONELE</a:t>
                      </a:r>
                      <a:r>
                        <a:rPr lang="tr-TR" sz="1050" baseline="0" dirty="0">
                          <a:latin typeface="Palatino Linotype" pitchFamily="18" charset="0"/>
                        </a:rPr>
                        <a:t> TEMETTÜ</a:t>
                      </a:r>
                      <a:endParaRPr lang="tr-TR" sz="1050" dirty="0">
                        <a:latin typeface="Palatino Linotype" pitchFamily="18" charset="0"/>
                      </a:endParaRP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a:t>
                      </a:r>
                    </a:p>
                  </a:txBody>
                  <a:tcPr/>
                </a:tc>
                <a:extLst>
                  <a:ext uri="{0D108BD9-81ED-4DB2-BD59-A6C34878D82A}">
                    <a16:rowId xmlns:a16="http://schemas.microsoft.com/office/drawing/2014/main" val="10011"/>
                  </a:ext>
                </a:extLst>
              </a:tr>
              <a:tr h="225625">
                <a:tc>
                  <a:txBody>
                    <a:bodyPr/>
                    <a:lstStyle/>
                    <a:p>
                      <a:r>
                        <a:rPr lang="tr-TR" sz="1050" dirty="0">
                          <a:latin typeface="Palatino Linotype" pitchFamily="18" charset="0"/>
                        </a:rPr>
                        <a:t>8. YÖNETİM KURULUNA TEMETTÜ</a:t>
                      </a: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a:t>
                      </a:r>
                    </a:p>
                  </a:txBody>
                  <a:tcPr/>
                </a:tc>
                <a:extLst>
                  <a:ext uri="{0D108BD9-81ED-4DB2-BD59-A6C34878D82A}">
                    <a16:rowId xmlns:a16="http://schemas.microsoft.com/office/drawing/2014/main" val="10012"/>
                  </a:ext>
                </a:extLst>
              </a:tr>
              <a:tr h="225625">
                <a:tc>
                  <a:txBody>
                    <a:bodyPr/>
                    <a:lstStyle/>
                    <a:p>
                      <a:r>
                        <a:rPr lang="tr-TR" sz="1050" dirty="0">
                          <a:latin typeface="Palatino Linotype" pitchFamily="18" charset="0"/>
                        </a:rPr>
                        <a:t>9. ORTAKLARA İKİNCİ TEMETTÜ</a:t>
                      </a: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16.650</a:t>
                      </a:r>
                    </a:p>
                  </a:txBody>
                  <a:tcPr/>
                </a:tc>
                <a:extLst>
                  <a:ext uri="{0D108BD9-81ED-4DB2-BD59-A6C34878D82A}">
                    <a16:rowId xmlns:a16="http://schemas.microsoft.com/office/drawing/2014/main" val="10013"/>
                  </a:ext>
                </a:extLst>
              </a:tr>
              <a:tr h="225625">
                <a:tc>
                  <a:txBody>
                    <a:bodyPr/>
                    <a:lstStyle/>
                    <a:p>
                      <a:r>
                        <a:rPr lang="tr-TR" sz="1050" dirty="0">
                          <a:latin typeface="Palatino Linotype" pitchFamily="18" charset="0"/>
                        </a:rPr>
                        <a:t>10</a:t>
                      </a:r>
                      <a:r>
                        <a:rPr lang="tr-TR" sz="1050" baseline="0" dirty="0">
                          <a:latin typeface="Palatino Linotype" pitchFamily="18" charset="0"/>
                        </a:rPr>
                        <a:t>. İKİNCİ TERTİP YASAL YEDEK AKÇE</a:t>
                      </a:r>
                      <a:endParaRPr lang="tr-TR" sz="1050" dirty="0">
                        <a:latin typeface="Palatino Linotype" pitchFamily="18" charset="0"/>
                      </a:endParaRPr>
                    </a:p>
                  </a:txBody>
                  <a:tcPr/>
                </a:tc>
                <a:tc>
                  <a:txBody>
                    <a:bodyPr/>
                    <a:lstStyle/>
                    <a:p>
                      <a:endParaRPr lang="tr-TR" sz="1050" dirty="0">
                        <a:latin typeface="Palatino Linotype" pitchFamily="18" charset="0"/>
                      </a:endParaRPr>
                    </a:p>
                  </a:txBody>
                  <a:tcPr/>
                </a:tc>
                <a:tc>
                  <a:txBody>
                    <a:bodyPr/>
                    <a:lstStyle/>
                    <a:p>
                      <a:pPr algn="r"/>
                      <a:r>
                        <a:rPr lang="tr-TR" sz="1050" dirty="0">
                          <a:latin typeface="Palatino Linotype" pitchFamily="18" charset="0"/>
                        </a:rPr>
                        <a:t>1.850</a:t>
                      </a:r>
                    </a:p>
                  </a:txBody>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2536900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Anonim Şirketlerde Karı Payı Dağıtımı</a:t>
            </a:r>
          </a:p>
        </p:txBody>
      </p:sp>
      <p:sp>
        <p:nvSpPr>
          <p:cNvPr id="3" name="İçerik Yer Tutucusu 2"/>
          <p:cNvSpPr>
            <a:spLocks noGrp="1"/>
          </p:cNvSpPr>
          <p:nvPr>
            <p:ph idx="1"/>
          </p:nvPr>
        </p:nvSpPr>
        <p:spPr/>
        <p:txBody>
          <a:bodyPr/>
          <a:lstStyle/>
          <a:p>
            <a:pPr algn="just"/>
            <a:r>
              <a:rPr lang="tr-TR" sz="2400" b="1" i="1" spc="-150" dirty="0">
                <a:solidFill>
                  <a:srgbClr val="FF0000"/>
                </a:solidFill>
                <a:effectLst>
                  <a:outerShdw blurRad="38100" dist="38100" dir="2700000" algn="tl">
                    <a:srgbClr val="000000">
                      <a:alpha val="43137"/>
                    </a:srgbClr>
                  </a:outerShdw>
                </a:effectLst>
              </a:rPr>
              <a:t>Ortaklara dağıtılacak temettü üzerinden kesilecek gelir vergisi stopajı</a:t>
            </a:r>
          </a:p>
          <a:p>
            <a:pPr algn="just"/>
            <a:r>
              <a:rPr lang="tr-TR" sz="2400" spc="-150" dirty="0">
                <a:solidFill>
                  <a:schemeClr val="tx2">
                    <a:lumMod val="75000"/>
                  </a:schemeClr>
                </a:solidFill>
                <a:effectLst>
                  <a:outerShdw blurRad="38100" dist="38100" dir="2700000" algn="tl">
                    <a:srgbClr val="000000">
                      <a:alpha val="43137"/>
                    </a:srgbClr>
                  </a:outerShdw>
                </a:effectLst>
              </a:rPr>
              <a:t>Şirketler dağıtılan kar payları üzerinden gelir vergisi stopajı yapmakla yükümlüdürler. Şirket ortaklara temettüleri öderken stopaj kesintisini yapacak, kalan tutarı ortaklar ödeyecektir. </a:t>
            </a:r>
          </a:p>
          <a:p>
            <a:pPr algn="just"/>
            <a:r>
              <a:rPr lang="tr-TR" sz="2400" spc="-150" dirty="0">
                <a:solidFill>
                  <a:srgbClr val="00B050"/>
                </a:solidFill>
                <a:effectLst>
                  <a:outerShdw blurRad="38100" dist="38100" dir="2700000" algn="tl">
                    <a:srgbClr val="000000">
                      <a:alpha val="43137"/>
                    </a:srgbClr>
                  </a:outerShdw>
                </a:effectLst>
              </a:rPr>
              <a:t>Yaptığı stopajı da izleyen ayda muhtasar beyanname ile vergi dairesine bildirecek ve ödeyecektir</a:t>
            </a:r>
            <a:r>
              <a:rPr lang="tr-TR" sz="2400" spc="-150" dirty="0"/>
              <a:t>.</a:t>
            </a:r>
          </a:p>
          <a:p>
            <a:pPr algn="just"/>
            <a:r>
              <a:rPr lang="tr-TR" sz="2400" i="1" spc="-150" dirty="0">
                <a:solidFill>
                  <a:srgbClr val="00B0F0"/>
                </a:solidFill>
                <a:effectLst>
                  <a:outerShdw blurRad="38100" dist="38100" dir="2700000" algn="tl">
                    <a:srgbClr val="000000">
                      <a:alpha val="43137"/>
                    </a:srgbClr>
                  </a:outerShdw>
                </a:effectLst>
              </a:rPr>
              <a:t>Gelir Vergisi Stopajı = Dağıtılan Temettü x %15</a:t>
            </a:r>
          </a:p>
          <a:p>
            <a:pPr algn="just"/>
            <a:r>
              <a:rPr lang="tr-TR" sz="2400" i="1" spc="-150" dirty="0">
                <a:solidFill>
                  <a:srgbClr val="00B0F0"/>
                </a:solidFill>
                <a:effectLst>
                  <a:outerShdw blurRad="38100" dist="38100" dir="2700000" algn="tl">
                    <a:srgbClr val="000000">
                      <a:alpha val="43137"/>
                    </a:srgbClr>
                  </a:outerShdw>
                </a:effectLst>
              </a:rPr>
              <a:t>Gelir  Vergisi Stopajı = 22.650 x % 15 = 3.397,5 TL</a:t>
            </a:r>
          </a:p>
        </p:txBody>
      </p:sp>
      <p:sp>
        <p:nvSpPr>
          <p:cNvPr id="5" name="Slayt Numarası Yer Tutucusu 4"/>
          <p:cNvSpPr>
            <a:spLocks noGrp="1"/>
          </p:cNvSpPr>
          <p:nvPr>
            <p:ph type="sldNum" sz="quarter" idx="12"/>
          </p:nvPr>
        </p:nvSpPr>
        <p:spPr/>
        <p:txBody>
          <a:bodyPr/>
          <a:lstStyle/>
          <a:p>
            <a:fld id="{F5241D30-471F-4A7E-8796-A38B74581AEE}" type="slidenum">
              <a:rPr lang="tr-TR" smtClean="0"/>
              <a:pPr/>
              <a:t>30</a:t>
            </a:fld>
            <a:endParaRPr lang="tr-TR"/>
          </a:p>
        </p:txBody>
      </p:sp>
    </p:spTree>
    <p:extLst>
      <p:ext uri="{BB962C8B-B14F-4D97-AF65-F5344CB8AC3E}">
        <p14:creationId xmlns:p14="http://schemas.microsoft.com/office/powerpoint/2010/main" val="837400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Anonim Şirketlerde Karı Payı Dağıtımı</a:t>
            </a:r>
          </a:p>
        </p:txBody>
      </p:sp>
      <p:sp>
        <p:nvSpPr>
          <p:cNvPr id="3" name="İçerik Yer Tutucusu 2"/>
          <p:cNvSpPr>
            <a:spLocks noGrp="1"/>
          </p:cNvSpPr>
          <p:nvPr>
            <p:ph idx="1"/>
          </p:nvPr>
        </p:nvSpPr>
        <p:spPr/>
        <p:txBody>
          <a:bodyPr/>
          <a:lstStyle/>
          <a:p>
            <a:pPr algn="just"/>
            <a:r>
              <a:rPr lang="tr-TR" sz="2000" i="1" spc="-150" dirty="0">
                <a:solidFill>
                  <a:srgbClr val="FF0000"/>
                </a:solidFill>
                <a:effectLst>
                  <a:outerShdw blurRad="38100" dist="38100" dir="2700000" algn="tl">
                    <a:srgbClr val="000000">
                      <a:alpha val="43137"/>
                    </a:srgbClr>
                  </a:outerShdw>
                </a:effectLst>
              </a:rPr>
              <a:t>Her bir Ortağa Düşen Temettü Tutarının Bulunması</a:t>
            </a:r>
          </a:p>
          <a:p>
            <a:pPr algn="just"/>
            <a:r>
              <a:rPr lang="tr-TR" sz="2000" i="1" spc="-150" dirty="0">
                <a:solidFill>
                  <a:srgbClr val="00B0F0"/>
                </a:solidFill>
                <a:effectLst>
                  <a:outerShdw blurRad="38100" dist="38100" dir="2700000" algn="tl">
                    <a:srgbClr val="000000">
                      <a:alpha val="43137"/>
                    </a:srgbClr>
                  </a:outerShdw>
                </a:effectLst>
              </a:rPr>
              <a:t>Her Bir Ortağa Düşen Temettü Tutarı = Toplam Temettü Tutarı / 3</a:t>
            </a:r>
          </a:p>
          <a:p>
            <a:pPr algn="just"/>
            <a:r>
              <a:rPr lang="tr-TR" sz="2000" i="1" spc="-150" dirty="0">
                <a:solidFill>
                  <a:srgbClr val="00B0F0"/>
                </a:solidFill>
                <a:effectLst>
                  <a:outerShdw blurRad="38100" dist="38100" dir="2700000" algn="tl">
                    <a:srgbClr val="000000">
                      <a:alpha val="43137"/>
                    </a:srgbClr>
                  </a:outerShdw>
                </a:effectLst>
              </a:rPr>
              <a:t>»»		»»	»»	»»	= 22.650 / 3 = 7.750 TL</a:t>
            </a:r>
          </a:p>
          <a:p>
            <a:pPr algn="just"/>
            <a:r>
              <a:rPr lang="tr-TR" sz="2000" i="1" spc="-150" dirty="0">
                <a:solidFill>
                  <a:srgbClr val="92D050"/>
                </a:solidFill>
                <a:effectLst>
                  <a:outerShdw blurRad="38100" dist="38100" dir="2700000" algn="tl">
                    <a:srgbClr val="000000">
                      <a:alpha val="43137"/>
                    </a:srgbClr>
                  </a:outerShdw>
                </a:effectLst>
              </a:rPr>
              <a:t>Her Bir Ortağa Gelir Vergisi Stopajı Tutarı = Temettü Oranı x Gelir Vergisi Oranı</a:t>
            </a:r>
          </a:p>
          <a:p>
            <a:pPr algn="just"/>
            <a:r>
              <a:rPr lang="tr-TR" sz="2000" i="1" spc="-150" dirty="0">
                <a:solidFill>
                  <a:srgbClr val="92D050"/>
                </a:solidFill>
                <a:effectLst>
                  <a:outerShdw blurRad="38100" dist="38100" dir="2700000" algn="tl">
                    <a:srgbClr val="000000">
                      <a:alpha val="43137"/>
                    </a:srgbClr>
                  </a:outerShdw>
                </a:effectLst>
              </a:rPr>
              <a:t>»»		»»	»»	»»	= 7.750 x % 15 = 1.132,5 TL</a:t>
            </a:r>
          </a:p>
          <a:p>
            <a:pPr algn="just"/>
            <a:r>
              <a:rPr lang="tr-TR" sz="2000" i="1" spc="-150" dirty="0">
                <a:solidFill>
                  <a:schemeClr val="accent4">
                    <a:lumMod val="75000"/>
                  </a:schemeClr>
                </a:solidFill>
                <a:effectLst>
                  <a:outerShdw blurRad="38100" dist="38100" dir="2700000" algn="tl">
                    <a:srgbClr val="000000">
                      <a:alpha val="43137"/>
                    </a:srgbClr>
                  </a:outerShdw>
                </a:effectLst>
              </a:rPr>
              <a:t>Her Bir Ortağın Alacağı Net Temettü Tutarı =Temettü Tutarı – Gelir Vergisi Stopajı</a:t>
            </a:r>
          </a:p>
          <a:p>
            <a:pPr algn="just"/>
            <a:r>
              <a:rPr lang="tr-TR" sz="2000" i="1" spc="-150" dirty="0">
                <a:solidFill>
                  <a:schemeClr val="accent4">
                    <a:lumMod val="75000"/>
                  </a:schemeClr>
                </a:solidFill>
                <a:effectLst>
                  <a:outerShdw blurRad="38100" dist="38100" dir="2700000" algn="tl">
                    <a:srgbClr val="000000">
                      <a:alpha val="43137"/>
                    </a:srgbClr>
                  </a:outerShdw>
                </a:effectLst>
              </a:rPr>
              <a:t>»»		»»	»»	»»	= </a:t>
            </a:r>
            <a:r>
              <a:rPr lang="tr-TR" sz="2000" i="1" u="sng" spc="-150" dirty="0">
                <a:solidFill>
                  <a:schemeClr val="accent4">
                    <a:lumMod val="75000"/>
                  </a:schemeClr>
                </a:solidFill>
                <a:effectLst>
                  <a:outerShdw blurRad="38100" dist="38100" dir="2700000" algn="tl">
                    <a:srgbClr val="000000">
                      <a:alpha val="43137"/>
                    </a:srgbClr>
                  </a:outerShdw>
                </a:effectLst>
              </a:rPr>
              <a:t>7.750 - 1.132,5 = 6.417,5 TL</a:t>
            </a:r>
          </a:p>
          <a:p>
            <a:pPr algn="just"/>
            <a:endParaRPr lang="tr-TR" sz="2000" i="1" spc="-150" dirty="0">
              <a:solidFill>
                <a:schemeClr val="accent4">
                  <a:lumMod val="75000"/>
                </a:schemeClr>
              </a:solidFill>
              <a:effectLst>
                <a:outerShdw blurRad="38100" dist="38100" dir="2700000" algn="tl">
                  <a:srgbClr val="000000">
                    <a:alpha val="43137"/>
                  </a:srgbClr>
                </a:outerShdw>
              </a:effectLst>
            </a:endParaRPr>
          </a:p>
          <a:p>
            <a:pPr algn="just"/>
            <a:endParaRPr lang="tr-TR" sz="2000" i="1" spc="-150" dirty="0">
              <a:solidFill>
                <a:srgbClr val="92D050"/>
              </a:solidFill>
              <a:effectLst>
                <a:outerShdw blurRad="38100" dist="38100" dir="2700000" algn="tl">
                  <a:srgbClr val="000000">
                    <a:alpha val="43137"/>
                  </a:srgbClr>
                </a:outerShdw>
              </a:effectLst>
            </a:endParaRPr>
          </a:p>
          <a:p>
            <a:pPr algn="just"/>
            <a:endParaRPr lang="tr-TR" sz="2000" i="1" spc="-150" dirty="0">
              <a:solidFill>
                <a:srgbClr val="92D050"/>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fld id="{F5241D30-471F-4A7E-8796-A38B74581AEE}" type="slidenum">
              <a:rPr lang="tr-TR" smtClean="0"/>
              <a:pPr/>
              <a:t>31</a:t>
            </a:fld>
            <a:endParaRPr lang="tr-TR"/>
          </a:p>
        </p:txBody>
      </p:sp>
    </p:spTree>
    <p:extLst>
      <p:ext uri="{BB962C8B-B14F-4D97-AF65-F5344CB8AC3E}">
        <p14:creationId xmlns:p14="http://schemas.microsoft.com/office/powerpoint/2010/main" val="1413051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defRPr/>
            </a:pPr>
            <a:r>
              <a:rPr lang="tr-TR" dirty="0"/>
              <a:t>Şirket Birleşmeleri</a:t>
            </a:r>
          </a:p>
        </p:txBody>
      </p:sp>
      <p:sp>
        <p:nvSpPr>
          <p:cNvPr id="3" name="2 İçerik Yer Tutucusu"/>
          <p:cNvSpPr>
            <a:spLocks noGrp="1"/>
          </p:cNvSpPr>
          <p:nvPr>
            <p:ph idx="1"/>
          </p:nvPr>
        </p:nvSpPr>
        <p:spPr>
          <a:xfrm>
            <a:off x="457200" y="1643050"/>
            <a:ext cx="8229600" cy="4665675"/>
          </a:xfrm>
        </p:spPr>
        <p:txBody>
          <a:bodyPr>
            <a:normAutofit fontScale="92500"/>
          </a:bodyPr>
          <a:lstStyle/>
          <a:p>
            <a:pPr algn="just"/>
            <a:r>
              <a:rPr lang="tr-TR" sz="2400" spc="-150" dirty="0"/>
              <a:t>Büyüme yollarından biri olan </a:t>
            </a:r>
            <a:r>
              <a:rPr lang="tr-TR" sz="2400" spc="-150" dirty="0">
                <a:solidFill>
                  <a:srgbClr val="FF0000"/>
                </a:solidFill>
              </a:rPr>
              <a:t>işletme birleşmeleri, iki ya da daha fazla şirketin faaliyetlerinin ekonomik ve hukuksal açıdan birlik haline getirilmesidir. </a:t>
            </a:r>
          </a:p>
          <a:p>
            <a:pPr algn="just"/>
            <a:r>
              <a:rPr lang="tr-TR" sz="2400" spc="-150" dirty="0">
                <a:solidFill>
                  <a:schemeClr val="tx2"/>
                </a:solidFill>
                <a:effectLst>
                  <a:outerShdw blurRad="38100" dist="38100" dir="2700000" algn="tl">
                    <a:srgbClr val="000000">
                      <a:alpha val="43137"/>
                    </a:srgbClr>
                  </a:outerShdw>
                </a:effectLst>
              </a:rPr>
              <a:t>Birleşme genel anlamda iki veya daha fazla işletmenin daha etkin bir ekonomik teşebbüs oluşturma amacıyla bir örgütlenme (organizasyon) altında toplanmasıdır.</a:t>
            </a:r>
          </a:p>
          <a:p>
            <a:pPr algn="just"/>
            <a:r>
              <a:rPr lang="tr-TR" sz="2400" spc="-150" dirty="0">
                <a:effectLst>
                  <a:outerShdw blurRad="38100" dist="38100" dir="2700000" algn="tl">
                    <a:srgbClr val="000000">
                      <a:alpha val="43137"/>
                    </a:srgbClr>
                  </a:outerShdw>
                </a:effectLst>
              </a:rPr>
              <a:t>Teknik ve hukuki anlamda birleşme bir veya birden çok ticaret ortaklığının mal varlığının, tasfiye olmaksızın, içlerinden birine veya yeni kurulan bir ortaklığa, kendiliğinden ve külli </a:t>
            </a:r>
            <a:r>
              <a:rPr lang="tr-TR" sz="2400" spc="-150" dirty="0" err="1">
                <a:effectLst>
                  <a:outerShdw blurRad="38100" dist="38100" dir="2700000" algn="tl">
                    <a:srgbClr val="000000">
                      <a:alpha val="43137"/>
                    </a:srgbClr>
                  </a:outerShdw>
                </a:effectLst>
              </a:rPr>
              <a:t>halefıyet</a:t>
            </a:r>
            <a:r>
              <a:rPr lang="tr-TR" sz="2400" spc="-150" dirty="0">
                <a:effectLst>
                  <a:outerShdw blurRad="38100" dist="38100" dir="2700000" algn="tl">
                    <a:srgbClr val="000000">
                      <a:alpha val="43137"/>
                    </a:srgbClr>
                  </a:outerShdw>
                </a:effectLst>
              </a:rPr>
              <a:t> yolu (tüm varlık ve borçlarıyla devri) ile geçmesi; bu suretle malvarlıklarının birleşmesi ve intikal eden malvarlığının karşılığı olarak, infisah eden ortaklığın ortaklarının, hesaplanan bir değişim oranına göre, bünyesinde birleşilen ortaklıkta ortaklık payı kazanmasıdır.</a:t>
            </a:r>
          </a:p>
        </p:txBody>
      </p:sp>
      <p:sp>
        <p:nvSpPr>
          <p:cNvPr id="4" name="Slide Number Placeholder 3"/>
          <p:cNvSpPr>
            <a:spLocks noGrp="1"/>
          </p:cNvSpPr>
          <p:nvPr>
            <p:ph type="sldNum" sz="quarter" idx="12"/>
          </p:nvPr>
        </p:nvSpPr>
        <p:spPr/>
        <p:txBody>
          <a:bodyPr/>
          <a:lstStyle/>
          <a:p>
            <a:fld id="{F5241D30-471F-4A7E-8796-A38B74581AEE}" type="slidenum">
              <a:rPr lang="tr-TR" smtClean="0"/>
              <a:pPr/>
              <a:t>32</a:t>
            </a:fld>
            <a:endParaRPr lang="tr-TR"/>
          </a:p>
        </p:txBody>
      </p:sp>
    </p:spTree>
    <p:extLst>
      <p:ext uri="{BB962C8B-B14F-4D97-AF65-F5344CB8AC3E}">
        <p14:creationId xmlns:p14="http://schemas.microsoft.com/office/powerpoint/2010/main" val="1489254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fontAlgn="auto">
              <a:spcAft>
                <a:spcPts val="0"/>
              </a:spcAft>
              <a:defRPr/>
            </a:pPr>
            <a:r>
              <a:rPr lang="tr-TR" dirty="0"/>
              <a:t>Birleşme Sebepleri</a:t>
            </a:r>
          </a:p>
        </p:txBody>
      </p:sp>
      <p:sp>
        <p:nvSpPr>
          <p:cNvPr id="3" name="2 İçerik Yer Tutucusu"/>
          <p:cNvSpPr>
            <a:spLocks noGrp="1"/>
          </p:cNvSpPr>
          <p:nvPr>
            <p:ph idx="1"/>
          </p:nvPr>
        </p:nvSpPr>
        <p:spPr/>
        <p:txBody>
          <a:bodyPr>
            <a:normAutofit fontScale="92500"/>
          </a:bodyPr>
          <a:lstStyle/>
          <a:p>
            <a:pPr lvl="1"/>
            <a:r>
              <a:rPr lang="tr-TR" dirty="0"/>
              <a:t>Büyüme isteği,</a:t>
            </a:r>
          </a:p>
          <a:p>
            <a:pPr lvl="1"/>
            <a:r>
              <a:rPr lang="tr-TR" dirty="0"/>
              <a:t>Sinerji etkisi yaratmak,</a:t>
            </a:r>
          </a:p>
          <a:p>
            <a:pPr lvl="1"/>
            <a:r>
              <a:rPr lang="tr-TR" dirty="0"/>
              <a:t>Faaliyet ve ürün çeşitlendirmesi yapmak,</a:t>
            </a:r>
          </a:p>
          <a:p>
            <a:pPr lvl="1"/>
            <a:r>
              <a:rPr lang="tr-TR" dirty="0"/>
              <a:t>Daha çok fon sağlamak,</a:t>
            </a:r>
          </a:p>
          <a:p>
            <a:pPr lvl="1"/>
            <a:r>
              <a:rPr lang="fi-FI" dirty="0"/>
              <a:t>Kaliteli personele veya teknolojiye sahip olma ihtiyacı</a:t>
            </a:r>
            <a:r>
              <a:rPr lang="tr-TR" dirty="0"/>
              <a:t>,</a:t>
            </a:r>
            <a:endParaRPr lang="fi-FI" dirty="0"/>
          </a:p>
          <a:p>
            <a:pPr lvl="1"/>
            <a:r>
              <a:rPr lang="tr-TR" dirty="0"/>
              <a:t>Değerli sınai haklara sahip olma isteği,</a:t>
            </a:r>
          </a:p>
          <a:p>
            <a:pPr lvl="1"/>
            <a:r>
              <a:rPr lang="tr-TR" dirty="0"/>
              <a:t>Vergi avantajlarından faydalanmak,</a:t>
            </a:r>
          </a:p>
          <a:p>
            <a:pPr lvl="1"/>
            <a:r>
              <a:rPr lang="tr-TR" dirty="0"/>
              <a:t>Hisse senetlerinin Pazar değerini artırma ve fiyat/kazanç, oranını yükseltmek,</a:t>
            </a:r>
          </a:p>
          <a:p>
            <a:pPr lvl="1"/>
            <a:r>
              <a:rPr lang="tr-TR" dirty="0"/>
              <a:t>Ortakların likiditesini artırmak,</a:t>
            </a:r>
          </a:p>
          <a:p>
            <a:pPr lvl="1"/>
            <a:r>
              <a:rPr lang="tr-TR" dirty="0"/>
              <a:t>Ele geçirmeyi önleme için.</a:t>
            </a:r>
          </a:p>
        </p:txBody>
      </p:sp>
      <p:sp>
        <p:nvSpPr>
          <p:cNvPr id="4" name="Slide Number Placeholder 3"/>
          <p:cNvSpPr>
            <a:spLocks noGrp="1"/>
          </p:cNvSpPr>
          <p:nvPr>
            <p:ph type="sldNum" sz="quarter" idx="12"/>
          </p:nvPr>
        </p:nvSpPr>
        <p:spPr/>
        <p:txBody>
          <a:bodyPr/>
          <a:lstStyle/>
          <a:p>
            <a:fld id="{F5241D30-471F-4A7E-8796-A38B74581AEE}" type="slidenum">
              <a:rPr lang="tr-TR" smtClean="0"/>
              <a:pPr/>
              <a:t>33</a:t>
            </a:fld>
            <a:endParaRPr lang="tr-TR"/>
          </a:p>
        </p:txBody>
      </p:sp>
    </p:spTree>
    <p:extLst>
      <p:ext uri="{BB962C8B-B14F-4D97-AF65-F5344CB8AC3E}">
        <p14:creationId xmlns:p14="http://schemas.microsoft.com/office/powerpoint/2010/main" val="657372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Birleşme Şekilleri</a:t>
            </a:r>
            <a:endParaRPr lang="tr-TR" dirty="0"/>
          </a:p>
        </p:txBody>
      </p:sp>
      <p:sp>
        <p:nvSpPr>
          <p:cNvPr id="3" name="Content Placeholder 2"/>
          <p:cNvSpPr>
            <a:spLocks noGrp="1"/>
          </p:cNvSpPr>
          <p:nvPr>
            <p:ph idx="1"/>
          </p:nvPr>
        </p:nvSpPr>
        <p:spPr/>
        <p:txBody>
          <a:bodyPr/>
          <a:lstStyle/>
          <a:p>
            <a:pPr algn="just"/>
            <a:r>
              <a:rPr lang="tr-TR" sz="2400" spc="-150" dirty="0"/>
              <a:t>Yeni TTK’nun 134 ila 194 maddeleri birleşme ile alakalıdır. Yeni TTK’nun </a:t>
            </a:r>
            <a:r>
              <a:rPr lang="tr-TR" sz="2400" b="1" spc="-150" dirty="0"/>
              <a:t>136. Maddesine göre işletmeler iki şekilde birleşebilmektedir.</a:t>
            </a:r>
          </a:p>
          <a:p>
            <a:pPr algn="just"/>
            <a:r>
              <a:rPr lang="tr-TR" sz="2400" spc="-150" dirty="0"/>
              <a:t>Bunlardan ilki; </a:t>
            </a:r>
            <a:r>
              <a:rPr lang="tr-TR" sz="2400" spc="-150" dirty="0">
                <a:solidFill>
                  <a:srgbClr val="0070C0"/>
                </a:solidFill>
                <a:effectLst>
                  <a:outerShdw blurRad="38100" dist="38100" dir="2700000" algn="tl">
                    <a:srgbClr val="000000">
                      <a:alpha val="43137"/>
                    </a:srgbClr>
                  </a:outerShdw>
                </a:effectLst>
              </a:rPr>
              <a:t>bir işletmenin diğerini devralması, teknik terimle “devralma şeklinde birleşmedir”.</a:t>
            </a:r>
            <a:r>
              <a:rPr lang="tr-TR" sz="2400" spc="-150" dirty="0">
                <a:effectLst>
                  <a:outerShdw blurRad="38100" dist="38100" dir="2700000" algn="tl">
                    <a:srgbClr val="000000">
                      <a:alpha val="43137"/>
                    </a:srgbClr>
                  </a:outerShdw>
                </a:effectLst>
              </a:rPr>
              <a:t> </a:t>
            </a:r>
            <a:r>
              <a:rPr lang="tr-TR" sz="2400" spc="-150" dirty="0"/>
              <a:t>Aşağıdaki şekle göre A işletmesi katılınan B işletmesi ise katılan işletme olmaktadır. B işletmesi birleşme sonucu hukuki statüsünü tamamen yitirmekte ve A işletmesi hukuki varlığını devam ettirmektedir.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34</a:t>
            </a:fld>
            <a:endParaRPr lang="tr-TR"/>
          </a:p>
        </p:txBody>
      </p:sp>
      <p:graphicFrame>
        <p:nvGraphicFramePr>
          <p:cNvPr id="6" name="Content Placeholder 9"/>
          <p:cNvGraphicFramePr>
            <a:graphicFrameLocks/>
          </p:cNvGraphicFramePr>
          <p:nvPr>
            <p:extLst/>
          </p:nvPr>
        </p:nvGraphicFramePr>
        <p:xfrm>
          <a:off x="2411760" y="4653136"/>
          <a:ext cx="3672408" cy="1497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Metin kutusu 6"/>
          <p:cNvSpPr txBox="1"/>
          <p:nvPr/>
        </p:nvSpPr>
        <p:spPr>
          <a:xfrm>
            <a:off x="755576" y="4725144"/>
            <a:ext cx="1872208" cy="369332"/>
          </a:xfrm>
          <a:prstGeom prst="rect">
            <a:avLst/>
          </a:prstGeom>
          <a:noFill/>
        </p:spPr>
        <p:txBody>
          <a:bodyPr wrap="square" rtlCol="0">
            <a:spAutoFit/>
          </a:bodyPr>
          <a:lstStyle/>
          <a:p>
            <a:r>
              <a:rPr lang="tr-TR" b="1" i="1" dirty="0">
                <a:latin typeface="Palatino Linotype" pitchFamily="18" charset="0"/>
              </a:rPr>
              <a:t>Birleşme Öncesi</a:t>
            </a:r>
          </a:p>
        </p:txBody>
      </p:sp>
      <p:sp>
        <p:nvSpPr>
          <p:cNvPr id="8" name="Metin kutusu 7"/>
          <p:cNvSpPr txBox="1"/>
          <p:nvPr/>
        </p:nvSpPr>
        <p:spPr>
          <a:xfrm>
            <a:off x="5724128" y="5661248"/>
            <a:ext cx="2016224" cy="369332"/>
          </a:xfrm>
          <a:prstGeom prst="rect">
            <a:avLst/>
          </a:prstGeom>
          <a:noFill/>
        </p:spPr>
        <p:txBody>
          <a:bodyPr wrap="square" rtlCol="0">
            <a:spAutoFit/>
          </a:bodyPr>
          <a:lstStyle/>
          <a:p>
            <a:r>
              <a:rPr lang="tr-TR" b="1" i="1" dirty="0">
                <a:latin typeface="Palatino Linotype" pitchFamily="18" charset="0"/>
              </a:rPr>
              <a:t>Birleşme Sonrası</a:t>
            </a:r>
          </a:p>
        </p:txBody>
      </p:sp>
    </p:spTree>
    <p:extLst>
      <p:ext uri="{BB962C8B-B14F-4D97-AF65-F5344CB8AC3E}">
        <p14:creationId xmlns:p14="http://schemas.microsoft.com/office/powerpoint/2010/main" val="159057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Birleşme Şekilleri</a:t>
            </a:r>
            <a:endParaRPr lang="tr-TR" dirty="0"/>
          </a:p>
        </p:txBody>
      </p:sp>
      <p:sp>
        <p:nvSpPr>
          <p:cNvPr id="3" name="Content Placeholder 2"/>
          <p:cNvSpPr>
            <a:spLocks noGrp="1"/>
          </p:cNvSpPr>
          <p:nvPr>
            <p:ph idx="1"/>
          </p:nvPr>
        </p:nvSpPr>
        <p:spPr/>
        <p:txBody>
          <a:bodyPr/>
          <a:lstStyle/>
          <a:p>
            <a:pPr algn="just"/>
            <a:r>
              <a:rPr lang="tr-TR" sz="2400" spc="-150" dirty="0">
                <a:solidFill>
                  <a:schemeClr val="tx2">
                    <a:lumMod val="50000"/>
                  </a:schemeClr>
                </a:solidFill>
              </a:rPr>
              <a:t>Diğer bir birleşme şekli de </a:t>
            </a:r>
            <a:r>
              <a:rPr lang="tr-TR" sz="2400" spc="-150" dirty="0">
                <a:solidFill>
                  <a:srgbClr val="0070C0"/>
                </a:solidFill>
                <a:effectLst>
                  <a:outerShdw blurRad="38100" dist="38100" dir="2700000" algn="tl">
                    <a:srgbClr val="000000">
                      <a:alpha val="43137"/>
                    </a:srgbClr>
                  </a:outerShdw>
                </a:effectLst>
              </a:rPr>
              <a:t>bir veya birden fazla işletmenin yeni bir işletme içinde bir araya gelmeleri, teknik terimle “yeni kuruluş şeklinde birleşme”, yoluyla birleşmeleridir. </a:t>
            </a:r>
          </a:p>
          <a:p>
            <a:pPr algn="just"/>
            <a:r>
              <a:rPr lang="tr-TR" sz="2400" spc="-150" dirty="0"/>
              <a:t>Bu durumu da şekil yardımıyla açıklamamız gerekirse A ve B işletmeleri hukuku statülerini tamamen kaybederek C işletmesini kurmaktadırlar.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35</a:t>
            </a:fld>
            <a:endParaRPr lang="tr-TR"/>
          </a:p>
        </p:txBody>
      </p:sp>
      <p:graphicFrame>
        <p:nvGraphicFramePr>
          <p:cNvPr id="7" name="Content Placeholder 9"/>
          <p:cNvGraphicFramePr>
            <a:graphicFrameLocks/>
          </p:cNvGraphicFramePr>
          <p:nvPr>
            <p:extLst/>
          </p:nvPr>
        </p:nvGraphicFramePr>
        <p:xfrm>
          <a:off x="3071802" y="4000504"/>
          <a:ext cx="2940358" cy="1971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Metin kutusu 7"/>
          <p:cNvSpPr txBox="1"/>
          <p:nvPr/>
        </p:nvSpPr>
        <p:spPr>
          <a:xfrm>
            <a:off x="781797" y="4398120"/>
            <a:ext cx="1872208" cy="369332"/>
          </a:xfrm>
          <a:prstGeom prst="rect">
            <a:avLst/>
          </a:prstGeom>
          <a:noFill/>
        </p:spPr>
        <p:txBody>
          <a:bodyPr wrap="square" rtlCol="0">
            <a:spAutoFit/>
          </a:bodyPr>
          <a:lstStyle/>
          <a:p>
            <a:r>
              <a:rPr lang="tr-TR" b="1" i="1" dirty="0">
                <a:latin typeface="Palatino Linotype" pitchFamily="18" charset="0"/>
              </a:rPr>
              <a:t>Birleşme Öncesi</a:t>
            </a:r>
          </a:p>
        </p:txBody>
      </p:sp>
      <p:sp>
        <p:nvSpPr>
          <p:cNvPr id="9" name="Metin kutusu 8"/>
          <p:cNvSpPr txBox="1"/>
          <p:nvPr/>
        </p:nvSpPr>
        <p:spPr>
          <a:xfrm>
            <a:off x="5724128" y="5661248"/>
            <a:ext cx="2016224" cy="369332"/>
          </a:xfrm>
          <a:prstGeom prst="rect">
            <a:avLst/>
          </a:prstGeom>
          <a:noFill/>
        </p:spPr>
        <p:txBody>
          <a:bodyPr wrap="square" rtlCol="0">
            <a:spAutoFit/>
          </a:bodyPr>
          <a:lstStyle/>
          <a:p>
            <a:r>
              <a:rPr lang="tr-TR" b="1" i="1" dirty="0">
                <a:latin typeface="Palatino Linotype" pitchFamily="18" charset="0"/>
              </a:rPr>
              <a:t>Birleşme Sonrası</a:t>
            </a:r>
          </a:p>
        </p:txBody>
      </p:sp>
    </p:spTree>
    <p:extLst>
      <p:ext uri="{BB962C8B-B14F-4D97-AF65-F5344CB8AC3E}">
        <p14:creationId xmlns:p14="http://schemas.microsoft.com/office/powerpoint/2010/main" val="234464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defRPr/>
            </a:pPr>
            <a:r>
              <a:rPr lang="tr-TR" dirty="0"/>
              <a:t>Şirket Birleşmeleri</a:t>
            </a:r>
          </a:p>
        </p:txBody>
      </p:sp>
      <p:sp>
        <p:nvSpPr>
          <p:cNvPr id="3" name="2 İçerik Yer Tutucusu"/>
          <p:cNvSpPr>
            <a:spLocks noGrp="1"/>
          </p:cNvSpPr>
          <p:nvPr>
            <p:ph idx="1"/>
          </p:nvPr>
        </p:nvSpPr>
        <p:spPr>
          <a:xfrm>
            <a:off x="457200" y="1643050"/>
            <a:ext cx="8229600" cy="4665675"/>
          </a:xfrm>
        </p:spPr>
        <p:txBody>
          <a:bodyPr>
            <a:normAutofit/>
          </a:bodyPr>
          <a:lstStyle/>
          <a:p>
            <a:pPr algn="just"/>
            <a:r>
              <a:rPr lang="tr-TR" sz="2400" spc="-150" dirty="0"/>
              <a:t>Birleşme, devrolunan şirketin malvarlığı karşılığında, bir değişim oranına göre devralan şirketin paylarının, devrolunan şirketin ortaklarınca kendiliğinden iktisap edilmesiyle gerçekleşir. Birleşme sözleşmesinde ayrılma akçesini de öngörebilir.</a:t>
            </a:r>
          </a:p>
          <a:p>
            <a:pPr algn="just"/>
            <a:r>
              <a:rPr lang="tr-TR" sz="2400" spc="-150" dirty="0"/>
              <a:t>Birleşmeyle, devralan şirket devrolunan şirketin malvarlığını bir bütün hâlinde devralır. Birleşmeyle devrolunan şirket sona erer ve ticaret sicilinden silinir.</a:t>
            </a:r>
          </a:p>
        </p:txBody>
      </p:sp>
      <p:sp>
        <p:nvSpPr>
          <p:cNvPr id="4" name="Slide Number Placeholder 3"/>
          <p:cNvSpPr>
            <a:spLocks noGrp="1"/>
          </p:cNvSpPr>
          <p:nvPr>
            <p:ph type="sldNum" sz="quarter" idx="12"/>
          </p:nvPr>
        </p:nvSpPr>
        <p:spPr/>
        <p:txBody>
          <a:bodyPr/>
          <a:lstStyle/>
          <a:p>
            <a:fld id="{F5241D30-471F-4A7E-8796-A38B74581AEE}" type="slidenum">
              <a:rPr lang="tr-TR" smtClean="0"/>
              <a:pPr/>
              <a:t>36</a:t>
            </a:fld>
            <a:endParaRPr lang="tr-TR"/>
          </a:p>
        </p:txBody>
      </p:sp>
    </p:spTree>
    <p:extLst>
      <p:ext uri="{BB962C8B-B14F-4D97-AF65-F5344CB8AC3E}">
        <p14:creationId xmlns:p14="http://schemas.microsoft.com/office/powerpoint/2010/main" val="423835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Birleşme Şekilleri</a:t>
            </a:r>
            <a:endParaRPr lang="tr-TR" dirty="0"/>
          </a:p>
        </p:txBody>
      </p:sp>
      <p:sp>
        <p:nvSpPr>
          <p:cNvPr id="3" name="Content Placeholder 2"/>
          <p:cNvSpPr>
            <a:spLocks noGrp="1"/>
          </p:cNvSpPr>
          <p:nvPr>
            <p:ph idx="1"/>
          </p:nvPr>
        </p:nvSpPr>
        <p:spPr/>
        <p:txBody>
          <a:bodyPr/>
          <a:lstStyle/>
          <a:p>
            <a:pPr>
              <a:spcBef>
                <a:spcPts val="0"/>
              </a:spcBef>
            </a:pPr>
            <a:r>
              <a:rPr lang="nn-NO" sz="2400" dirty="0">
                <a:solidFill>
                  <a:srgbClr val="FF0000"/>
                </a:solidFill>
                <a:effectLst>
                  <a:outerShdw blurRad="38100" dist="38100" dir="2700000" algn="tl">
                    <a:srgbClr val="000000">
                      <a:alpha val="43137"/>
                    </a:srgbClr>
                  </a:outerShdw>
                </a:effectLst>
              </a:rPr>
              <a:t>TTK 137. Maddesine göre sermaye şirketleri;</a:t>
            </a:r>
          </a:p>
          <a:p>
            <a:pPr marL="1314450" lvl="2" indent="-514350" algn="just">
              <a:spcBef>
                <a:spcPts val="0"/>
              </a:spcBef>
              <a:buFont typeface="+mj-lt"/>
              <a:buAutoNum type="alphaLcParenR"/>
            </a:pPr>
            <a:r>
              <a:rPr lang="tr-TR" spc="-150" dirty="0">
                <a:solidFill>
                  <a:srgbClr val="FF0000"/>
                </a:solidFill>
              </a:rPr>
              <a:t>Sermaye şirketleriyle,</a:t>
            </a:r>
          </a:p>
          <a:p>
            <a:pPr marL="1314450" lvl="2" indent="-514350" algn="just">
              <a:spcBef>
                <a:spcPts val="0"/>
              </a:spcBef>
              <a:buFont typeface="+mj-lt"/>
              <a:buAutoNum type="alphaLcParenR"/>
            </a:pPr>
            <a:r>
              <a:rPr lang="tr-TR" spc="-150" dirty="0">
                <a:solidFill>
                  <a:srgbClr val="FF0000"/>
                </a:solidFill>
              </a:rPr>
              <a:t>Kooperatiflerle ve</a:t>
            </a:r>
          </a:p>
          <a:p>
            <a:pPr marL="1314450" lvl="2" indent="-514350" algn="just">
              <a:spcBef>
                <a:spcPts val="0"/>
              </a:spcBef>
              <a:buFont typeface="+mj-lt"/>
              <a:buAutoNum type="alphaLcParenR"/>
            </a:pPr>
            <a:r>
              <a:rPr lang="tr-TR" spc="-150" dirty="0">
                <a:solidFill>
                  <a:srgbClr val="FF0000"/>
                </a:solidFill>
              </a:rPr>
              <a:t>Devralan şirket olmaları şartıyla, kollektif ve komandit şirketlerle, birleşebilirler.</a:t>
            </a:r>
          </a:p>
          <a:p>
            <a:pPr>
              <a:spcBef>
                <a:spcPts val="0"/>
              </a:spcBef>
            </a:pPr>
            <a:r>
              <a:rPr lang="tr-TR" sz="2400" dirty="0">
                <a:solidFill>
                  <a:schemeClr val="accent1">
                    <a:lumMod val="50000"/>
                  </a:schemeClr>
                </a:solidFill>
                <a:effectLst>
                  <a:outerShdw blurRad="38100" dist="38100" dir="2700000" algn="tl">
                    <a:srgbClr val="000000">
                      <a:alpha val="43137"/>
                    </a:srgbClr>
                  </a:outerShdw>
                </a:effectLst>
              </a:rPr>
              <a:t>Şahıs şirketleri ise;</a:t>
            </a:r>
          </a:p>
          <a:p>
            <a:pPr marL="1314450" lvl="2" indent="-514350" algn="just">
              <a:spcBef>
                <a:spcPts val="0"/>
              </a:spcBef>
              <a:buFont typeface="+mj-lt"/>
              <a:buAutoNum type="alphaLcParenR"/>
            </a:pPr>
            <a:r>
              <a:rPr lang="tr-TR" spc="-150" dirty="0">
                <a:solidFill>
                  <a:schemeClr val="tx2">
                    <a:lumMod val="50000"/>
                  </a:schemeClr>
                </a:solidFill>
              </a:rPr>
              <a:t>Şahıs şirketleriyle,</a:t>
            </a:r>
          </a:p>
          <a:p>
            <a:pPr marL="1314450" lvl="2" indent="-514350" algn="just">
              <a:spcBef>
                <a:spcPts val="0"/>
              </a:spcBef>
              <a:buFont typeface="+mj-lt"/>
              <a:buAutoNum type="alphaLcParenR"/>
            </a:pPr>
            <a:r>
              <a:rPr lang="tr-TR" spc="-150" dirty="0">
                <a:solidFill>
                  <a:schemeClr val="tx2">
                    <a:lumMod val="50000"/>
                  </a:schemeClr>
                </a:solidFill>
              </a:rPr>
              <a:t>Devrolunan şirket olmaları şartıyla, sermaye şirketleriyle,</a:t>
            </a:r>
          </a:p>
          <a:p>
            <a:pPr marL="1314450" lvl="2" indent="-514350" algn="just">
              <a:spcBef>
                <a:spcPts val="0"/>
              </a:spcBef>
              <a:buFont typeface="+mj-lt"/>
              <a:buAutoNum type="alphaLcParenR"/>
            </a:pPr>
            <a:r>
              <a:rPr lang="tr-TR" spc="-150" dirty="0">
                <a:solidFill>
                  <a:schemeClr val="tx2">
                    <a:lumMod val="50000"/>
                  </a:schemeClr>
                </a:solidFill>
              </a:rPr>
              <a:t>Devrolunan şirket olmaları şartıyla, kooperatiflerle,birleşebilirler.</a:t>
            </a:r>
          </a:p>
          <a:p>
            <a:pPr>
              <a:spcBef>
                <a:spcPts val="0"/>
              </a:spcBef>
            </a:pPr>
            <a:r>
              <a:rPr lang="tr-TR" sz="2400" dirty="0">
                <a:solidFill>
                  <a:srgbClr val="0070C0"/>
                </a:solidFill>
                <a:effectLst>
                  <a:outerShdw blurRad="38100" dist="38100" dir="2700000" algn="tl">
                    <a:srgbClr val="000000">
                      <a:alpha val="43137"/>
                    </a:srgbClr>
                  </a:outerShdw>
                </a:effectLst>
              </a:rPr>
              <a:t>Kooperatifler de;</a:t>
            </a:r>
          </a:p>
          <a:p>
            <a:pPr marL="1314450" lvl="2" indent="-514350" algn="just">
              <a:spcBef>
                <a:spcPts val="0"/>
              </a:spcBef>
              <a:buFont typeface="+mj-lt"/>
              <a:buAutoNum type="alphaLcParenR"/>
            </a:pPr>
            <a:r>
              <a:rPr lang="tr-TR" spc="-150" dirty="0">
                <a:solidFill>
                  <a:schemeClr val="accent1">
                    <a:lumMod val="75000"/>
                  </a:schemeClr>
                </a:solidFill>
              </a:rPr>
              <a:t>Kooperatiflerle,</a:t>
            </a:r>
          </a:p>
          <a:p>
            <a:pPr marL="1314450" lvl="2" indent="-514350" algn="just">
              <a:spcBef>
                <a:spcPts val="0"/>
              </a:spcBef>
              <a:buFont typeface="+mj-lt"/>
              <a:buAutoNum type="alphaLcParenR"/>
            </a:pPr>
            <a:r>
              <a:rPr lang="tr-TR" spc="-150" dirty="0">
                <a:solidFill>
                  <a:schemeClr val="accent1">
                    <a:lumMod val="75000"/>
                  </a:schemeClr>
                </a:solidFill>
              </a:rPr>
              <a:t>Sermaye şirketleriyle ve</a:t>
            </a:r>
          </a:p>
          <a:p>
            <a:pPr marL="1314450" lvl="2" indent="-514350" algn="just">
              <a:spcBef>
                <a:spcPts val="0"/>
              </a:spcBef>
              <a:buFont typeface="+mj-lt"/>
              <a:buAutoNum type="alphaLcParenR"/>
            </a:pPr>
            <a:r>
              <a:rPr lang="tr-TR" spc="-150" dirty="0">
                <a:solidFill>
                  <a:schemeClr val="accent1">
                    <a:lumMod val="75000"/>
                  </a:schemeClr>
                </a:solidFill>
              </a:rPr>
              <a:t>Devralan şirket olmaları şartıyla, şahıs şirketleriyle, birleşebilirler.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37</a:t>
            </a:fld>
            <a:endParaRPr lang="tr-TR"/>
          </a:p>
        </p:txBody>
      </p:sp>
    </p:spTree>
    <p:extLst>
      <p:ext uri="{BB962C8B-B14F-4D97-AF65-F5344CB8AC3E}">
        <p14:creationId xmlns:p14="http://schemas.microsoft.com/office/powerpoint/2010/main" val="198280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linds(horizontal)">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blinds(horizontal)">
                                      <p:cBhvr>
                                        <p:cTn id="35" dur="500"/>
                                        <p:tgtEl>
                                          <p:spTgt spid="3">
                                            <p:txEl>
                                              <p:pRg st="8" end="8"/>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blinds(horizontal)">
                                      <p:cBhvr>
                                        <p:cTn id="38" dur="500"/>
                                        <p:tgtEl>
                                          <p:spTgt spid="3">
                                            <p:txEl>
                                              <p:pRg st="9" end="9"/>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blinds(horizontal)">
                                      <p:cBhvr>
                                        <p:cTn id="41" dur="500"/>
                                        <p:tgtEl>
                                          <p:spTgt spid="3">
                                            <p:txEl>
                                              <p:pRg st="10" end="10"/>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blinds(horizontal)">
                                      <p:cBhvr>
                                        <p:cTn id="4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Birleşmelerin Sınıflandırılması</a:t>
            </a:r>
            <a:endParaRPr lang="tr-TR" dirty="0"/>
          </a:p>
        </p:txBody>
      </p:sp>
      <p:sp>
        <p:nvSpPr>
          <p:cNvPr id="3" name="Content Placeholder 2"/>
          <p:cNvSpPr>
            <a:spLocks noGrp="1"/>
          </p:cNvSpPr>
          <p:nvPr>
            <p:ph idx="1"/>
          </p:nvPr>
        </p:nvSpPr>
        <p:spPr/>
        <p:txBody>
          <a:bodyPr/>
          <a:lstStyle/>
          <a:p>
            <a:pPr algn="just">
              <a:spcBef>
                <a:spcPts val="600"/>
              </a:spcBef>
            </a:pPr>
            <a:r>
              <a:rPr lang="tr-TR" sz="2400" b="1" dirty="0"/>
              <a:t>Ekonomik Faaliyet Alanlarına Göre Şirket Birleşmeleri</a:t>
            </a:r>
          </a:p>
          <a:p>
            <a:pPr algn="just">
              <a:spcBef>
                <a:spcPts val="600"/>
              </a:spcBef>
            </a:pPr>
            <a:r>
              <a:rPr lang="tr-TR" sz="2400" b="1" dirty="0">
                <a:solidFill>
                  <a:srgbClr val="FF0000"/>
                </a:solidFill>
              </a:rPr>
              <a:t>Yatay Birleşme: </a:t>
            </a:r>
            <a:r>
              <a:rPr lang="tr-TR" sz="2400" dirty="0">
                <a:solidFill>
                  <a:srgbClr val="FF0000"/>
                </a:solidFill>
              </a:rPr>
              <a:t>Aynı veya birbirini tamamlayıcı mal ve hizmetler üreten ve ürünlerini aynı coğrafi pazarlara sunan şirketlerin birleşmesidir.</a:t>
            </a:r>
          </a:p>
          <a:p>
            <a:pPr algn="just">
              <a:spcBef>
                <a:spcPts val="600"/>
              </a:spcBef>
            </a:pPr>
            <a:r>
              <a:rPr lang="tr-TR" sz="2400" b="1" dirty="0">
                <a:solidFill>
                  <a:schemeClr val="tx2">
                    <a:lumMod val="50000"/>
                  </a:schemeClr>
                </a:solidFill>
              </a:rPr>
              <a:t>Dikey Birleşme: </a:t>
            </a:r>
            <a:r>
              <a:rPr lang="tr-TR" sz="2400" dirty="0">
                <a:solidFill>
                  <a:schemeClr val="tx2">
                    <a:lumMod val="50000"/>
                  </a:schemeClr>
                </a:solidFill>
              </a:rPr>
              <a:t>Birleşen iki şirketten birinin, diğer şirketin mal ve hizmet girdilerinin bir bölümünü üretmesi ve/veya ürün çıktılarını değerlendirmesi (pazarlama gibi) halinde oluşan birleşme şeklidir.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38</a:t>
            </a:fld>
            <a:endParaRPr lang="tr-TR"/>
          </a:p>
        </p:txBody>
      </p:sp>
    </p:spTree>
    <p:extLst>
      <p:ext uri="{BB962C8B-B14F-4D97-AF65-F5344CB8AC3E}">
        <p14:creationId xmlns:p14="http://schemas.microsoft.com/office/powerpoint/2010/main" val="196401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Birleşmelerin Sınıflandırılması</a:t>
            </a:r>
            <a:endParaRPr lang="tr-TR" dirty="0"/>
          </a:p>
        </p:txBody>
      </p:sp>
      <p:sp>
        <p:nvSpPr>
          <p:cNvPr id="3" name="Content Placeholder 2"/>
          <p:cNvSpPr>
            <a:spLocks noGrp="1"/>
          </p:cNvSpPr>
          <p:nvPr>
            <p:ph idx="1"/>
          </p:nvPr>
        </p:nvSpPr>
        <p:spPr/>
        <p:txBody>
          <a:bodyPr/>
          <a:lstStyle/>
          <a:p>
            <a:pPr algn="just">
              <a:spcBef>
                <a:spcPts val="600"/>
              </a:spcBef>
            </a:pPr>
            <a:r>
              <a:rPr lang="tr-TR" sz="2400" b="1" spc="-150" dirty="0">
                <a:solidFill>
                  <a:srgbClr val="FF0000"/>
                </a:solidFill>
              </a:rPr>
              <a:t>Karma Birleşme: </a:t>
            </a:r>
            <a:r>
              <a:rPr lang="tr-TR" sz="2400" spc="-150" dirty="0">
                <a:solidFill>
                  <a:srgbClr val="FF0000"/>
                </a:solidFill>
              </a:rPr>
              <a:t>Birbiriyle doğrudan ilgili olmayan iş kollarında bulunan işletmelerin birleşmesidir.</a:t>
            </a:r>
          </a:p>
          <a:p>
            <a:pPr algn="just">
              <a:spcBef>
                <a:spcPts val="600"/>
              </a:spcBef>
            </a:pPr>
            <a:r>
              <a:rPr lang="tr-TR" sz="2400" b="1" spc="-150" dirty="0">
                <a:solidFill>
                  <a:schemeClr val="tx2">
                    <a:lumMod val="50000"/>
                  </a:schemeClr>
                </a:solidFill>
              </a:rPr>
              <a:t>Coğrafi Birleşme: </a:t>
            </a:r>
            <a:r>
              <a:rPr lang="tr-TR" sz="2400" spc="-150" dirty="0">
                <a:solidFill>
                  <a:schemeClr val="tx2">
                    <a:lumMod val="50000"/>
                  </a:schemeClr>
                </a:solidFill>
              </a:rPr>
              <a:t>Coğrafi birleşmeler işletmelerin bulundukları ülke sınırlarının ötesinde, gerek ileriye doğru, gerekse yatay ve doğrudan ilgili olmayan işletmelerle birleşerek uluslararası ve uluslar ötesi faaliyetler gösterebilmeleri işlemidir.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39</a:t>
            </a:fld>
            <a:endParaRPr lang="tr-TR"/>
          </a:p>
        </p:txBody>
      </p:sp>
    </p:spTree>
    <p:extLst>
      <p:ext uri="{BB962C8B-B14F-4D97-AF65-F5344CB8AC3E}">
        <p14:creationId xmlns:p14="http://schemas.microsoft.com/office/powerpoint/2010/main" val="126703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fontAlgn="auto">
              <a:spcAft>
                <a:spcPts val="0"/>
              </a:spcAft>
              <a:defRPr/>
            </a:pPr>
            <a:r>
              <a:rPr lang="tr-TR" dirty="0"/>
              <a:t>Birleşme Şekilleri</a:t>
            </a:r>
          </a:p>
        </p:txBody>
      </p:sp>
      <p:sp>
        <p:nvSpPr>
          <p:cNvPr id="3" name="2 İçerik Yer Tutucusu"/>
          <p:cNvSpPr>
            <a:spLocks noGrp="1"/>
          </p:cNvSpPr>
          <p:nvPr>
            <p:ph idx="1"/>
          </p:nvPr>
        </p:nvSpPr>
        <p:spPr>
          <a:xfrm>
            <a:off x="457200" y="1571612"/>
            <a:ext cx="8229600" cy="4593692"/>
          </a:xfrm>
        </p:spPr>
        <p:txBody>
          <a:bodyPr>
            <a:normAutofit/>
          </a:bodyPr>
          <a:lstStyle/>
          <a:p>
            <a:pPr marL="342000" indent="-411480" algn="just">
              <a:spcBef>
                <a:spcPts val="0"/>
              </a:spcBef>
              <a:buClr>
                <a:schemeClr val="tx1">
                  <a:shade val="95000"/>
                </a:schemeClr>
              </a:buClr>
              <a:defRPr/>
            </a:pPr>
            <a:r>
              <a:rPr lang="tr-TR" sz="2400" spc="-150" dirty="0"/>
              <a:t>Hukuki Yapılarına Göre İşletme Birleşmeleri</a:t>
            </a:r>
          </a:p>
          <a:p>
            <a:pPr marL="342000" indent="-411480" algn="just">
              <a:spcBef>
                <a:spcPts val="0"/>
              </a:spcBef>
              <a:buClr>
                <a:schemeClr val="tx1">
                  <a:shade val="95000"/>
                </a:schemeClr>
              </a:buClr>
              <a:defRPr/>
            </a:pPr>
            <a:r>
              <a:rPr lang="tr-TR" sz="2400" b="1" spc="-150" dirty="0">
                <a:solidFill>
                  <a:srgbClr val="FF0000"/>
                </a:solidFill>
              </a:rPr>
              <a:t>Tröst: </a:t>
            </a:r>
            <a:r>
              <a:rPr lang="tr-TR" sz="2400" u="sng" spc="-150" dirty="0">
                <a:solidFill>
                  <a:schemeClr val="tx2"/>
                </a:solidFill>
              </a:rPr>
              <a:t>Bir ekonomide serbest ticareti sınırlamak veya ortadan kaldırmak gayesiyle piyasaya hâkim olmak düşüncesiyle meydana getirilen işletmeler arası birleşmeler. </a:t>
            </a:r>
            <a:r>
              <a:rPr lang="tr-TR" sz="2400" spc="-150" dirty="0"/>
              <a:t>Tröst aynı sanayi dalında çalışan işletmelerin yatay birleşmeleridir. Aynı mal üretimini gerçekleştiren çeşitli işletmeler birbiriyle anlaşarak ve sermayelerini birleştirerek tröst meydana getirirler.</a:t>
            </a:r>
          </a:p>
        </p:txBody>
      </p:sp>
      <p:sp>
        <p:nvSpPr>
          <p:cNvPr id="4" name="Slide Number Placeholder 3"/>
          <p:cNvSpPr>
            <a:spLocks noGrp="1"/>
          </p:cNvSpPr>
          <p:nvPr>
            <p:ph type="sldNum" sz="quarter" idx="12"/>
          </p:nvPr>
        </p:nvSpPr>
        <p:spPr/>
        <p:txBody>
          <a:bodyPr/>
          <a:lstStyle/>
          <a:p>
            <a:fld id="{F5241D30-471F-4A7E-8796-A38B74581AEE}" type="slidenum">
              <a:rPr lang="tr-TR" smtClean="0"/>
              <a:pPr/>
              <a:t>40</a:t>
            </a:fld>
            <a:endParaRPr lang="tr-TR"/>
          </a:p>
        </p:txBody>
      </p:sp>
    </p:spTree>
    <p:extLst>
      <p:ext uri="{BB962C8B-B14F-4D97-AF65-F5344CB8AC3E}">
        <p14:creationId xmlns:p14="http://schemas.microsoft.com/office/powerpoint/2010/main" val="3513140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fontAlgn="auto">
              <a:spcAft>
                <a:spcPts val="0"/>
              </a:spcAft>
              <a:defRPr/>
            </a:pPr>
            <a:r>
              <a:rPr lang="tr-TR" dirty="0"/>
              <a:t>Birleşme Şekilleri</a:t>
            </a:r>
          </a:p>
        </p:txBody>
      </p:sp>
      <p:sp>
        <p:nvSpPr>
          <p:cNvPr id="3" name="2 İçerik Yer Tutucusu"/>
          <p:cNvSpPr>
            <a:spLocks noGrp="1"/>
          </p:cNvSpPr>
          <p:nvPr>
            <p:ph idx="1"/>
          </p:nvPr>
        </p:nvSpPr>
        <p:spPr>
          <a:xfrm>
            <a:off x="457200" y="1571612"/>
            <a:ext cx="8229600" cy="4593692"/>
          </a:xfrm>
        </p:spPr>
        <p:txBody>
          <a:bodyPr>
            <a:normAutofit/>
          </a:bodyPr>
          <a:lstStyle/>
          <a:p>
            <a:pPr marL="360000" indent="-411480" algn="just">
              <a:buClr>
                <a:schemeClr val="tx1">
                  <a:shade val="95000"/>
                </a:schemeClr>
              </a:buClr>
              <a:defRPr/>
            </a:pPr>
            <a:r>
              <a:rPr lang="tr-TR" sz="2400" b="1" spc="-150" dirty="0">
                <a:solidFill>
                  <a:schemeClr val="tx2">
                    <a:lumMod val="50000"/>
                  </a:schemeClr>
                </a:solidFill>
              </a:rPr>
              <a:t>Holding: </a:t>
            </a:r>
            <a:r>
              <a:rPr lang="tr-TR" sz="2400" spc="-150" dirty="0">
                <a:solidFill>
                  <a:srgbClr val="FF0000"/>
                </a:solidFill>
              </a:rPr>
              <a:t>Holding şirketleri, üretim ve satış türü faaliyetlerde bulunmayan, belli bir faaliyet alanı olan şirketlere iştirak eden, ve genellikle böyle şirketlerin büyük ortağı durumunda olan anonim şirketlerdir.</a:t>
            </a:r>
            <a:r>
              <a:rPr lang="tr-TR" sz="2400" spc="-150" dirty="0">
                <a:solidFill>
                  <a:schemeClr val="tx2">
                    <a:lumMod val="50000"/>
                  </a:schemeClr>
                </a:solidFill>
              </a:rPr>
              <a:t> </a:t>
            </a:r>
          </a:p>
          <a:p>
            <a:pPr marL="342000" indent="-411480" algn="just">
              <a:spcBef>
                <a:spcPts val="0"/>
              </a:spcBef>
              <a:buClr>
                <a:schemeClr val="tx1">
                  <a:shade val="95000"/>
                </a:schemeClr>
              </a:buClr>
              <a:defRPr/>
            </a:pPr>
            <a:r>
              <a:rPr lang="tr-TR" sz="2400" spc="-150" dirty="0">
                <a:solidFill>
                  <a:schemeClr val="tx2">
                    <a:lumMod val="50000"/>
                  </a:schemeClr>
                </a:solidFill>
              </a:rPr>
              <a:t>Holding şirketlerinin kuruluş ve varoluş nedenleri birden çok şirkete iştirak etmek ve bu şirketleri yönlendirmek/kontrol etmek olduğundan sermaye şirketleri sınıfında bulunmaktadırlar. Holding şirketlerinin sahipleri genellikle birçok şirketin sahibi oldukları için, bu paylarını holdinglere devrederler ve bu yolla o şirketlerin yönetimlerini tek elde toplarlar.</a:t>
            </a:r>
          </a:p>
        </p:txBody>
      </p:sp>
      <p:sp>
        <p:nvSpPr>
          <p:cNvPr id="4" name="Slide Number Placeholder 3"/>
          <p:cNvSpPr>
            <a:spLocks noGrp="1"/>
          </p:cNvSpPr>
          <p:nvPr>
            <p:ph type="sldNum" sz="quarter" idx="12"/>
          </p:nvPr>
        </p:nvSpPr>
        <p:spPr/>
        <p:txBody>
          <a:bodyPr/>
          <a:lstStyle/>
          <a:p>
            <a:fld id="{F5241D30-471F-4A7E-8796-A38B74581AEE}" type="slidenum">
              <a:rPr lang="tr-TR" smtClean="0"/>
              <a:pPr/>
              <a:t>41</a:t>
            </a:fld>
            <a:endParaRPr lang="tr-TR"/>
          </a:p>
        </p:txBody>
      </p:sp>
    </p:spTree>
    <p:extLst>
      <p:ext uri="{BB962C8B-B14F-4D97-AF65-F5344CB8AC3E}">
        <p14:creationId xmlns:p14="http://schemas.microsoft.com/office/powerpoint/2010/main" val="2759289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fontAlgn="auto">
              <a:spcAft>
                <a:spcPts val="0"/>
              </a:spcAft>
              <a:defRPr/>
            </a:pPr>
            <a:r>
              <a:rPr lang="tr-TR" dirty="0"/>
              <a:t>Birleşme Şekilleri</a:t>
            </a:r>
          </a:p>
        </p:txBody>
      </p:sp>
      <p:sp>
        <p:nvSpPr>
          <p:cNvPr id="3" name="2 İçerik Yer Tutucusu"/>
          <p:cNvSpPr>
            <a:spLocks noGrp="1"/>
          </p:cNvSpPr>
          <p:nvPr>
            <p:ph idx="1"/>
          </p:nvPr>
        </p:nvSpPr>
        <p:spPr>
          <a:xfrm>
            <a:off x="457200" y="1571612"/>
            <a:ext cx="8229600" cy="4429156"/>
          </a:xfrm>
        </p:spPr>
        <p:txBody>
          <a:bodyPr>
            <a:normAutofit/>
          </a:bodyPr>
          <a:lstStyle/>
          <a:p>
            <a:pPr algn="just">
              <a:buClr>
                <a:schemeClr val="tx1">
                  <a:shade val="95000"/>
                </a:schemeClr>
              </a:buClr>
              <a:defRPr/>
            </a:pPr>
            <a:r>
              <a:rPr lang="tr-TR" sz="2400" spc="-150" dirty="0"/>
              <a:t>Konsorsyum: Konsorsiyum kelime olarak </a:t>
            </a:r>
            <a:r>
              <a:rPr lang="tr-TR" sz="2400" spc="-150" dirty="0">
                <a:effectLst>
                  <a:outerShdw blurRad="38100" dist="38100" dir="2700000" algn="tl">
                    <a:srgbClr val="000000">
                      <a:alpha val="43137"/>
                    </a:srgbClr>
                  </a:outerShdw>
                </a:effectLst>
              </a:rPr>
              <a:t>“belirli bir iş için kurulan birlik ve ortaklık”</a:t>
            </a:r>
            <a:r>
              <a:rPr lang="tr-TR" sz="2400" spc="-150" dirty="0"/>
              <a:t> anlamına gelir. İki veya daha fazla işletmenin, büyük sermaye gerektiren faaliyet alanlarında (köprü, baraj, liman, termik santrali gibi) bir araya gelerek birleşmeleri söz konusudur. </a:t>
            </a:r>
          </a:p>
          <a:p>
            <a:pPr algn="just">
              <a:buClr>
                <a:schemeClr val="tx1">
                  <a:shade val="95000"/>
                </a:schemeClr>
              </a:buClr>
              <a:defRPr/>
            </a:pPr>
            <a:r>
              <a:rPr lang="tr-TR" sz="2400" spc="-150" dirty="0"/>
              <a:t>Bu işbirliği, girişilen projenin bitmesiyle sona ermektedir. Projenin tamamlanmasından sonra ortaya çıkan kâr veya menfaat, konsorsiyum üyeleri tarafından, önceden yapılan anlaşma gereğince dağıtılır. Konsorsiyum oluşturan ekonomik ve hukuki bağımsızlıklarını kaybetmezler.</a:t>
            </a:r>
          </a:p>
          <a:p>
            <a:pPr marL="324000" indent="-411480" algn="just">
              <a:spcBef>
                <a:spcPts val="0"/>
              </a:spcBef>
              <a:buClr>
                <a:schemeClr val="tx1">
                  <a:shade val="95000"/>
                </a:schemeClr>
              </a:buClr>
              <a:defRPr/>
            </a:pPr>
            <a:endParaRPr lang="tr-TR" sz="2400" spc="-150" dirty="0"/>
          </a:p>
          <a:p>
            <a:pPr marL="324000" indent="-411480" algn="just" fontAlgn="auto">
              <a:spcBef>
                <a:spcPts val="0"/>
              </a:spcBef>
              <a:buClr>
                <a:schemeClr val="tx1">
                  <a:shade val="95000"/>
                </a:schemeClr>
              </a:buClr>
              <a:buFont typeface="Wingdings 2"/>
              <a:buChar char=""/>
              <a:defRPr/>
            </a:pPr>
            <a:endParaRPr lang="tr-TR" sz="2400" spc="-150" dirty="0"/>
          </a:p>
          <a:p>
            <a:pPr marL="324000" indent="-411480" algn="just" fontAlgn="auto">
              <a:spcBef>
                <a:spcPts val="0"/>
              </a:spcBef>
              <a:buClr>
                <a:schemeClr val="tx1">
                  <a:shade val="95000"/>
                </a:schemeClr>
              </a:buClr>
              <a:buFont typeface="Wingdings 2"/>
              <a:buChar char=""/>
              <a:defRPr/>
            </a:pPr>
            <a:endParaRPr lang="tr-TR" sz="2400" spc="-150" dirty="0"/>
          </a:p>
          <a:p>
            <a:pPr marL="324000" indent="-411480" algn="just" fontAlgn="auto">
              <a:spcBef>
                <a:spcPts val="0"/>
              </a:spcBef>
              <a:buClr>
                <a:schemeClr val="tx1">
                  <a:shade val="95000"/>
                </a:schemeClr>
              </a:buClr>
              <a:buFont typeface="Wingdings 2"/>
              <a:buChar char=""/>
              <a:defRPr/>
            </a:pPr>
            <a:endParaRPr lang="tr-TR" sz="2400" spc="-150" dirty="0"/>
          </a:p>
        </p:txBody>
      </p:sp>
      <p:sp>
        <p:nvSpPr>
          <p:cNvPr id="4" name="Slide Number Placeholder 3"/>
          <p:cNvSpPr>
            <a:spLocks noGrp="1"/>
          </p:cNvSpPr>
          <p:nvPr>
            <p:ph type="sldNum" sz="quarter" idx="12"/>
          </p:nvPr>
        </p:nvSpPr>
        <p:spPr/>
        <p:txBody>
          <a:bodyPr/>
          <a:lstStyle/>
          <a:p>
            <a:fld id="{F5241D30-471F-4A7E-8796-A38B74581AEE}" type="slidenum">
              <a:rPr lang="tr-TR" smtClean="0"/>
              <a:pPr/>
              <a:t>42</a:t>
            </a:fld>
            <a:endParaRPr lang="tr-TR"/>
          </a:p>
        </p:txBody>
      </p:sp>
    </p:spTree>
    <p:extLst>
      <p:ext uri="{BB962C8B-B14F-4D97-AF65-F5344CB8AC3E}">
        <p14:creationId xmlns:p14="http://schemas.microsoft.com/office/powerpoint/2010/main" val="747659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fontAlgn="auto">
              <a:spcAft>
                <a:spcPts val="0"/>
              </a:spcAft>
              <a:defRPr/>
            </a:pPr>
            <a:r>
              <a:rPr lang="tr-TR" dirty="0"/>
              <a:t>Birleşme Şekilleri</a:t>
            </a:r>
          </a:p>
        </p:txBody>
      </p:sp>
      <p:sp>
        <p:nvSpPr>
          <p:cNvPr id="3" name="2 İçerik Yer Tutucusu"/>
          <p:cNvSpPr>
            <a:spLocks noGrp="1"/>
          </p:cNvSpPr>
          <p:nvPr>
            <p:ph idx="1"/>
          </p:nvPr>
        </p:nvSpPr>
        <p:spPr>
          <a:xfrm>
            <a:off x="457200" y="1571612"/>
            <a:ext cx="8229600" cy="4593692"/>
          </a:xfrm>
        </p:spPr>
        <p:txBody>
          <a:bodyPr>
            <a:noAutofit/>
          </a:bodyPr>
          <a:lstStyle/>
          <a:p>
            <a:pPr algn="just">
              <a:buClr>
                <a:schemeClr val="tx1">
                  <a:shade val="95000"/>
                </a:schemeClr>
              </a:buClr>
              <a:defRPr/>
            </a:pPr>
            <a:r>
              <a:rPr lang="tr-TR" sz="2400" spc="-150" dirty="0"/>
              <a:t>Kartel: Kartel, bağımsız tüzel kişilik sahibi firmaların aralarında rekabete son vermek veya rekabeti sınırlı tutmak amacıyla yaptıkları bir anlaşmadır. </a:t>
            </a:r>
          </a:p>
          <a:p>
            <a:pPr algn="just">
              <a:buClr>
                <a:schemeClr val="tx1">
                  <a:shade val="95000"/>
                </a:schemeClr>
              </a:buClr>
              <a:defRPr/>
            </a:pPr>
            <a:r>
              <a:rPr lang="tr-TR" sz="2400" spc="-150" dirty="0"/>
              <a:t>Firmaların fiyat politikaları, satış şartları, üretim miktarları, sürüm alanları, yatırım programları, reklam harcamaları, kâr marjları, araştırma bütçeleri, komisyoncu ve pazarlamacılara ödedikleri yüzdeler kartel anlaşmalarına konu olabilir. </a:t>
            </a:r>
          </a:p>
          <a:p>
            <a:pPr algn="just"/>
            <a:r>
              <a:rPr lang="tr-TR" sz="2400" spc="-150" dirty="0"/>
              <a:t>Kartellerin etkinliği, anlaşmaya giren firmalar grubunun piyasaya yön verebilecek güce sahip olmasına bağlıdır. Fiyatların yükselmesine, üretimin daralmasına ve tekelleşmeye neden olması bazı ülkelerde kamu otoritesinin kartelleşme hareketlerine müdahale etmesine yol açmaktadır</a:t>
            </a:r>
          </a:p>
        </p:txBody>
      </p:sp>
      <p:sp>
        <p:nvSpPr>
          <p:cNvPr id="4" name="Slide Number Placeholder 3"/>
          <p:cNvSpPr>
            <a:spLocks noGrp="1"/>
          </p:cNvSpPr>
          <p:nvPr>
            <p:ph type="sldNum" sz="quarter" idx="12"/>
          </p:nvPr>
        </p:nvSpPr>
        <p:spPr/>
        <p:txBody>
          <a:bodyPr/>
          <a:lstStyle/>
          <a:p>
            <a:fld id="{F5241D30-471F-4A7E-8796-A38B74581AEE}" type="slidenum">
              <a:rPr lang="tr-TR" smtClean="0"/>
              <a:pPr/>
              <a:t>43</a:t>
            </a:fld>
            <a:endParaRPr lang="tr-TR"/>
          </a:p>
        </p:txBody>
      </p:sp>
    </p:spTree>
    <p:extLst>
      <p:ext uri="{BB962C8B-B14F-4D97-AF65-F5344CB8AC3E}">
        <p14:creationId xmlns:p14="http://schemas.microsoft.com/office/powerpoint/2010/main" val="3513707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fontAlgn="auto">
              <a:spcAft>
                <a:spcPts val="0"/>
              </a:spcAft>
              <a:defRPr/>
            </a:pPr>
            <a:r>
              <a:rPr lang="tr-TR" dirty="0"/>
              <a:t>Birleşme Şekilleri</a:t>
            </a:r>
          </a:p>
        </p:txBody>
      </p:sp>
      <p:sp>
        <p:nvSpPr>
          <p:cNvPr id="3" name="2 İçerik Yer Tutucusu"/>
          <p:cNvSpPr>
            <a:spLocks noGrp="1"/>
          </p:cNvSpPr>
          <p:nvPr>
            <p:ph idx="1"/>
          </p:nvPr>
        </p:nvSpPr>
        <p:spPr>
          <a:xfrm>
            <a:off x="457200" y="1571612"/>
            <a:ext cx="8229600" cy="4500594"/>
          </a:xfrm>
        </p:spPr>
        <p:txBody>
          <a:bodyPr>
            <a:noAutofit/>
          </a:bodyPr>
          <a:lstStyle/>
          <a:p>
            <a:pPr algn="just">
              <a:buClr>
                <a:schemeClr val="tx1">
                  <a:shade val="95000"/>
                </a:schemeClr>
              </a:buClr>
              <a:defRPr/>
            </a:pPr>
            <a:r>
              <a:rPr lang="tr-TR" sz="2400" spc="-150" dirty="0" err="1"/>
              <a:t>Konsern</a:t>
            </a:r>
            <a:r>
              <a:rPr lang="tr-TR" sz="2400" spc="-150" dirty="0"/>
              <a:t>: </a:t>
            </a:r>
            <a:r>
              <a:rPr lang="tr-TR" sz="2400" spc="-150" dirty="0">
                <a:solidFill>
                  <a:srgbClr val="FF0000"/>
                </a:solidFill>
                <a:effectLst>
                  <a:outerShdw blurRad="38100" dist="38100" dir="2700000" algn="tl">
                    <a:srgbClr val="000000">
                      <a:alpha val="43137"/>
                    </a:srgbClr>
                  </a:outerShdw>
                </a:effectLst>
              </a:rPr>
              <a:t>İki veya daha çok işletmenin, finansal ve teknik yönden daha güçlü olabilmek için ekonomik bağımsızlıklarını tamamen veya kısmen kaybettikleri ancak hukuki bağımsızlıklarını kaybetmeden bir araya gelmeleridir. </a:t>
            </a:r>
          </a:p>
          <a:p>
            <a:pPr algn="just">
              <a:buClr>
                <a:schemeClr val="tx1">
                  <a:shade val="95000"/>
                </a:schemeClr>
              </a:buClr>
              <a:defRPr/>
            </a:pPr>
            <a:r>
              <a:rPr lang="tr-TR" sz="2400" spc="-150" dirty="0" err="1"/>
              <a:t>Konsernler</a:t>
            </a:r>
            <a:r>
              <a:rPr lang="tr-TR" sz="2400" spc="-150" dirty="0"/>
              <a:t>, üretim, pazarlama, satın alma, araştırmageliştirme gibi konularda işbirliğine girişirler. </a:t>
            </a:r>
          </a:p>
          <a:p>
            <a:pPr algn="just">
              <a:buClr>
                <a:schemeClr val="tx1">
                  <a:shade val="95000"/>
                </a:schemeClr>
              </a:buClr>
              <a:defRPr/>
            </a:pPr>
            <a:r>
              <a:rPr lang="tr-TR" sz="2400" spc="-150" dirty="0" err="1"/>
              <a:t>Konsern</a:t>
            </a:r>
            <a:r>
              <a:rPr lang="tr-TR" sz="2400" spc="-150" dirty="0"/>
              <a:t> üyeleri genellikle dikey büyüme oluşturarak, birbirlerini tamamlarlar. Bu durumda, birisinin çıktısı, diğerinin girdisi olmaktadır. Konsern üyelerinin temel amacı, maliyeti düşürerek, tek elden satışı sağlamak suretiyle piyasayı ele geçirip kârlılığı arttırmaktır.</a:t>
            </a:r>
          </a:p>
        </p:txBody>
      </p:sp>
      <p:sp>
        <p:nvSpPr>
          <p:cNvPr id="4" name="Slide Number Placeholder 3"/>
          <p:cNvSpPr>
            <a:spLocks noGrp="1"/>
          </p:cNvSpPr>
          <p:nvPr>
            <p:ph type="sldNum" sz="quarter" idx="12"/>
          </p:nvPr>
        </p:nvSpPr>
        <p:spPr/>
        <p:txBody>
          <a:bodyPr/>
          <a:lstStyle/>
          <a:p>
            <a:fld id="{F5241D30-471F-4A7E-8796-A38B74581AEE}" type="slidenum">
              <a:rPr lang="tr-TR" smtClean="0"/>
              <a:pPr/>
              <a:t>44</a:t>
            </a:fld>
            <a:endParaRPr lang="tr-TR"/>
          </a:p>
        </p:txBody>
      </p:sp>
    </p:spTree>
    <p:extLst>
      <p:ext uri="{BB962C8B-B14F-4D97-AF65-F5344CB8AC3E}">
        <p14:creationId xmlns:p14="http://schemas.microsoft.com/office/powerpoint/2010/main" val="607299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ctrTitle"/>
          </p:nvPr>
        </p:nvSpPr>
        <p:spPr/>
        <p:txBody>
          <a:bodyPr/>
          <a:lstStyle/>
          <a:p>
            <a:r>
              <a:rPr lang="tr-TR" sz="4000" dirty="0">
                <a:solidFill>
                  <a:schemeClr val="tx2"/>
                </a:solidFill>
                <a:latin typeface="Palatino Linotype" pitchFamily="18" charset="0"/>
              </a:rPr>
              <a:t>Şirketlerde Bölünme</a:t>
            </a:r>
          </a:p>
        </p:txBody>
      </p:sp>
      <p:sp>
        <p:nvSpPr>
          <p:cNvPr id="7" name="Alt Başlık 6"/>
          <p:cNvSpPr>
            <a:spLocks noGrp="1"/>
          </p:cNvSpPr>
          <p:nvPr>
            <p:ph type="subTitle" idx="1"/>
          </p:nvPr>
        </p:nvSpPr>
        <p:spPr/>
        <p:txBody>
          <a:bodyPr/>
          <a:lstStyle/>
          <a:p>
            <a:endParaRPr lang="tr-TR"/>
          </a:p>
        </p:txBody>
      </p:sp>
    </p:spTree>
    <p:extLst>
      <p:ext uri="{BB962C8B-B14F-4D97-AF65-F5344CB8AC3E}">
        <p14:creationId xmlns:p14="http://schemas.microsoft.com/office/powerpoint/2010/main" val="21841220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Şirketlerde Bölünme</a:t>
            </a:r>
          </a:p>
        </p:txBody>
      </p:sp>
      <p:sp>
        <p:nvSpPr>
          <p:cNvPr id="3" name="Content Placeholder 2"/>
          <p:cNvSpPr>
            <a:spLocks noGrp="1"/>
          </p:cNvSpPr>
          <p:nvPr>
            <p:ph idx="1"/>
          </p:nvPr>
        </p:nvSpPr>
        <p:spPr/>
        <p:txBody>
          <a:bodyPr/>
          <a:lstStyle/>
          <a:p>
            <a:pPr algn="just">
              <a:spcBef>
                <a:spcPts val="0"/>
              </a:spcBef>
            </a:pPr>
            <a:r>
              <a:rPr lang="tr-TR" sz="2200" spc="-150" dirty="0">
                <a:solidFill>
                  <a:srgbClr val="FF0000"/>
                </a:solidFill>
                <a:effectLst>
                  <a:outerShdw blurRad="38100" dist="38100" dir="2700000" algn="tl">
                    <a:srgbClr val="000000">
                      <a:alpha val="43137"/>
                    </a:srgbClr>
                  </a:outerShdw>
                </a:effectLst>
              </a:rPr>
              <a:t>Bölünme bir şirketin sermaye artırarak veya azaltarak mal varlığının ayrılmasıdır.</a:t>
            </a:r>
          </a:p>
          <a:p>
            <a:pPr algn="just"/>
            <a:r>
              <a:rPr lang="tr-TR" sz="2200" spc="-150" dirty="0"/>
              <a:t>Bir şirket tam veya kısmi bölünenbilir(TTK 159)</a:t>
            </a:r>
          </a:p>
          <a:p>
            <a:pPr marL="457200" indent="-457200" algn="just">
              <a:buFont typeface="+mj-lt"/>
              <a:buAutoNum type="alphaLcParenR"/>
            </a:pPr>
            <a:r>
              <a:rPr lang="tr-TR" sz="2200" b="1" spc="-150" dirty="0">
                <a:solidFill>
                  <a:schemeClr val="tx2">
                    <a:lumMod val="50000"/>
                  </a:schemeClr>
                </a:solidFill>
                <a:effectLst>
                  <a:outerShdw blurRad="38100" dist="38100" dir="2700000" algn="tl">
                    <a:srgbClr val="000000">
                      <a:alpha val="43137"/>
                    </a:srgbClr>
                  </a:outerShdw>
                </a:effectLst>
              </a:rPr>
              <a:t>Tam bölünmede, </a:t>
            </a:r>
            <a:r>
              <a:rPr lang="tr-TR" sz="2200" spc="-150" dirty="0">
                <a:solidFill>
                  <a:schemeClr val="tx2">
                    <a:lumMod val="50000"/>
                  </a:schemeClr>
                </a:solidFill>
                <a:effectLst>
                  <a:outerShdw blurRad="38100" dist="38100" dir="2700000" algn="tl">
                    <a:srgbClr val="000000">
                      <a:alpha val="43137"/>
                    </a:srgbClr>
                  </a:outerShdw>
                </a:effectLst>
              </a:rPr>
              <a:t>şirketin tüm malvarlığı bölümlere ayrılır ve diğer şirketlere devrolunur. Bölünen şirketin ortakları, devralan şirketlerin paylarını ve haklarını iktisap ederler. Tam bölünüp devrolunan şirket sona erer ve unvanı ticaret sicilinden silinir.</a:t>
            </a:r>
          </a:p>
          <a:p>
            <a:pPr marL="457200" indent="-457200" algn="just">
              <a:buFont typeface="+mj-lt"/>
              <a:buAutoNum type="alphaLcParenR"/>
            </a:pPr>
            <a:r>
              <a:rPr lang="tr-TR" sz="2200" b="1" spc="-150" dirty="0">
                <a:solidFill>
                  <a:srgbClr val="FF0000"/>
                </a:solidFill>
                <a:effectLst>
                  <a:outerShdw blurRad="38100" dist="38100" dir="2700000" algn="tl">
                    <a:srgbClr val="000000">
                      <a:alpha val="43137"/>
                    </a:srgbClr>
                  </a:outerShdw>
                </a:effectLst>
              </a:rPr>
              <a:t>Kısmi bölünmede, </a:t>
            </a:r>
            <a:r>
              <a:rPr lang="tr-TR" sz="2200" spc="-150" dirty="0">
                <a:solidFill>
                  <a:srgbClr val="FF0000"/>
                </a:solidFill>
                <a:effectLst>
                  <a:outerShdw blurRad="38100" dist="38100" dir="2700000" algn="tl">
                    <a:srgbClr val="000000">
                      <a:alpha val="43137"/>
                    </a:srgbClr>
                  </a:outerShdw>
                </a:effectLst>
              </a:rPr>
              <a:t>bir şirketin malvarlığının bir veya birden fazla bölümü diğer şirketlere devrolunur. Bölünen şirketin ortakları, devralan şirketlerin paylarını ve haklarını iktisap ederler veya bölünen şirket, devredilen malvarlığı bölümlerinin karşılığında devralan şirketlerdeki payları ve hakları elde ederek yavru şirketini oluşturur (TTK m. 159).</a:t>
            </a:r>
          </a:p>
          <a:p>
            <a:pPr algn="just"/>
            <a:endParaRPr lang="tr-TR" sz="2200" spc="-150" dirty="0"/>
          </a:p>
        </p:txBody>
      </p:sp>
      <p:sp>
        <p:nvSpPr>
          <p:cNvPr id="5" name="Slide Number Placeholder 4"/>
          <p:cNvSpPr>
            <a:spLocks noGrp="1"/>
          </p:cNvSpPr>
          <p:nvPr>
            <p:ph type="sldNum" sz="quarter" idx="12"/>
          </p:nvPr>
        </p:nvSpPr>
        <p:spPr/>
        <p:txBody>
          <a:bodyPr/>
          <a:lstStyle/>
          <a:p>
            <a:fld id="{F5241D30-471F-4A7E-8796-A38B74581AEE}" type="slidenum">
              <a:rPr lang="tr-TR" smtClean="0"/>
              <a:pPr/>
              <a:t>46</a:t>
            </a:fld>
            <a:endParaRPr lang="tr-TR"/>
          </a:p>
        </p:txBody>
      </p:sp>
    </p:spTree>
    <p:extLst>
      <p:ext uri="{BB962C8B-B14F-4D97-AF65-F5344CB8AC3E}">
        <p14:creationId xmlns:p14="http://schemas.microsoft.com/office/powerpoint/2010/main" val="26164841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Şirketlerde Bölünme</a:t>
            </a:r>
          </a:p>
        </p:txBody>
      </p:sp>
      <p:sp>
        <p:nvSpPr>
          <p:cNvPr id="3" name="Content Placeholder 2"/>
          <p:cNvSpPr>
            <a:spLocks noGrp="1"/>
          </p:cNvSpPr>
          <p:nvPr>
            <p:ph idx="1"/>
          </p:nvPr>
        </p:nvSpPr>
        <p:spPr/>
        <p:txBody>
          <a:bodyPr/>
          <a:lstStyle/>
          <a:p>
            <a:pPr algn="just"/>
            <a:r>
              <a:rPr lang="tr-TR" sz="2200" spc="-150" dirty="0">
                <a:solidFill>
                  <a:srgbClr val="FF0000"/>
                </a:solidFill>
                <a:effectLst>
                  <a:outerShdw blurRad="38100" dist="38100" dir="2700000" algn="tl">
                    <a:srgbClr val="000000">
                      <a:alpha val="43137"/>
                    </a:srgbClr>
                  </a:outerShdw>
                </a:effectLst>
              </a:rPr>
              <a:t>Tam ve kısmi bölünmede şirket payları ve hakları TTK. uyarınca korunur.</a:t>
            </a:r>
          </a:p>
          <a:p>
            <a:pPr algn="just"/>
            <a:r>
              <a:rPr lang="tr-TR" sz="2200" spc="-150" dirty="0"/>
              <a:t>Devreden şirketin ortaklarına; bölünmeye katılan tüm şirketlerde, mevcut payları oranında şirket payları tahsis edilir ve bölünmeye “oranların korunduğu” bölünme denir. </a:t>
            </a:r>
          </a:p>
          <a:p>
            <a:pPr algn="just"/>
            <a:r>
              <a:rPr lang="tr-TR" sz="2200" spc="-150" dirty="0"/>
              <a:t>Bölünmeye katılan bazı veya tüm şirketlerde, mevcut paylarının oranına göre değişik oranda şirket payları tahsis edilebilir ve bu bölünmeye “oranların korunmadığı bölünme” denir.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47</a:t>
            </a:fld>
            <a:endParaRPr lang="tr-TR"/>
          </a:p>
        </p:txBody>
      </p:sp>
    </p:spTree>
    <p:extLst>
      <p:ext uri="{BB962C8B-B14F-4D97-AF65-F5344CB8AC3E}">
        <p14:creationId xmlns:p14="http://schemas.microsoft.com/office/powerpoint/2010/main" val="3008537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Şirketlerde Bölünme</a:t>
            </a:r>
            <a:endParaRPr lang="tr-TR" dirty="0"/>
          </a:p>
        </p:txBody>
      </p:sp>
      <p:sp>
        <p:nvSpPr>
          <p:cNvPr id="3" name="Content Placeholder 2"/>
          <p:cNvSpPr>
            <a:spLocks noGrp="1"/>
          </p:cNvSpPr>
          <p:nvPr>
            <p:ph idx="1"/>
          </p:nvPr>
        </p:nvSpPr>
        <p:spPr/>
        <p:txBody>
          <a:bodyPr/>
          <a:lstStyle/>
          <a:p>
            <a:pPr algn="just"/>
            <a:r>
              <a:rPr lang="fi-FI" sz="1800" spc="-150" dirty="0">
                <a:solidFill>
                  <a:srgbClr val="FF0000"/>
                </a:solidFill>
                <a:effectLst>
                  <a:outerShdw blurRad="38100" dist="38100" dir="2700000" algn="tl">
                    <a:srgbClr val="000000">
                      <a:alpha val="43137"/>
                    </a:srgbClr>
                  </a:outerShdw>
                </a:effectLst>
              </a:rPr>
              <a:t>Sermaye şirketleri ve kooperatifler sermaye şirketlerine ve kooperatiflere bölünebilirler (TTK m. 160).</a:t>
            </a:r>
          </a:p>
          <a:p>
            <a:pPr algn="just"/>
            <a:r>
              <a:rPr lang="fi-FI" sz="1800" spc="-150" dirty="0">
                <a:effectLst>
                  <a:outerShdw blurRad="38100" dist="38100" dir="2700000" algn="tl">
                    <a:srgbClr val="000000">
                      <a:alpha val="43137"/>
                    </a:srgbClr>
                  </a:outerShdw>
                </a:effectLst>
              </a:rPr>
              <a:t>Bir sermaye şirketi;</a:t>
            </a:r>
          </a:p>
          <a:p>
            <a:pPr marL="914400" lvl="1" indent="-457200" algn="just">
              <a:buFont typeface="+mj-lt"/>
              <a:buAutoNum type="arabicPeriod"/>
            </a:pPr>
            <a:r>
              <a:rPr lang="fi-FI" sz="1600" spc="-150" dirty="0">
                <a:effectLst>
                  <a:outerShdw blurRad="38100" dist="38100" dir="2700000" algn="tl">
                    <a:srgbClr val="000000">
                      <a:alpha val="43137"/>
                    </a:srgbClr>
                  </a:outerShdw>
                </a:effectLst>
              </a:rPr>
              <a:t>Başka türde bir sermaye </a:t>
            </a:r>
            <a:r>
              <a:rPr lang="tr-TR" sz="1600" spc="-150" dirty="0">
                <a:effectLst>
                  <a:outerShdw blurRad="38100" dist="38100" dir="2700000" algn="tl">
                    <a:srgbClr val="000000">
                      <a:alpha val="43137"/>
                    </a:srgbClr>
                  </a:outerShdw>
                </a:effectLst>
              </a:rPr>
              <a:t> </a:t>
            </a:r>
            <a:r>
              <a:rPr lang="fi-FI" sz="1600" spc="-150" dirty="0">
                <a:effectLst>
                  <a:outerShdw blurRad="38100" dist="38100" dir="2700000" algn="tl">
                    <a:srgbClr val="000000">
                      <a:alpha val="43137"/>
                    </a:srgbClr>
                  </a:outerShdw>
                </a:effectLst>
              </a:rPr>
              <a:t>şirketine;</a:t>
            </a:r>
            <a:endParaRPr lang="tr-TR" sz="1600" spc="-150" dirty="0">
              <a:effectLst>
                <a:outerShdw blurRad="38100" dist="38100" dir="2700000" algn="tl">
                  <a:srgbClr val="000000">
                    <a:alpha val="43137"/>
                  </a:srgbClr>
                </a:outerShdw>
              </a:effectLst>
            </a:endParaRPr>
          </a:p>
          <a:p>
            <a:pPr marL="914400" lvl="1" indent="-457200" algn="just">
              <a:buFont typeface="+mj-lt"/>
              <a:buAutoNum type="arabicPeriod"/>
            </a:pPr>
            <a:r>
              <a:rPr lang="fi-FI" sz="1600" spc="-150" dirty="0">
                <a:effectLst>
                  <a:outerShdw blurRad="38100" dist="38100" dir="2700000" algn="tl">
                    <a:srgbClr val="000000">
                      <a:alpha val="43137"/>
                    </a:srgbClr>
                  </a:outerShdw>
                </a:effectLst>
              </a:rPr>
              <a:t>Bir kooperatife;</a:t>
            </a:r>
          </a:p>
          <a:p>
            <a:pPr algn="just"/>
            <a:r>
              <a:rPr lang="fi-FI" sz="1800" spc="-150" dirty="0">
                <a:solidFill>
                  <a:schemeClr val="accent3">
                    <a:lumMod val="50000"/>
                  </a:schemeClr>
                </a:solidFill>
                <a:effectLst>
                  <a:outerShdw blurRad="38100" dist="38100" dir="2700000" algn="tl">
                    <a:srgbClr val="000000">
                      <a:alpha val="43137"/>
                    </a:srgbClr>
                  </a:outerShdw>
                </a:effectLst>
              </a:rPr>
              <a:t>b) Bir kollektif şirket;</a:t>
            </a:r>
          </a:p>
          <a:p>
            <a:pPr marL="914400" lvl="1" indent="-457200" algn="just">
              <a:buFont typeface="+mj-lt"/>
              <a:buAutoNum type="arabicPeriod"/>
            </a:pPr>
            <a:r>
              <a:rPr lang="fi-FI" sz="1600" spc="-150" dirty="0">
                <a:solidFill>
                  <a:schemeClr val="accent3">
                    <a:lumMod val="50000"/>
                  </a:schemeClr>
                </a:solidFill>
                <a:effectLst>
                  <a:outerShdw blurRad="38100" dist="38100" dir="2700000" algn="tl">
                    <a:srgbClr val="000000">
                      <a:alpha val="43137"/>
                    </a:srgbClr>
                  </a:outerShdw>
                </a:effectLst>
              </a:rPr>
              <a:t>Bir sermaye şirketine;</a:t>
            </a:r>
            <a:endParaRPr lang="tr-TR" sz="1600" spc="-150" dirty="0">
              <a:solidFill>
                <a:schemeClr val="accent3">
                  <a:lumMod val="50000"/>
                </a:schemeClr>
              </a:solidFill>
              <a:effectLst>
                <a:outerShdw blurRad="38100" dist="38100" dir="2700000" algn="tl">
                  <a:srgbClr val="000000">
                    <a:alpha val="43137"/>
                  </a:srgbClr>
                </a:outerShdw>
              </a:effectLst>
            </a:endParaRPr>
          </a:p>
          <a:p>
            <a:pPr marL="914400" lvl="1" indent="-457200" algn="just">
              <a:buFont typeface="+mj-lt"/>
              <a:buAutoNum type="arabicPeriod"/>
            </a:pPr>
            <a:r>
              <a:rPr lang="fi-FI" sz="1600" spc="-150" dirty="0">
                <a:solidFill>
                  <a:schemeClr val="accent3">
                    <a:lumMod val="50000"/>
                  </a:schemeClr>
                </a:solidFill>
                <a:effectLst>
                  <a:outerShdw blurRad="38100" dist="38100" dir="2700000" algn="tl">
                    <a:srgbClr val="000000">
                      <a:alpha val="43137"/>
                    </a:srgbClr>
                  </a:outerShdw>
                </a:effectLst>
              </a:rPr>
              <a:t>Bir kooperatife;</a:t>
            </a:r>
            <a:endParaRPr lang="tr-TR" sz="1600" spc="-150" dirty="0">
              <a:solidFill>
                <a:schemeClr val="accent3">
                  <a:lumMod val="50000"/>
                </a:schemeClr>
              </a:solidFill>
              <a:effectLst>
                <a:outerShdw blurRad="38100" dist="38100" dir="2700000" algn="tl">
                  <a:srgbClr val="000000">
                    <a:alpha val="43137"/>
                  </a:srgbClr>
                </a:outerShdw>
              </a:effectLst>
            </a:endParaRPr>
          </a:p>
          <a:p>
            <a:pPr marL="914400" lvl="1" indent="-457200" algn="just">
              <a:buFont typeface="+mj-lt"/>
              <a:buAutoNum type="arabicPeriod"/>
            </a:pPr>
            <a:r>
              <a:rPr lang="fi-FI" sz="1600" spc="-150" dirty="0">
                <a:solidFill>
                  <a:schemeClr val="accent3">
                    <a:lumMod val="50000"/>
                  </a:schemeClr>
                </a:solidFill>
                <a:effectLst>
                  <a:outerShdw blurRad="38100" dist="38100" dir="2700000" algn="tl">
                    <a:srgbClr val="000000">
                      <a:alpha val="43137"/>
                    </a:srgbClr>
                  </a:outerShdw>
                </a:effectLst>
              </a:rPr>
              <a:t>Bir komandit şirkete;</a:t>
            </a:r>
          </a:p>
          <a:p>
            <a:pPr algn="just"/>
            <a:r>
              <a:rPr lang="fi-FI" sz="1800" spc="-150" dirty="0">
                <a:solidFill>
                  <a:srgbClr val="FF0000"/>
                </a:solidFill>
                <a:effectLst>
                  <a:outerShdw blurRad="38100" dist="38100" dir="2700000" algn="tl">
                    <a:srgbClr val="000000">
                      <a:alpha val="43137"/>
                    </a:srgbClr>
                  </a:outerShdw>
                </a:effectLst>
              </a:rPr>
              <a:t>c) Bir komandit şirket;</a:t>
            </a:r>
          </a:p>
          <a:p>
            <a:pPr marL="914400" lvl="1" indent="-457200" algn="just">
              <a:buFont typeface="+mj-lt"/>
              <a:buAutoNum type="arabicPeriod"/>
            </a:pPr>
            <a:r>
              <a:rPr lang="fi-FI" sz="1600" spc="-150" dirty="0">
                <a:solidFill>
                  <a:srgbClr val="FF0000"/>
                </a:solidFill>
                <a:effectLst>
                  <a:outerShdw blurRad="38100" dist="38100" dir="2700000" algn="tl">
                    <a:srgbClr val="000000">
                      <a:alpha val="43137"/>
                    </a:srgbClr>
                  </a:outerShdw>
                </a:effectLst>
              </a:rPr>
              <a:t>Bir sermaye şirketine;</a:t>
            </a:r>
          </a:p>
          <a:p>
            <a:pPr marL="914400" lvl="1" indent="-457200" algn="just">
              <a:buFont typeface="+mj-lt"/>
              <a:buAutoNum type="arabicPeriod"/>
            </a:pPr>
            <a:r>
              <a:rPr lang="fi-FI" sz="1600" spc="-150" dirty="0">
                <a:solidFill>
                  <a:srgbClr val="FF0000"/>
                </a:solidFill>
                <a:effectLst>
                  <a:outerShdw blurRad="38100" dist="38100" dir="2700000" algn="tl">
                    <a:srgbClr val="000000">
                      <a:alpha val="43137"/>
                    </a:srgbClr>
                  </a:outerShdw>
                </a:effectLst>
              </a:rPr>
              <a:t>Bir kooperatife;</a:t>
            </a:r>
          </a:p>
          <a:p>
            <a:pPr marL="914400" lvl="1" indent="-457200" algn="just">
              <a:buFont typeface="+mj-lt"/>
              <a:buAutoNum type="arabicPeriod"/>
            </a:pPr>
            <a:r>
              <a:rPr lang="fi-FI" sz="1600" spc="-150" dirty="0">
                <a:solidFill>
                  <a:srgbClr val="FF0000"/>
                </a:solidFill>
                <a:effectLst>
                  <a:outerShdw blurRad="38100" dist="38100" dir="2700000" algn="tl">
                    <a:srgbClr val="000000">
                      <a:alpha val="43137"/>
                    </a:srgbClr>
                  </a:outerShdw>
                </a:effectLst>
              </a:rPr>
              <a:t>Bir kollektif şirkete;</a:t>
            </a:r>
            <a:endParaRPr lang="en-US" sz="1600" spc="-150" dirty="0">
              <a:solidFill>
                <a:srgbClr val="FF0000"/>
              </a:solidFill>
              <a:effectLst>
                <a:outerShdw blurRad="38100" dist="38100" dir="2700000" algn="tl">
                  <a:srgbClr val="000000">
                    <a:alpha val="43137"/>
                  </a:srgbClr>
                </a:outerShdw>
              </a:effectLst>
            </a:endParaRPr>
          </a:p>
          <a:p>
            <a:pPr algn="just"/>
            <a:r>
              <a:rPr lang="tr-TR" sz="1800" spc="-150" dirty="0">
                <a:solidFill>
                  <a:srgbClr val="0070C0"/>
                </a:solidFill>
                <a:effectLst>
                  <a:outerShdw blurRad="38100" dist="38100" dir="2700000" algn="tl">
                    <a:srgbClr val="000000">
                      <a:alpha val="43137"/>
                    </a:srgbClr>
                  </a:outerShdw>
                </a:effectLst>
              </a:rPr>
              <a:t>d) Bir kooperatif bir sermaye şirketine</a:t>
            </a:r>
            <a:r>
              <a:rPr lang="en-US" sz="1800" spc="-150" dirty="0">
                <a:solidFill>
                  <a:srgbClr val="0070C0"/>
                </a:solidFill>
                <a:effectLst>
                  <a:outerShdw blurRad="38100" dist="38100" dir="2700000" algn="tl">
                    <a:srgbClr val="000000">
                      <a:alpha val="43137"/>
                    </a:srgbClr>
                  </a:outerShdw>
                </a:effectLst>
              </a:rPr>
              <a:t>,</a:t>
            </a:r>
            <a:r>
              <a:rPr lang="tr-TR" sz="1800" spc="-150" dirty="0">
                <a:solidFill>
                  <a:srgbClr val="0070C0"/>
                </a:solidFill>
                <a:effectLst>
                  <a:outerShdw blurRad="38100" dist="38100" dir="2700000" algn="tl">
                    <a:srgbClr val="000000">
                      <a:alpha val="43137"/>
                    </a:srgbClr>
                  </a:outerShdw>
                </a:effectLst>
              </a:rPr>
              <a:t> dönüşebilir</a:t>
            </a:r>
            <a:r>
              <a:rPr lang="en-US" sz="1800" spc="-150" dirty="0">
                <a:solidFill>
                  <a:srgbClr val="0070C0"/>
                </a:solidFill>
                <a:effectLst>
                  <a:outerShdw blurRad="38100" dist="38100" dir="2700000" algn="tl">
                    <a:srgbClr val="000000">
                      <a:alpha val="43137"/>
                    </a:srgbClr>
                  </a:outerShdw>
                </a:effectLst>
              </a:rPr>
              <a:t> (TTK m. 181).</a:t>
            </a:r>
            <a:endParaRPr lang="tr-TR" sz="1800" spc="-150" dirty="0">
              <a:solidFill>
                <a:srgbClr val="0070C0"/>
              </a:solidFill>
              <a:effectLst>
                <a:outerShdw blurRad="38100" dist="38100" dir="2700000" algn="tl">
                  <a:srgbClr val="000000">
                    <a:alpha val="43137"/>
                  </a:srgbClr>
                </a:outerShdw>
              </a:effectLst>
            </a:endParaRPr>
          </a:p>
          <a:p>
            <a:pPr algn="just"/>
            <a:endParaRPr lang="tr-TR" sz="1800" spc="-150" dirty="0"/>
          </a:p>
        </p:txBody>
      </p:sp>
      <p:sp>
        <p:nvSpPr>
          <p:cNvPr id="5" name="Slide Number Placeholder 4"/>
          <p:cNvSpPr>
            <a:spLocks noGrp="1"/>
          </p:cNvSpPr>
          <p:nvPr>
            <p:ph type="sldNum" sz="quarter" idx="12"/>
          </p:nvPr>
        </p:nvSpPr>
        <p:spPr/>
        <p:txBody>
          <a:bodyPr/>
          <a:lstStyle/>
          <a:p>
            <a:fld id="{F5241D30-471F-4A7E-8796-A38B74581AEE}" type="slidenum">
              <a:rPr lang="tr-TR" smtClean="0"/>
              <a:pPr/>
              <a:t>48</a:t>
            </a:fld>
            <a:endParaRPr lang="tr-TR"/>
          </a:p>
        </p:txBody>
      </p:sp>
    </p:spTree>
    <p:extLst>
      <p:ext uri="{BB962C8B-B14F-4D97-AF65-F5344CB8AC3E}">
        <p14:creationId xmlns:p14="http://schemas.microsoft.com/office/powerpoint/2010/main" val="25911954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Şirketlerde Tür Değiştirme</a:t>
            </a:r>
            <a:endParaRPr lang="tr-TR" dirty="0"/>
          </a:p>
        </p:txBody>
      </p:sp>
      <p:sp>
        <p:nvSpPr>
          <p:cNvPr id="3" name="Content Placeholder 2"/>
          <p:cNvSpPr>
            <a:spLocks noGrp="1"/>
          </p:cNvSpPr>
          <p:nvPr>
            <p:ph idx="1"/>
          </p:nvPr>
        </p:nvSpPr>
        <p:spPr/>
        <p:txBody>
          <a:bodyPr/>
          <a:lstStyle/>
          <a:p>
            <a:pPr algn="just"/>
            <a:r>
              <a:rPr lang="tr-TR" spc="-150" dirty="0">
                <a:solidFill>
                  <a:srgbClr val="FF0000"/>
                </a:solidFill>
                <a:effectLst>
                  <a:outerShdw blurRad="38100" dist="38100" dir="2700000" algn="tl">
                    <a:srgbClr val="000000">
                      <a:alpha val="43137"/>
                    </a:srgbClr>
                  </a:outerShdw>
                </a:effectLst>
              </a:rPr>
              <a:t>Tür değiştirme, bir şirketin bir hukuki biçimden diğer bir hukuki biçime çevrilmesi, yani hukuki ve ekonomik ayniyet ve devamlılığını sürdürecek başka tipte bir ticaret şirketi olarak başka ve şirket tipine uygun statü ve ünvanla ortaya çıkmasıdır.</a:t>
            </a:r>
          </a:p>
          <a:p>
            <a:pPr algn="just"/>
            <a:r>
              <a:rPr lang="tr-TR" spc="-150" dirty="0"/>
              <a:t>Ekonomik gelişmeye paralel olarak oluşan sermaye birikimini daha verimli ve kapsamlı ticari amaçlara yönledirmeyi arzu eden ve bu hususta kararlı olan işletmeler, bu amaca uygun işletme türüne dönüşmek isterler.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49</a:t>
            </a:fld>
            <a:endParaRPr lang="tr-TR"/>
          </a:p>
        </p:txBody>
      </p:sp>
    </p:spTree>
    <p:extLst>
      <p:ext uri="{BB962C8B-B14F-4D97-AF65-F5344CB8AC3E}">
        <p14:creationId xmlns:p14="http://schemas.microsoft.com/office/powerpoint/2010/main" val="17834515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Şirketlerde Tür Değiştirme</a:t>
            </a:r>
            <a:endParaRPr lang="tr-TR" dirty="0"/>
          </a:p>
        </p:txBody>
      </p:sp>
      <p:sp>
        <p:nvSpPr>
          <p:cNvPr id="3" name="Content Placeholder 2"/>
          <p:cNvSpPr>
            <a:spLocks noGrp="1"/>
          </p:cNvSpPr>
          <p:nvPr>
            <p:ph idx="1"/>
          </p:nvPr>
        </p:nvSpPr>
        <p:spPr/>
        <p:txBody>
          <a:bodyPr/>
          <a:lstStyle/>
          <a:p>
            <a:pPr algn="just"/>
            <a:r>
              <a:rPr lang="tr-TR" spc="-150" dirty="0">
                <a:solidFill>
                  <a:srgbClr val="FF0000"/>
                </a:solidFill>
                <a:effectLst>
                  <a:outerShdw blurRad="38100" dist="38100" dir="2700000" algn="tl">
                    <a:srgbClr val="000000">
                      <a:alpha val="43137"/>
                    </a:srgbClr>
                  </a:outerShdw>
                </a:effectLst>
              </a:rPr>
              <a:t>Tür değişikliği şu amaçlarla gerçekleştirilebilir:</a:t>
            </a:r>
          </a:p>
          <a:p>
            <a:pPr lvl="1" algn="just"/>
            <a:r>
              <a:rPr lang="tr-TR" spc="-150" dirty="0">
                <a:solidFill>
                  <a:srgbClr val="FF0000"/>
                </a:solidFill>
                <a:effectLst>
                  <a:outerShdw blurRad="38100" dist="38100" dir="2700000" algn="tl">
                    <a:srgbClr val="000000">
                      <a:alpha val="43137"/>
                    </a:srgbClr>
                  </a:outerShdw>
                </a:effectLst>
              </a:rPr>
              <a:t>Şirketlerin sermaye yapısını değiştirmek,</a:t>
            </a:r>
          </a:p>
          <a:p>
            <a:pPr lvl="1" algn="just"/>
            <a:r>
              <a:rPr lang="tr-TR" spc="-150" dirty="0">
                <a:effectLst>
                  <a:outerShdw blurRad="38100" dist="38100" dir="2700000" algn="tl">
                    <a:srgbClr val="000000">
                      <a:alpha val="43137"/>
                    </a:srgbClr>
                  </a:outerShdw>
                </a:effectLst>
              </a:rPr>
              <a:t>Şirketlerin sorumluluk yapısını değiştirmek,</a:t>
            </a:r>
          </a:p>
          <a:p>
            <a:pPr lvl="1" algn="just"/>
            <a:r>
              <a:rPr lang="tr-TR" spc="-150" dirty="0">
                <a:solidFill>
                  <a:srgbClr val="FF0000"/>
                </a:solidFill>
                <a:effectLst>
                  <a:outerShdw blurRad="38100" dist="38100" dir="2700000" algn="tl">
                    <a:srgbClr val="000000">
                      <a:alpha val="43137"/>
                    </a:srgbClr>
                  </a:outerShdw>
                </a:effectLst>
              </a:rPr>
              <a:t>Örgüt biçimin değiştirmek,</a:t>
            </a:r>
          </a:p>
          <a:p>
            <a:pPr lvl="1" algn="just"/>
            <a:r>
              <a:rPr lang="tr-TR" spc="-150" dirty="0">
                <a:effectLst>
                  <a:outerShdw blurRad="38100" dist="38100" dir="2700000" algn="tl">
                    <a:srgbClr val="000000">
                      <a:alpha val="43137"/>
                    </a:srgbClr>
                  </a:outerShdw>
                </a:effectLst>
              </a:rPr>
              <a:t>Finansman olanaklarını artırmak ve çeşitlendirmek,</a:t>
            </a:r>
          </a:p>
          <a:p>
            <a:pPr lvl="1" algn="just"/>
            <a:r>
              <a:rPr lang="tr-TR" spc="-150" dirty="0">
                <a:solidFill>
                  <a:srgbClr val="FF0000"/>
                </a:solidFill>
                <a:effectLst>
                  <a:outerShdw blurRad="38100" dist="38100" dir="2700000" algn="tl">
                    <a:srgbClr val="000000">
                      <a:alpha val="43137"/>
                    </a:srgbClr>
                  </a:outerShdw>
                </a:effectLst>
              </a:rPr>
              <a:t>Teşviklerden yararlanmak,</a:t>
            </a:r>
          </a:p>
          <a:p>
            <a:pPr lvl="1" algn="just"/>
            <a:r>
              <a:rPr lang="tr-TR" spc="-150" dirty="0">
                <a:effectLst>
                  <a:outerShdw blurRad="38100" dist="38100" dir="2700000" algn="tl">
                    <a:srgbClr val="000000">
                      <a:alpha val="43137"/>
                    </a:srgbClr>
                  </a:outerShdw>
                </a:effectLst>
              </a:rPr>
              <a:t>Vergisel avantajlardan yararlanmak.</a:t>
            </a:r>
            <a:endParaRPr lang="tr-TR" spc="-150" dirty="0"/>
          </a:p>
        </p:txBody>
      </p:sp>
      <p:sp>
        <p:nvSpPr>
          <p:cNvPr id="5" name="Slide Number Placeholder 4"/>
          <p:cNvSpPr>
            <a:spLocks noGrp="1"/>
          </p:cNvSpPr>
          <p:nvPr>
            <p:ph type="sldNum" sz="quarter" idx="12"/>
          </p:nvPr>
        </p:nvSpPr>
        <p:spPr/>
        <p:txBody>
          <a:bodyPr/>
          <a:lstStyle/>
          <a:p>
            <a:fld id="{F5241D30-471F-4A7E-8796-A38B74581AEE}" type="slidenum">
              <a:rPr lang="tr-TR" smtClean="0"/>
              <a:pPr/>
              <a:t>50</a:t>
            </a:fld>
            <a:endParaRPr lang="tr-TR"/>
          </a:p>
        </p:txBody>
      </p:sp>
    </p:spTree>
    <p:extLst>
      <p:ext uri="{BB962C8B-B14F-4D97-AF65-F5344CB8AC3E}">
        <p14:creationId xmlns:p14="http://schemas.microsoft.com/office/powerpoint/2010/main" val="4485648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Firmalarda Vergileme</a:t>
            </a:r>
            <a:endParaRPr lang="tr-TR" dirty="0"/>
          </a:p>
        </p:txBody>
      </p:sp>
      <p:sp>
        <p:nvSpPr>
          <p:cNvPr id="3" name="Content Placeholder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Gelir Vergisi, adi şirketlerin ortakları, kollektif şirketler ile adi kollektif şirketlerin komandite ortakları elde ettikleri gelir sebebiyle gelir vergisine tabidir.</a:t>
            </a:r>
          </a:p>
          <a:p>
            <a:pPr algn="just"/>
            <a:r>
              <a:rPr lang="tr-TR" sz="2400" spc="-150" dirty="0"/>
              <a:t>Gelir vergisi matrahına uygulanan vergi oranları, sık sık değişmektedir.</a:t>
            </a:r>
          </a:p>
          <a:p>
            <a:pPr algn="just"/>
            <a:endParaRPr lang="tr-TR" sz="2400" spc="-150" dirty="0"/>
          </a:p>
        </p:txBody>
      </p:sp>
      <p:sp>
        <p:nvSpPr>
          <p:cNvPr id="5" name="Slide Number Placeholder 4"/>
          <p:cNvSpPr>
            <a:spLocks noGrp="1"/>
          </p:cNvSpPr>
          <p:nvPr>
            <p:ph type="sldNum" sz="quarter" idx="12"/>
          </p:nvPr>
        </p:nvSpPr>
        <p:spPr/>
        <p:txBody>
          <a:bodyPr/>
          <a:lstStyle/>
          <a:p>
            <a:fld id="{F5241D30-471F-4A7E-8796-A38B74581AEE}" type="slidenum">
              <a:rPr lang="tr-TR" smtClean="0"/>
              <a:pPr/>
              <a:t>51</a:t>
            </a:fld>
            <a:endParaRPr lang="tr-TR"/>
          </a:p>
        </p:txBody>
      </p:sp>
      <p:graphicFrame>
        <p:nvGraphicFramePr>
          <p:cNvPr id="6" name="Table 5"/>
          <p:cNvGraphicFramePr>
            <a:graphicFrameLocks noGrp="1"/>
          </p:cNvGraphicFramePr>
          <p:nvPr/>
        </p:nvGraphicFramePr>
        <p:xfrm>
          <a:off x="642910" y="3643314"/>
          <a:ext cx="7715304" cy="1854200"/>
        </p:xfrm>
        <a:graphic>
          <a:graphicData uri="http://schemas.openxmlformats.org/drawingml/2006/table">
            <a:tbl>
              <a:tblPr firstRow="1" bandRow="1">
                <a:tableStyleId>{5C22544A-7EE6-4342-B048-85BDC9FD1C3A}</a:tableStyleId>
              </a:tblPr>
              <a:tblGrid>
                <a:gridCol w="6613118">
                  <a:extLst>
                    <a:ext uri="{9D8B030D-6E8A-4147-A177-3AD203B41FA5}">
                      <a16:colId xmlns:a16="http://schemas.microsoft.com/office/drawing/2014/main" val="20000"/>
                    </a:ext>
                  </a:extLst>
                </a:gridCol>
                <a:gridCol w="1102186">
                  <a:extLst>
                    <a:ext uri="{9D8B030D-6E8A-4147-A177-3AD203B41FA5}">
                      <a16:colId xmlns:a16="http://schemas.microsoft.com/office/drawing/2014/main" val="20001"/>
                    </a:ext>
                  </a:extLst>
                </a:gridCol>
              </a:tblGrid>
              <a:tr h="370840">
                <a:tc gridSpan="2">
                  <a:txBody>
                    <a:bodyPr/>
                    <a:lstStyle/>
                    <a:p>
                      <a:pPr algn="ctr"/>
                      <a:r>
                        <a:rPr lang="tr-TR" dirty="0">
                          <a:latin typeface="Palatino Linotype" pitchFamily="18" charset="0"/>
                        </a:rPr>
                        <a:t>2013</a:t>
                      </a:r>
                      <a:r>
                        <a:rPr lang="tr-TR" baseline="0" dirty="0">
                          <a:latin typeface="Palatino Linotype" pitchFamily="18" charset="0"/>
                        </a:rPr>
                        <a:t> Yılı Gelir Vergisi Dilimleri</a:t>
                      </a:r>
                      <a:endParaRPr lang="tr-TR" dirty="0">
                        <a:latin typeface="Palatino Linotype" pitchFamily="18" charset="0"/>
                      </a:endParaRPr>
                    </a:p>
                  </a:txBody>
                  <a:tcPr/>
                </a:tc>
                <a:tc hMerge="1">
                  <a:txBody>
                    <a:bodyPr/>
                    <a:lstStyle/>
                    <a:p>
                      <a:endParaRPr lang="tr-TR" dirty="0"/>
                    </a:p>
                  </a:txBody>
                  <a:tcPr/>
                </a:tc>
                <a:extLst>
                  <a:ext uri="{0D108BD9-81ED-4DB2-BD59-A6C34878D82A}">
                    <a16:rowId xmlns:a16="http://schemas.microsoft.com/office/drawing/2014/main" val="10000"/>
                  </a:ext>
                </a:extLst>
              </a:tr>
              <a:tr h="370840">
                <a:tc>
                  <a:txBody>
                    <a:bodyPr/>
                    <a:lstStyle/>
                    <a:p>
                      <a:r>
                        <a:rPr lang="tr-TR" dirty="0">
                          <a:latin typeface="Palatino Linotype" pitchFamily="18" charset="0"/>
                        </a:rPr>
                        <a:t>10.700 TL’ye kadar</a:t>
                      </a:r>
                    </a:p>
                  </a:txBody>
                  <a:tcPr/>
                </a:tc>
                <a:tc>
                  <a:txBody>
                    <a:bodyPr/>
                    <a:lstStyle/>
                    <a:p>
                      <a:pPr algn="ctr"/>
                      <a:r>
                        <a:rPr lang="tr-TR" dirty="0">
                          <a:latin typeface="Palatino Linotype" pitchFamily="18" charset="0"/>
                        </a:rPr>
                        <a:t>% 15</a:t>
                      </a:r>
                    </a:p>
                  </a:txBody>
                  <a:tcPr/>
                </a:tc>
                <a:extLst>
                  <a:ext uri="{0D108BD9-81ED-4DB2-BD59-A6C34878D82A}">
                    <a16:rowId xmlns:a16="http://schemas.microsoft.com/office/drawing/2014/main" val="10001"/>
                  </a:ext>
                </a:extLst>
              </a:tr>
              <a:tr h="370840">
                <a:tc>
                  <a:txBody>
                    <a:bodyPr/>
                    <a:lstStyle/>
                    <a:p>
                      <a:r>
                        <a:rPr lang="tr-TR" dirty="0">
                          <a:latin typeface="Palatino Linotype" pitchFamily="18" charset="0"/>
                        </a:rPr>
                        <a:t>26.000 TL’nin 10.700 TL’si için 1.605 TL,</a:t>
                      </a:r>
                      <a:r>
                        <a:rPr lang="tr-TR" baseline="0" dirty="0">
                          <a:latin typeface="Palatino Linotype" pitchFamily="18" charset="0"/>
                        </a:rPr>
                        <a:t> </a:t>
                      </a:r>
                      <a:r>
                        <a:rPr lang="tr-TR" dirty="0">
                          <a:latin typeface="Palatino Linotype" pitchFamily="18" charset="0"/>
                        </a:rPr>
                        <a:t>fazlası </a:t>
                      </a:r>
                    </a:p>
                  </a:txBody>
                  <a:tcPr/>
                </a:tc>
                <a:tc>
                  <a:txBody>
                    <a:bodyPr/>
                    <a:lstStyle/>
                    <a:p>
                      <a:pPr algn="ctr"/>
                      <a:r>
                        <a:rPr lang="tr-TR" dirty="0">
                          <a:latin typeface="Palatino Linotype" pitchFamily="18" charset="0"/>
                        </a:rPr>
                        <a:t>% 20</a:t>
                      </a:r>
                    </a:p>
                  </a:txBody>
                  <a:tcPr/>
                </a:tc>
                <a:extLst>
                  <a:ext uri="{0D108BD9-81ED-4DB2-BD59-A6C34878D82A}">
                    <a16:rowId xmlns:a16="http://schemas.microsoft.com/office/drawing/2014/main" val="10002"/>
                  </a:ext>
                </a:extLst>
              </a:tr>
              <a:tr h="370840">
                <a:tc>
                  <a:txBody>
                    <a:bodyPr/>
                    <a:lstStyle/>
                    <a:p>
                      <a:r>
                        <a:rPr lang="tr-TR" dirty="0">
                          <a:latin typeface="Palatino Linotype" pitchFamily="18" charset="0"/>
                        </a:rPr>
                        <a:t>60.000 TL’nin 26.000</a:t>
                      </a:r>
                      <a:r>
                        <a:rPr lang="tr-TR" baseline="0" dirty="0">
                          <a:latin typeface="Palatino Linotype" pitchFamily="18" charset="0"/>
                        </a:rPr>
                        <a:t> TL’si için 4.665 TL, fazlası </a:t>
                      </a:r>
                      <a:endParaRPr lang="tr-TR" dirty="0">
                        <a:latin typeface="Palatino Linotype" pitchFamily="18" charset="0"/>
                      </a:endParaRPr>
                    </a:p>
                  </a:txBody>
                  <a:tcPr/>
                </a:tc>
                <a:tc>
                  <a:txBody>
                    <a:bodyPr/>
                    <a:lstStyle/>
                    <a:p>
                      <a:pPr algn="ctr"/>
                      <a:r>
                        <a:rPr lang="tr-TR" dirty="0">
                          <a:latin typeface="Palatino Linotype" pitchFamily="18" charset="0"/>
                        </a:rPr>
                        <a:t>% 27</a:t>
                      </a:r>
                    </a:p>
                  </a:txBody>
                  <a:tcPr/>
                </a:tc>
                <a:extLst>
                  <a:ext uri="{0D108BD9-81ED-4DB2-BD59-A6C34878D82A}">
                    <a16:rowId xmlns:a16="http://schemas.microsoft.com/office/drawing/2014/main" val="10003"/>
                  </a:ext>
                </a:extLst>
              </a:tr>
              <a:tr h="370840">
                <a:tc>
                  <a:txBody>
                    <a:bodyPr/>
                    <a:lstStyle/>
                    <a:p>
                      <a:r>
                        <a:rPr lang="tr-TR" dirty="0">
                          <a:latin typeface="Palatino Linotype" pitchFamily="18" charset="0"/>
                        </a:rPr>
                        <a:t>60.000 TL’nin fazlasının</a:t>
                      </a:r>
                      <a:r>
                        <a:rPr lang="tr-TR" baseline="0" dirty="0">
                          <a:latin typeface="Palatino Linotype" pitchFamily="18" charset="0"/>
                        </a:rPr>
                        <a:t> 60.000 TL’si için 13.845 TL, Fazlası </a:t>
                      </a:r>
                      <a:endParaRPr lang="tr-TR" dirty="0">
                        <a:latin typeface="Palatino Linotype" pitchFamily="18" charset="0"/>
                      </a:endParaRPr>
                    </a:p>
                  </a:txBody>
                  <a:tcPr/>
                </a:tc>
                <a:tc>
                  <a:txBody>
                    <a:bodyPr/>
                    <a:lstStyle/>
                    <a:p>
                      <a:pPr algn="ctr"/>
                      <a:r>
                        <a:rPr lang="tr-TR" dirty="0">
                          <a:latin typeface="Palatino Linotype" pitchFamily="18" charset="0"/>
                        </a:rPr>
                        <a:t>%35</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812299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Firmalarda Vergileme</a:t>
            </a:r>
            <a:endParaRPr lang="tr-TR" dirty="0"/>
          </a:p>
        </p:txBody>
      </p:sp>
      <p:sp>
        <p:nvSpPr>
          <p:cNvPr id="3" name="Content Placeholder 2"/>
          <p:cNvSpPr>
            <a:spLocks noGrp="1"/>
          </p:cNvSpPr>
          <p:nvPr>
            <p:ph idx="1"/>
          </p:nvPr>
        </p:nvSpPr>
        <p:spPr/>
        <p:txBody>
          <a:bodyPr/>
          <a:lstStyle/>
          <a:p>
            <a:pPr algn="just"/>
            <a:r>
              <a:rPr lang="tr-TR" sz="2400" dirty="0">
                <a:effectLst>
                  <a:outerShdw blurRad="38100" dist="38100" dir="2700000" algn="tl">
                    <a:srgbClr val="000000">
                      <a:alpha val="43137"/>
                    </a:srgbClr>
                  </a:outerShdw>
                </a:effectLst>
              </a:rPr>
              <a:t>Vergi matrahının 70.000 TL olduğunu kabul edersek;</a:t>
            </a:r>
          </a:p>
          <a:p>
            <a:pPr algn="just"/>
            <a:r>
              <a:rPr lang="tr-TR" sz="2400" dirty="0">
                <a:solidFill>
                  <a:srgbClr val="FF0000"/>
                </a:solidFill>
                <a:effectLst>
                  <a:outerShdw blurRad="38100" dist="38100" dir="2700000" algn="tl">
                    <a:srgbClr val="000000">
                      <a:alpha val="43137"/>
                    </a:srgbClr>
                  </a:outerShdw>
                </a:effectLst>
              </a:rPr>
              <a:t>70.000 TL’nin 60.000 TL’si için 13.845 TL kalan 10.000 TL için ise 10.000 TL x 0,35 = 3.500 TL vergi hesaplanır.</a:t>
            </a:r>
          </a:p>
          <a:p>
            <a:pPr algn="just"/>
            <a:r>
              <a:rPr lang="tr-TR" sz="2400" dirty="0">
                <a:effectLst>
                  <a:outerShdw blurRad="38100" dist="38100" dir="2700000" algn="tl">
                    <a:srgbClr val="000000">
                      <a:alpha val="43137"/>
                    </a:srgbClr>
                  </a:outerShdw>
                </a:effectLst>
              </a:rPr>
              <a:t>Toplamda 13.845 + 3.500 =17.345 TL vergi ödenecektir.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52</a:t>
            </a:fld>
            <a:endParaRPr lang="tr-TR"/>
          </a:p>
        </p:txBody>
      </p:sp>
    </p:spTree>
    <p:extLst>
      <p:ext uri="{BB962C8B-B14F-4D97-AF65-F5344CB8AC3E}">
        <p14:creationId xmlns:p14="http://schemas.microsoft.com/office/powerpoint/2010/main" val="3114236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Firmalarda Vergileme</a:t>
            </a:r>
            <a:endParaRPr lang="tr-TR" dirty="0"/>
          </a:p>
        </p:txBody>
      </p:sp>
      <p:sp>
        <p:nvSpPr>
          <p:cNvPr id="3" name="Content Placeholder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Kurumlar vergisi, Sermaye şirketlerinin(sermayesi paylara bölünmüş komandit şirketin komanditer ortakları, limited ve anonim şirketler) tümü kurumlar vergisine tabidir.</a:t>
            </a:r>
          </a:p>
          <a:p>
            <a:pPr algn="just"/>
            <a:r>
              <a:rPr lang="tr-TR" sz="2400" spc="-150" dirty="0">
                <a:solidFill>
                  <a:srgbClr val="002060"/>
                </a:solidFill>
                <a:effectLst>
                  <a:outerShdw blurRad="38100" dist="38100" dir="2700000" algn="tl">
                    <a:srgbClr val="000000">
                      <a:alpha val="43137"/>
                    </a:srgbClr>
                  </a:outerShdw>
                </a:effectLst>
              </a:rPr>
              <a:t>Ticari karları mali kara dönüştürüldükten sonra kurumlar vergisi hesaplanır.</a:t>
            </a:r>
          </a:p>
          <a:p>
            <a:pPr algn="just"/>
            <a:r>
              <a:rPr lang="tr-TR" sz="2400" spc="-150" dirty="0">
                <a:solidFill>
                  <a:srgbClr val="002060"/>
                </a:solidFill>
                <a:effectLst>
                  <a:outerShdw blurRad="38100" dist="38100" dir="2700000" algn="tl">
                    <a:srgbClr val="000000">
                      <a:alpha val="43137"/>
                    </a:srgbClr>
                  </a:outerShdw>
                </a:effectLst>
              </a:rPr>
              <a:t>2013 yılı kurumlar vergisi oranı % 20 oranındadır.</a:t>
            </a:r>
          </a:p>
          <a:p>
            <a:pPr algn="just"/>
            <a:r>
              <a:rPr lang="tr-TR" sz="2400" spc="-150" dirty="0">
                <a:solidFill>
                  <a:srgbClr val="002060"/>
                </a:solidFill>
                <a:effectLst>
                  <a:outerShdw blurRad="38100" dist="38100" dir="2700000" algn="tl">
                    <a:srgbClr val="000000">
                      <a:alpha val="43137"/>
                    </a:srgbClr>
                  </a:outerShdw>
                </a:effectLst>
              </a:rPr>
              <a:t>Ayrıca firma karpayı dağıtırken Gelir vergisi kanuna göre, halka açık şirketlerde %10 diğerlerinde ise % 20 oranında stopaj uygulanır.</a:t>
            </a:r>
          </a:p>
          <a:p>
            <a:pPr algn="just"/>
            <a:endParaRPr lang="tr-TR" sz="2400" spc="-150" dirty="0"/>
          </a:p>
        </p:txBody>
      </p:sp>
      <p:sp>
        <p:nvSpPr>
          <p:cNvPr id="5" name="Slide Number Placeholder 4"/>
          <p:cNvSpPr>
            <a:spLocks noGrp="1"/>
          </p:cNvSpPr>
          <p:nvPr>
            <p:ph type="sldNum" sz="quarter" idx="12"/>
          </p:nvPr>
        </p:nvSpPr>
        <p:spPr/>
        <p:txBody>
          <a:bodyPr/>
          <a:lstStyle/>
          <a:p>
            <a:fld id="{F5241D30-471F-4A7E-8796-A38B74581AEE}" type="slidenum">
              <a:rPr lang="tr-TR" smtClean="0"/>
              <a:pPr/>
              <a:t>53</a:t>
            </a:fld>
            <a:endParaRPr lang="tr-TR"/>
          </a:p>
        </p:txBody>
      </p:sp>
    </p:spTree>
    <p:extLst>
      <p:ext uri="{BB962C8B-B14F-4D97-AF65-F5344CB8AC3E}">
        <p14:creationId xmlns:p14="http://schemas.microsoft.com/office/powerpoint/2010/main" val="11703400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Firmalarda Vergileme</a:t>
            </a:r>
            <a:endParaRPr lang="tr-TR" dirty="0"/>
          </a:p>
        </p:txBody>
      </p:sp>
      <p:sp>
        <p:nvSpPr>
          <p:cNvPr id="3" name="Content Placeholder 2"/>
          <p:cNvSpPr>
            <a:spLocks noGrp="1"/>
          </p:cNvSpPr>
          <p:nvPr>
            <p:ph idx="1"/>
          </p:nvPr>
        </p:nvSpPr>
        <p:spPr/>
        <p:txBody>
          <a:bodyPr/>
          <a:lstStyle/>
          <a:p>
            <a:pPr algn="just"/>
            <a:r>
              <a:rPr lang="tr-TR" sz="2400" spc="-150" dirty="0">
                <a:solidFill>
                  <a:srgbClr val="FF0000"/>
                </a:solidFill>
                <a:effectLst>
                  <a:outerShdw blurRad="38100" dist="38100" dir="2700000" algn="tl">
                    <a:srgbClr val="000000">
                      <a:alpha val="43137"/>
                    </a:srgbClr>
                  </a:outerShdw>
                </a:effectLst>
              </a:rPr>
              <a:t>Şirket kurulurken vergi oranlarını dikkate alabilir.</a:t>
            </a:r>
          </a:p>
          <a:p>
            <a:pPr algn="just"/>
            <a:r>
              <a:rPr lang="tr-TR" sz="2400" spc="-150" dirty="0">
                <a:solidFill>
                  <a:srgbClr val="002060"/>
                </a:solidFill>
                <a:effectLst>
                  <a:outerShdw blurRad="38100" dist="38100" dir="2700000" algn="tl">
                    <a:srgbClr val="000000">
                      <a:alpha val="43137"/>
                    </a:srgbClr>
                  </a:outerShdw>
                </a:effectLst>
              </a:rPr>
              <a:t>Sermaye şirketi olduğunda 70.000 TL kar için %20 kurumlar vergisi 14.000 TL ödeyecekken; aynı kar düzeyi için 17.345 TL gelir vergi ödenecektir. </a:t>
            </a:r>
          </a:p>
          <a:p>
            <a:pPr algn="ctr"/>
            <a:endParaRPr lang="tr-TR" sz="2400" spc="-150" dirty="0">
              <a:effectLst>
                <a:outerShdw blurRad="38100" dist="38100" dir="2700000" algn="tl">
                  <a:srgbClr val="000000">
                    <a:alpha val="43137"/>
                  </a:srgbClr>
                </a:outerShdw>
              </a:effectLst>
            </a:endParaRPr>
          </a:p>
          <a:p>
            <a:pPr algn="ctr"/>
            <a:r>
              <a:rPr lang="tr-TR"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Günümüzde kurumlar vergisi oranları gelir vergisine nazaran daha düşük olduğundan dolayı sermaye şirketleri daha avantajlıdır.</a:t>
            </a:r>
          </a:p>
        </p:txBody>
      </p:sp>
      <p:sp>
        <p:nvSpPr>
          <p:cNvPr id="5" name="Slide Number Placeholder 4"/>
          <p:cNvSpPr>
            <a:spLocks noGrp="1"/>
          </p:cNvSpPr>
          <p:nvPr>
            <p:ph type="sldNum" sz="quarter" idx="12"/>
          </p:nvPr>
        </p:nvSpPr>
        <p:spPr/>
        <p:txBody>
          <a:bodyPr/>
          <a:lstStyle/>
          <a:p>
            <a:fld id="{F5241D30-471F-4A7E-8796-A38B74581AEE}" type="slidenum">
              <a:rPr lang="tr-TR" smtClean="0"/>
              <a:pPr/>
              <a:t>54</a:t>
            </a:fld>
            <a:endParaRPr lang="tr-TR"/>
          </a:p>
        </p:txBody>
      </p:sp>
    </p:spTree>
    <p:extLst>
      <p:ext uri="{BB962C8B-B14F-4D97-AF65-F5344CB8AC3E}">
        <p14:creationId xmlns:p14="http://schemas.microsoft.com/office/powerpoint/2010/main" val="168114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Şirketlerde Tür Değiştirme</a:t>
            </a:r>
            <a:endParaRPr lang="tr-TR" dirty="0"/>
          </a:p>
        </p:txBody>
      </p:sp>
      <p:sp>
        <p:nvSpPr>
          <p:cNvPr id="3" name="Content Placeholder 2"/>
          <p:cNvSpPr>
            <a:spLocks noGrp="1"/>
          </p:cNvSpPr>
          <p:nvPr>
            <p:ph idx="1"/>
          </p:nvPr>
        </p:nvSpPr>
        <p:spPr/>
        <p:txBody>
          <a:bodyPr/>
          <a:lstStyle/>
          <a:p>
            <a:pPr marL="514350" indent="-514350">
              <a:spcBef>
                <a:spcPts val="0"/>
              </a:spcBef>
            </a:pPr>
            <a:r>
              <a:rPr lang="tr-TR" sz="2400" spc="-150" dirty="0"/>
              <a:t>Geçerli bir tür değiştirme aşağıdaki şekilde olabilir (TTK 181) </a:t>
            </a:r>
          </a:p>
          <a:p>
            <a:pPr marL="514350" indent="-514350">
              <a:spcBef>
                <a:spcPts val="0"/>
              </a:spcBef>
              <a:buFont typeface="+mj-lt"/>
              <a:buAutoNum type="alphaLcParenR"/>
            </a:pPr>
            <a:r>
              <a:rPr lang="tr-TR" sz="2400" spc="-150" dirty="0">
                <a:solidFill>
                  <a:srgbClr val="FF0000"/>
                </a:solidFill>
                <a:effectLst>
                  <a:outerShdw blurRad="38100" dist="38100" dir="2700000" algn="tl">
                    <a:srgbClr val="000000">
                      <a:alpha val="43137"/>
                    </a:srgbClr>
                  </a:outerShdw>
                </a:effectLst>
              </a:rPr>
              <a:t>Bir sermaye şirketi;</a:t>
            </a:r>
          </a:p>
          <a:p>
            <a:pPr marL="914400" lvl="1" indent="-514350">
              <a:spcBef>
                <a:spcPts val="0"/>
              </a:spcBef>
              <a:buFont typeface="+mj-lt"/>
              <a:buAutoNum type="arabicPeriod"/>
            </a:pPr>
            <a:r>
              <a:rPr lang="tr-TR" sz="2000" spc="-150" dirty="0">
                <a:solidFill>
                  <a:srgbClr val="FF0000"/>
                </a:solidFill>
                <a:effectLst>
                  <a:outerShdw blurRad="38100" dist="38100" dir="2700000" algn="tl">
                    <a:srgbClr val="000000">
                      <a:alpha val="43137"/>
                    </a:srgbClr>
                  </a:outerShdw>
                </a:effectLst>
              </a:rPr>
              <a:t>Başka türde bir sermaye şirketine;</a:t>
            </a:r>
          </a:p>
          <a:p>
            <a:pPr marL="914400" lvl="1" indent="-514350">
              <a:spcBef>
                <a:spcPts val="0"/>
              </a:spcBef>
              <a:buFont typeface="+mj-lt"/>
              <a:buAutoNum type="arabicPeriod"/>
            </a:pPr>
            <a:r>
              <a:rPr lang="tr-TR" sz="2000" spc="-150" dirty="0">
                <a:solidFill>
                  <a:srgbClr val="FF0000"/>
                </a:solidFill>
                <a:effectLst>
                  <a:outerShdw blurRad="38100" dist="38100" dir="2700000" algn="tl">
                    <a:srgbClr val="000000">
                      <a:alpha val="43137"/>
                    </a:srgbClr>
                  </a:outerShdw>
                </a:effectLst>
              </a:rPr>
              <a:t>Bir kooperatife;</a:t>
            </a:r>
          </a:p>
          <a:p>
            <a:pPr marL="514350" indent="-514350">
              <a:spcBef>
                <a:spcPts val="0"/>
              </a:spcBef>
              <a:buFont typeface="+mj-lt"/>
              <a:buAutoNum type="alphaLcParenR"/>
            </a:pPr>
            <a:r>
              <a:rPr lang="tr-TR" sz="2400" spc="-150" dirty="0">
                <a:solidFill>
                  <a:schemeClr val="accent1">
                    <a:lumMod val="50000"/>
                  </a:schemeClr>
                </a:solidFill>
                <a:effectLst>
                  <a:outerShdw blurRad="38100" dist="38100" dir="2700000" algn="tl">
                    <a:srgbClr val="000000">
                      <a:alpha val="43137"/>
                    </a:srgbClr>
                  </a:outerShdw>
                </a:effectLst>
              </a:rPr>
              <a:t>Bir kollektif şirket;</a:t>
            </a:r>
          </a:p>
          <a:p>
            <a:pPr marL="914400" lvl="1" indent="-514350">
              <a:spcBef>
                <a:spcPts val="0"/>
              </a:spcBef>
              <a:buFont typeface="+mj-lt"/>
              <a:buAutoNum type="arabicPeriod"/>
            </a:pPr>
            <a:r>
              <a:rPr lang="tr-TR" sz="2000" spc="-150" dirty="0">
                <a:solidFill>
                  <a:schemeClr val="accent1">
                    <a:lumMod val="50000"/>
                  </a:schemeClr>
                </a:solidFill>
                <a:effectLst>
                  <a:outerShdw blurRad="38100" dist="38100" dir="2700000" algn="tl">
                    <a:srgbClr val="000000">
                      <a:alpha val="43137"/>
                    </a:srgbClr>
                  </a:outerShdw>
                </a:effectLst>
              </a:rPr>
              <a:t>Bir sermaye şirketine;</a:t>
            </a:r>
          </a:p>
          <a:p>
            <a:pPr marL="914400" lvl="1" indent="-514350">
              <a:spcBef>
                <a:spcPts val="0"/>
              </a:spcBef>
              <a:buFont typeface="+mj-lt"/>
              <a:buAutoNum type="arabicPeriod"/>
            </a:pPr>
            <a:r>
              <a:rPr lang="tr-TR" sz="2000" spc="-150" dirty="0">
                <a:solidFill>
                  <a:schemeClr val="accent1">
                    <a:lumMod val="50000"/>
                  </a:schemeClr>
                </a:solidFill>
                <a:effectLst>
                  <a:outerShdw blurRad="38100" dist="38100" dir="2700000" algn="tl">
                    <a:srgbClr val="000000">
                      <a:alpha val="43137"/>
                    </a:srgbClr>
                  </a:outerShdw>
                </a:effectLst>
              </a:rPr>
              <a:t>Bir kooperatife;</a:t>
            </a:r>
          </a:p>
          <a:p>
            <a:pPr marL="914400" lvl="1" indent="-514350">
              <a:spcBef>
                <a:spcPts val="0"/>
              </a:spcBef>
              <a:buFont typeface="+mj-lt"/>
              <a:buAutoNum type="arabicPeriod"/>
            </a:pPr>
            <a:r>
              <a:rPr lang="tr-TR" sz="2000" spc="-150" dirty="0">
                <a:solidFill>
                  <a:schemeClr val="accent1">
                    <a:lumMod val="50000"/>
                  </a:schemeClr>
                </a:solidFill>
                <a:effectLst>
                  <a:outerShdw blurRad="38100" dist="38100" dir="2700000" algn="tl">
                    <a:srgbClr val="000000">
                      <a:alpha val="43137"/>
                    </a:srgbClr>
                  </a:outerShdw>
                </a:effectLst>
              </a:rPr>
              <a:t>Bir komandit şirkete;</a:t>
            </a:r>
          </a:p>
          <a:p>
            <a:pPr marL="514350" indent="-514350">
              <a:spcBef>
                <a:spcPts val="0"/>
              </a:spcBef>
              <a:buFont typeface="+mj-lt"/>
              <a:buAutoNum type="alphaLcParenR"/>
            </a:pPr>
            <a:r>
              <a:rPr lang="tr-TR" sz="2400" spc="-150" dirty="0">
                <a:solidFill>
                  <a:srgbClr val="FF0000"/>
                </a:solidFill>
                <a:effectLst>
                  <a:outerShdw blurRad="38100" dist="38100" dir="2700000" algn="tl">
                    <a:srgbClr val="000000">
                      <a:alpha val="43137"/>
                    </a:srgbClr>
                  </a:outerShdw>
                </a:effectLst>
              </a:rPr>
              <a:t>Bir komandit şirket;</a:t>
            </a:r>
          </a:p>
          <a:p>
            <a:pPr marL="914400" lvl="1" indent="-514350">
              <a:spcBef>
                <a:spcPts val="0"/>
              </a:spcBef>
              <a:buFont typeface="+mj-lt"/>
              <a:buAutoNum type="arabicPeriod"/>
            </a:pPr>
            <a:r>
              <a:rPr lang="tr-TR" sz="2000" spc="-150" dirty="0">
                <a:solidFill>
                  <a:srgbClr val="FF0000"/>
                </a:solidFill>
                <a:effectLst>
                  <a:outerShdw blurRad="38100" dist="38100" dir="2700000" algn="tl">
                    <a:srgbClr val="000000">
                      <a:alpha val="43137"/>
                    </a:srgbClr>
                  </a:outerShdw>
                </a:effectLst>
              </a:rPr>
              <a:t>Bir sermaye şirketine;</a:t>
            </a:r>
          </a:p>
          <a:p>
            <a:pPr marL="914400" lvl="1" indent="-514350">
              <a:spcBef>
                <a:spcPts val="0"/>
              </a:spcBef>
              <a:buFont typeface="+mj-lt"/>
              <a:buAutoNum type="arabicPeriod"/>
            </a:pPr>
            <a:r>
              <a:rPr lang="tr-TR" sz="2000" spc="-150" dirty="0">
                <a:solidFill>
                  <a:srgbClr val="FF0000"/>
                </a:solidFill>
                <a:effectLst>
                  <a:outerShdw blurRad="38100" dist="38100" dir="2700000" algn="tl">
                    <a:srgbClr val="000000">
                      <a:alpha val="43137"/>
                    </a:srgbClr>
                  </a:outerShdw>
                </a:effectLst>
              </a:rPr>
              <a:t>Bir kooperatife;</a:t>
            </a:r>
          </a:p>
          <a:p>
            <a:pPr marL="914400" lvl="1" indent="-514350">
              <a:spcBef>
                <a:spcPts val="0"/>
              </a:spcBef>
              <a:buFont typeface="+mj-lt"/>
              <a:buAutoNum type="arabicPeriod"/>
            </a:pPr>
            <a:r>
              <a:rPr lang="tr-TR" sz="2000" spc="-150" dirty="0">
                <a:solidFill>
                  <a:srgbClr val="FF0000"/>
                </a:solidFill>
                <a:effectLst>
                  <a:outerShdw blurRad="38100" dist="38100" dir="2700000" algn="tl">
                    <a:srgbClr val="000000">
                      <a:alpha val="43137"/>
                    </a:srgbClr>
                  </a:outerShdw>
                </a:effectLst>
              </a:rPr>
              <a:t>Bir kollektif şirkete;</a:t>
            </a:r>
          </a:p>
          <a:p>
            <a:pPr marL="514350" indent="-514350">
              <a:spcBef>
                <a:spcPts val="0"/>
              </a:spcBef>
              <a:buFont typeface="+mj-lt"/>
              <a:buAutoNum type="alphaLcParenR"/>
            </a:pPr>
            <a:r>
              <a:rPr lang="tr-TR" sz="2400" spc="-150" dirty="0">
                <a:solidFill>
                  <a:schemeClr val="tx2">
                    <a:lumMod val="50000"/>
                  </a:schemeClr>
                </a:solidFill>
                <a:effectLst>
                  <a:outerShdw blurRad="38100" dist="38100" dir="2700000" algn="tl">
                    <a:srgbClr val="000000">
                      <a:alpha val="43137"/>
                    </a:srgbClr>
                  </a:outerShdw>
                </a:effectLst>
              </a:rPr>
              <a:t>Bir kooperatif bir sermaye şirketine, dönüşebilir.</a:t>
            </a:r>
          </a:p>
          <a:p>
            <a:pPr>
              <a:spcBef>
                <a:spcPts val="0"/>
              </a:spcBef>
            </a:pPr>
            <a:endParaRPr lang="tr-TR" sz="2400" spc="-150" dirty="0"/>
          </a:p>
        </p:txBody>
      </p:sp>
      <p:sp>
        <p:nvSpPr>
          <p:cNvPr id="5" name="Slide Number Placeholder 4"/>
          <p:cNvSpPr>
            <a:spLocks noGrp="1"/>
          </p:cNvSpPr>
          <p:nvPr>
            <p:ph type="sldNum" sz="quarter" idx="12"/>
          </p:nvPr>
        </p:nvSpPr>
        <p:spPr/>
        <p:txBody>
          <a:bodyPr/>
          <a:lstStyle/>
          <a:p>
            <a:fld id="{F5241D30-471F-4A7E-8796-A38B74581AEE}" type="slidenum">
              <a:rPr lang="tr-TR" smtClean="0"/>
              <a:pPr/>
              <a:t>55</a:t>
            </a:fld>
            <a:endParaRPr lang="tr-TR"/>
          </a:p>
        </p:txBody>
      </p:sp>
    </p:spTree>
    <p:extLst>
      <p:ext uri="{BB962C8B-B14F-4D97-AF65-F5344CB8AC3E}">
        <p14:creationId xmlns:p14="http://schemas.microsoft.com/office/powerpoint/2010/main" val="257431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00"/>
                                        <p:tgtEl>
                                          <p:spTgt spid="3">
                                            <p:txEl>
                                              <p:pRg st="8" end="8"/>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down)">
                                      <p:cBhvr>
                                        <p:cTn id="40" dur="500"/>
                                        <p:tgtEl>
                                          <p:spTgt spid="3">
                                            <p:txEl>
                                              <p:pRg st="9" end="9"/>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wipe(down)">
                                      <p:cBhvr>
                                        <p:cTn id="43" dur="500"/>
                                        <p:tgtEl>
                                          <p:spTgt spid="3">
                                            <p:txEl>
                                              <p:pRg st="10" end="10"/>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wipe(down)">
                                      <p:cBhvr>
                                        <p:cTn id="46" dur="500"/>
                                        <p:tgtEl>
                                          <p:spTgt spid="3">
                                            <p:txEl>
                                              <p:pRg st="11" end="1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Effect transition="in" filter="wipe(down)">
                                      <p:cBhvr>
                                        <p:cTn id="5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Şirketlerde Tür Değiştirme</a:t>
            </a:r>
            <a:endParaRPr lang="tr-TR" dirty="0"/>
          </a:p>
        </p:txBody>
      </p:sp>
      <p:sp>
        <p:nvSpPr>
          <p:cNvPr id="3" name="Content Placeholder 2"/>
          <p:cNvSpPr>
            <a:spLocks noGrp="1"/>
          </p:cNvSpPr>
          <p:nvPr>
            <p:ph idx="1"/>
          </p:nvPr>
        </p:nvSpPr>
        <p:spPr/>
        <p:txBody>
          <a:bodyPr/>
          <a:lstStyle/>
          <a:p>
            <a:pPr marL="457200" indent="-457200" algn="just">
              <a:buFont typeface="+mj-lt"/>
              <a:buAutoNum type="arabicPeriod"/>
            </a:pPr>
            <a:r>
              <a:rPr lang="tr-TR" sz="2400" dirty="0">
                <a:solidFill>
                  <a:srgbClr val="FF0000"/>
                </a:solidFill>
              </a:rPr>
              <a:t>Bir kollektif şirket bir komandit şirkete;</a:t>
            </a:r>
          </a:p>
          <a:p>
            <a:pPr marL="857250" lvl="1" indent="-457200" algn="just">
              <a:buFont typeface="+mj-lt"/>
              <a:buAutoNum type="alphaLcParenR"/>
            </a:pPr>
            <a:r>
              <a:rPr lang="tr-TR" sz="1800" dirty="0">
                <a:solidFill>
                  <a:srgbClr val="FF0000"/>
                </a:solidFill>
              </a:rPr>
              <a:t>Kollektif şirkete bir komanditerin girmesi,</a:t>
            </a:r>
          </a:p>
          <a:p>
            <a:pPr marL="857250" lvl="1" indent="-457200" algn="just">
              <a:buFont typeface="+mj-lt"/>
              <a:buAutoNum type="alphaLcParenR"/>
            </a:pPr>
            <a:r>
              <a:rPr lang="tr-TR" sz="1800" dirty="0">
                <a:solidFill>
                  <a:srgbClr val="FF0000"/>
                </a:solidFill>
              </a:rPr>
              <a:t>Bir ortağın komanditer olması, hâlinde dönüşebilir.</a:t>
            </a:r>
          </a:p>
          <a:p>
            <a:pPr marL="457200" indent="-457200" algn="just">
              <a:buFont typeface="+mj-lt"/>
              <a:buAutoNum type="arabicPeriod"/>
            </a:pPr>
            <a:r>
              <a:rPr lang="tr-TR" sz="2400" dirty="0">
                <a:solidFill>
                  <a:schemeClr val="tx2">
                    <a:lumMod val="50000"/>
                  </a:schemeClr>
                </a:solidFill>
                <a:effectLst>
                  <a:outerShdw blurRad="38100" dist="38100" dir="2700000" algn="tl">
                    <a:srgbClr val="000000">
                      <a:alpha val="43137"/>
                    </a:srgbClr>
                  </a:outerShdw>
                </a:effectLst>
              </a:rPr>
              <a:t>Bir komandit şirket kollektif şirkete;</a:t>
            </a:r>
          </a:p>
          <a:p>
            <a:pPr marL="857250" lvl="1" indent="-457200" algn="just">
              <a:buFont typeface="+mj-lt"/>
              <a:buAutoNum type="alphaLcParenR"/>
            </a:pPr>
            <a:r>
              <a:rPr lang="tr-TR" sz="1800" dirty="0">
                <a:solidFill>
                  <a:schemeClr val="tx2">
                    <a:lumMod val="50000"/>
                  </a:schemeClr>
                </a:solidFill>
                <a:effectLst>
                  <a:outerShdw blurRad="38100" dist="38100" dir="2700000" algn="tl">
                    <a:srgbClr val="000000">
                      <a:alpha val="43137"/>
                    </a:srgbClr>
                  </a:outerShdw>
                </a:effectLst>
              </a:rPr>
              <a:t>Tüm komanditerlerin şirketten çıkması,</a:t>
            </a:r>
          </a:p>
          <a:p>
            <a:pPr marL="857250" lvl="1" indent="-457200" algn="just">
              <a:buFont typeface="+mj-lt"/>
              <a:buAutoNum type="alphaLcParenR"/>
            </a:pPr>
            <a:r>
              <a:rPr lang="tr-TR" sz="1800" dirty="0">
                <a:solidFill>
                  <a:schemeClr val="tx2">
                    <a:lumMod val="50000"/>
                  </a:schemeClr>
                </a:solidFill>
                <a:effectLst>
                  <a:outerShdw blurRad="38100" dist="38100" dir="2700000" algn="tl">
                    <a:srgbClr val="000000">
                      <a:alpha val="43137"/>
                    </a:srgbClr>
                  </a:outerShdw>
                </a:effectLst>
              </a:rPr>
              <a:t>Tüm komanditerlerin komandite olması, suretiyle dönüşebilir.</a:t>
            </a:r>
          </a:p>
          <a:p>
            <a:pPr marL="457200" indent="-457200" algn="just">
              <a:buFont typeface="+mj-lt"/>
              <a:buAutoNum type="arabicPeriod"/>
            </a:pPr>
            <a:r>
              <a:rPr lang="tr-TR" sz="2400" dirty="0">
                <a:solidFill>
                  <a:srgbClr val="FF0000"/>
                </a:solidFill>
              </a:rPr>
              <a:t>Bir kollektif veya komandit şirketin tek kişi işletmesi olarak faaliyetine devam etmesine ilişkin 257 nci madde hükmü saklıdır.</a:t>
            </a:r>
          </a:p>
          <a:p>
            <a:pPr marL="457200" indent="-457200" algn="just">
              <a:buFont typeface="+mj-lt"/>
              <a:buAutoNum type="arabicPeriod"/>
            </a:pPr>
            <a:r>
              <a:rPr lang="tr-TR" sz="2400" dirty="0">
                <a:solidFill>
                  <a:schemeClr val="accent1">
                    <a:lumMod val="75000"/>
                  </a:schemeClr>
                </a:solidFill>
              </a:rPr>
              <a:t>Bu madde uyarınca yapılacak tür değiştirmelerine 180 ilâ 190 ıncı madde hükümleri uygulanmaz</a:t>
            </a:r>
            <a:r>
              <a:rPr lang="tr-TR" sz="2400" dirty="0"/>
              <a:t>.</a:t>
            </a:r>
          </a:p>
          <a:p>
            <a:pPr marL="514350" indent="-514350" algn="just">
              <a:spcBef>
                <a:spcPts val="0"/>
              </a:spcBef>
              <a:buFont typeface="+mj-lt"/>
              <a:buAutoNum type="alphaLcParenR"/>
            </a:pPr>
            <a:endParaRPr lang="tr-TR" sz="2400" spc="-150" dirty="0"/>
          </a:p>
          <a:p>
            <a:pPr algn="just">
              <a:spcBef>
                <a:spcPts val="0"/>
              </a:spcBef>
            </a:pPr>
            <a:endParaRPr lang="tr-TR" sz="2400" spc="-150" dirty="0"/>
          </a:p>
        </p:txBody>
      </p:sp>
      <p:sp>
        <p:nvSpPr>
          <p:cNvPr id="5" name="Slide Number Placeholder 4"/>
          <p:cNvSpPr>
            <a:spLocks noGrp="1"/>
          </p:cNvSpPr>
          <p:nvPr>
            <p:ph type="sldNum" sz="quarter" idx="12"/>
          </p:nvPr>
        </p:nvSpPr>
        <p:spPr/>
        <p:txBody>
          <a:bodyPr/>
          <a:lstStyle/>
          <a:p>
            <a:fld id="{F5241D30-471F-4A7E-8796-A38B74581AEE}" type="slidenum">
              <a:rPr lang="tr-TR" smtClean="0"/>
              <a:pPr/>
              <a:t>56</a:t>
            </a:fld>
            <a:endParaRPr lang="tr-TR"/>
          </a:p>
        </p:txBody>
      </p:sp>
    </p:spTree>
    <p:extLst>
      <p:ext uri="{BB962C8B-B14F-4D97-AF65-F5344CB8AC3E}">
        <p14:creationId xmlns:p14="http://schemas.microsoft.com/office/powerpoint/2010/main" val="164722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MMPROD_0PHOTO" val=""/>
  <p:tag name="MMPROD_0LOGO" val=""/>
  <p:tag name="MMPROD_1PHOTO" val=""/>
  <p:tag name="MMPROD_1LOGO" val=""/>
  <p:tag name="MMPROD_11031PHOTO" val=""/>
  <p:tag name="MMPROD_11031LOGO" val=""/>
  <p:tag name="MMPROD_11030PHOTO" val=""/>
  <p:tag name="MMPROD_11030LOGO" val=""/>
  <p:tag name="MMPROD_2PHOTO" val=""/>
  <p:tag name="MMPROD_2LOGO" val=""/>
  <p:tag name="MMPROD_11032PHOTO" val=""/>
  <p:tag name="MMPROD_11032LOGO" val=""/>
  <p:tag name="MMPROD_3PHOTO" val=""/>
  <p:tag name="MMPROD_3LOGO" val=""/>
  <p:tag name="MMPROD_11033PHOTO" val=""/>
  <p:tag name="MMPROD_11033LOGO" val=""/>
  <p:tag name="MMPROD_4PHOTO" val=""/>
  <p:tag name="MMPROD_4LOGO" val=""/>
  <p:tag name="MMPROD_11034PHOTO" val=""/>
  <p:tag name="MMPROD_11034LOGO" val=""/>
  <p:tag name="MMPROD_5PHOTO" val=""/>
  <p:tag name="MMPROD_5LOGO" val=""/>
  <p:tag name="MMPROD_11035PHOTO" val=""/>
  <p:tag name="MMPROD_11035LOGO" val=""/>
  <p:tag name="MMPROD_6PHOTO" val=""/>
  <p:tag name="MMPROD_6LOGO" val=""/>
  <p:tag name="MMPROD_11036PHOTO" val=""/>
  <p:tag name="MMPROD_11036LOGO" val=""/>
  <p:tag name="MMPROD_7PHOTO" val=""/>
  <p:tag name="MMPROD_7LOGO" val=""/>
  <p:tag name="MMPROD_11037PHOTO" val=""/>
  <p:tag name="MMPROD_11037LOGO" val=""/>
  <p:tag name="MMPROD_8PHOTO" val=""/>
  <p:tag name="MMPROD_8LOGO" val=""/>
  <p:tag name="MMPROD_11038PHOTO" val=""/>
  <p:tag name="MMPROD_11038LOGO" val=""/>
  <p:tag name="MMPROD_9PHOTO" val=""/>
  <p:tag name="MMPROD_9LOGO" val=""/>
  <p:tag name="MMPROD_11039PHOTO" val=""/>
  <p:tag name="MMPROD_11039LOGO" val=""/>
  <p:tag name="MMPROD_10PHOTO" val=""/>
  <p:tag name="MMPROD_10LOGO" val=""/>
  <p:tag name="MMPROD_11040PHOTO" val=""/>
  <p:tag name="MMPROD_11040LOGO" val=""/>
  <p:tag name="MMPROD_11PHOTO" val=""/>
  <p:tag name="MMPROD_11LOGO" val=""/>
  <p:tag name="MMPROD_11041PHOTO" val=""/>
  <p:tag name="MMPROD_11041LOGO" val=""/>
  <p:tag name="MMPROD_12PHOTO" val=""/>
  <p:tag name="MMPROD_12LOGO" val=""/>
  <p:tag name="MMPROD_11042PHOTO" val=""/>
  <p:tag name="MMPROD_11042LOGO" val=""/>
  <p:tag name="MMPROD_13PHOTO" val=""/>
  <p:tag name="MMPROD_13LOGO" val=""/>
  <p:tag name="MMPROD_11043PHOTO" val=""/>
  <p:tag name="MMPROD_11043LOGO" val=""/>
  <p:tag name="MMPROD_14PHOTO" val=""/>
  <p:tag name="MMPROD_14LOGO" val=""/>
  <p:tag name="MMPROD_11044PHOTO" val=""/>
  <p:tag name="MMPROD_11044LOGO" val=""/>
  <p:tag name="MMPROD_15PHOTO" val=""/>
  <p:tag name="MMPROD_15LOGO" val=""/>
  <p:tag name="MMPROD_11045PHOTO" val=""/>
  <p:tag name="MMPROD_11045LOGO" val=""/>
  <p:tag name="MMPROD_16PHOTO" val=""/>
  <p:tag name="MMPROD_16LOGO" val=""/>
  <p:tag name="MMPROD_11046PHOTO" val=""/>
  <p:tag name="MMPROD_11046LOGO" val=""/>
  <p:tag name="MMPROD_17PHOTO" val=""/>
  <p:tag name="MMPROD_17LOGO" val=""/>
  <p:tag name="MMPROD_11047PHOTO" val=""/>
  <p:tag name="MMPROD_11047LOGO" val=""/>
  <p:tag name="MMPROD_22PHOTO" val=""/>
  <p:tag name="MMPROD_22LOGO" val=""/>
  <p:tag name="MMPROD_18PHOTO" val=""/>
  <p:tag name="MMPROD_18LOGO" val=""/>
  <p:tag name="MMPROD_11049PHOTO" val=""/>
  <p:tag name="MMPROD_11049LOGO" val=""/>
  <p:tag name="MMPROD_19PHOTO" val=""/>
  <p:tag name="MMPROD_19LOGO" val=""/>
  <p:tag name="MMPROD_11050PHOTO" val=""/>
  <p:tag name="MMPROD_11050LOGO" val=""/>
  <p:tag name="MMPROD_20PHOTO" val=""/>
  <p:tag name="MMPROD_20LOGO" val=""/>
  <p:tag name="MMPROD_11051PHOTO" val=""/>
  <p:tag name="MMPROD_11051LOGO" val=""/>
  <p:tag name="MMPROD_23PHOTO" val=""/>
  <p:tag name="MMPROD_23LOGO" val=""/>
  <p:tag name="MMPROD_11052PHOTO" val=""/>
  <p:tag name="MMPROD_11052LOGO" val=""/>
  <p:tag name="MMPROD_32PHOTO" val=""/>
  <p:tag name="MMPROD_32LOGO" val=""/>
  <p:tag name="MMPROD_11053PHOTO" val=""/>
  <p:tag name="MMPROD_11053LOGO" val=""/>
  <p:tag name="MMPROD_31PHOTO" val=""/>
  <p:tag name="MMPROD_31LOGO" val=""/>
  <p:tag name="MMPROD_11054PHOTO" val=""/>
  <p:tag name="MMPROD_11054LOGO" val=""/>
  <p:tag name="MMPROD_30PHOTO" val=""/>
  <p:tag name="MMPROD_30LOGO" val=""/>
  <p:tag name="MMPROD_11055PHOTO" val=""/>
  <p:tag name="MMPROD_11055LOGO" val=""/>
  <p:tag name="MMPROD_26PHOTO" val=""/>
  <p:tag name="MMPROD_26LOGO" val=""/>
  <p:tag name="MMPROD_11056PHOTO" val=""/>
  <p:tag name="MMPROD_11056LOGO" val=""/>
  <p:tag name="MMPROD_24PHOTO" val=""/>
  <p:tag name="MMPROD_24LOGO" val=""/>
  <p:tag name="MMPROD_11057PHOTO" val=""/>
  <p:tag name="MMPROD_11057LOGO" val=""/>
  <p:tag name="MMPROD_11048PHOTO" val=""/>
  <p:tag name="MMPROD_11048LOGO" val=""/>
  <p:tag name="MMPROD_11029PHOTO" val=""/>
  <p:tag name="MMPROD_11029LOGO" val=""/>
  <p:tag name="MMPROD_NEXTUNIQUEID" val="10026"/>
  <p:tag name="MMPROD_UIDATA" val="&lt;database version=&quot;7.0&quot;&gt;&lt;object type=&quot;1&quot; unique_id=&quot;10001&quot;&gt;&lt;property id=&quot;20141&quot; value=&quot;DERSKODU&quot;/&gt;&lt;property id=&quot;20142&quot; value=&quot;Temel Kavramlar&quot;/&gt;&lt;property id=&quot;20144&quot; value=&quot;1&quot;/&gt;&lt;property id=&quot;20146&quot; value=&quot;0&quot;/&gt;&lt;property id=&quot;20147&quot; value=&quot;0&quot;/&gt;&lt;property id=&quot;20148&quot; value=&quot;10&quot;/&gt;&lt;property id=&quot;20180&quot; value=&quot;1&quot;/&gt;&lt;property id=&quot;20181&quot; value=&quot;1&quot;/&gt;&lt;property id=&quot;20182&quot; value=&quot;0&quot;/&gt;&lt;property id=&quot;20183&quot; value=&quot;1&quot;/&gt;&lt;property id=&quot;20184&quot; value=&quot;7&quot;/&gt;&lt;property id=&quot;20193&quot; value=&quot;-1&quot;/&gt;&lt;property id=&quot;20224&quot; value=&quot;C:\Documents and Settings\User\Desktop&quot;/&gt;&lt;property id=&quot;20250&quot; value=&quot;0&quot;/&gt;&lt;property id=&quot;20251&quot; value=&quot;1&quot;/&gt;&lt;property id=&quot;20259&quot; value=&quot;0&quot;/&gt;&lt;object type=&quot;8&quot; unique_id=&quot;10002&quot;&gt;&lt;/object&gt;&lt;object type=&quot;2&quot; unique_id=&quot;10003&quot;&gt;&lt;object type=&quot;3&quot; unique_id=&quot;10596&quot;&gt;&lt;property id=&quot;20148&quot; value=&quot;5&quot;/&gt;&lt;property id=&quot;20300&quot; value=&quot;Slayt 1 - &amp;quot;DERSKODU&amp;#x0D;&amp;#x0A;DERS ADI&amp;quot;&quot;/&gt;&lt;property id=&quot;20302&quot; value=&quot;1&quot;/&gt;&lt;property id=&quot;20303&quot; value=&quot;Öğr. Gör. S.M.Fatih APAYDIN&quot;/&gt;&lt;property id=&quot;20307&quot; value=&quot;271&quot;/&gt;&lt;property id=&quot;20309&quot; value=&quot;11525&quot;/&gt;&lt;property id=&quot;20312&quot; value=&quot;0&quot;/&gt;&lt;/object&gt;&lt;object type=&quot;3&quot; unique_id=&quot;10964&quot;&gt;&lt;property id=&quot;20148&quot; value=&quot;5&quot;/&gt;&lt;property id=&quot;20300&quot; value=&quot;Slayt 2 - &amp;quot;Temel Kavramlar&amp;quot;&quot;/&gt;&lt;property id=&quot;20302&quot; value=&quot;1&quot;/&gt;&lt;property id=&quot;20303&quot; value=&quot;Öğr. Gör. S.M.Fatih APAYDIN&quot;/&gt;&lt;property id=&quot;20307&quot; value=&quot;273&quot;/&gt;&lt;property id=&quot;20309&quot; value=&quot;11525&quot;/&gt;&lt;property id=&quot;20312&quot; value=&quot;0&quot;/&gt;&lt;/object&gt;&lt;object type=&quot;3&quot; unique_id=&quot;10965&quot;&gt;&lt;property id=&quot;20148&quot; value=&quot;5&quot;/&gt;&lt;property id=&quot;20300&quot; value=&quot;Slayt 3 - &amp;quot;Abc…&amp;quot;&quot;/&gt;&lt;property id=&quot;20302&quot; value=&quot;1&quot;/&gt;&lt;property id=&quot;20303&quot; value=&quot;Öğr. Gör. S.M.Fatih APAYDIN&quot;/&gt;&lt;property id=&quot;20307&quot; value=&quot;274&quot;/&gt;&lt;property id=&quot;20309&quot; value=&quot;11525&quot;/&gt;&lt;property id=&quot;20312&quot; value=&quot;0&quot;/&gt;&lt;/object&gt;&lt;object type=&quot;3&quot; unique_id=&quot;10966&quot;&gt;&lt;property id=&quot;20148&quot; value=&quot;5&quot;/&gt;&lt;property id=&quot;20300&quot; value=&quot;Slayt 4 - &amp;quot;Abc.1…&amp;quot;&quot;/&gt;&lt;property id=&quot;20302&quot; value=&quot;1&quot;/&gt;&lt;property id=&quot;20303&quot; value=&quot;Öğr. Gör. S.M.Fatih APAYDIN&quot;/&gt;&lt;property id=&quot;20307&quot; value=&quot;275&quot;/&gt;&lt;property id=&quot;20309&quot; value=&quot;11525&quot;/&gt;&lt;property id=&quot;20312&quot; value=&quot;0&quot;/&gt;&lt;/object&gt;&lt;object type=&quot;3&quot; unique_id=&quot;10967&quot;&gt;&lt;property id=&quot;20148&quot; value=&quot;5&quot;/&gt;&lt;property id=&quot;20300&quot; value=&quot;Slayt 6 - &amp;quot;Abc.2…&amp;quot;&quot;/&gt;&lt;property id=&quot;20302&quot; value=&quot;1&quot;/&gt;&lt;property id=&quot;20303&quot; value=&quot;Öğr. Gör. S.M.Fatih APAYDIN&quot;/&gt;&lt;property id=&quot;20307&quot; value=&quot;276&quot;/&gt;&lt;property id=&quot;20309&quot; value=&quot;11525&quot;/&gt;&lt;property id=&quot;20312&quot; value=&quot;0&quot;/&gt;&lt;/object&gt;&lt;object type=&quot;3&quot; unique_id=&quot;10968&quot;&gt;&lt;property id=&quot;20148&quot; value=&quot;5&quot;/&gt;&lt;property id=&quot;20300&quot; value=&quot;Slayt 7 - &amp;quot;Abc.2.1…&amp;quot;&quot;/&gt;&lt;property id=&quot;20302&quot; value=&quot;1&quot;/&gt;&lt;property id=&quot;20303&quot; value=&quot;Öğr. Gör. S.M.Fatih APAYDIN&quot;/&gt;&lt;property id=&quot;20307&quot; value=&quot;277&quot;/&gt;&lt;property id=&quot;20309&quot; value=&quot;11525&quot;/&gt;&lt;property id=&quot;20312&quot; value=&quot;0&quot;/&gt;&lt;/object&gt;&lt;object type=&quot;3&quot; unique_id=&quot;10969&quot;&gt;&lt;property id=&quot;20148&quot; value=&quot;5&quot;/&gt;&lt;property id=&quot;20300&quot; value=&quot;Slayt 9 - &amp;quot;Abc.2.2…&amp;quot;&quot;/&gt;&lt;property id=&quot;20302&quot; value=&quot;1&quot;/&gt;&lt;property id=&quot;20303&quot; value=&quot;Öğr. Gör. S.M.Fatih APAYDIN&quot;/&gt;&lt;property id=&quot;20307&quot; value=&quot;278&quot;/&gt;&lt;property id=&quot;20309&quot; value=&quot;11525&quot;/&gt;&lt;property id=&quot;20312&quot; value=&quot;0&quot;/&gt;&lt;/object&gt;&lt;object type=&quot;3&quot; unique_id=&quot;10970&quot;&gt;&lt;property id=&quot;20148&quot; value=&quot;5&quot;/&gt;&lt;property id=&quot;20300&quot; value=&quot;Slayt 10 - &amp;quot;Abc.3…&amp;quot;&quot;/&gt;&lt;property id=&quot;20302&quot; value=&quot;1&quot;/&gt;&lt;property id=&quot;20303&quot; value=&quot;Öğr. Gör. S.M.Fatih APAYDIN&quot;/&gt;&lt;property id=&quot;20307&quot; value=&quot;279&quot;/&gt;&lt;property id=&quot;20309&quot; value=&quot;11525&quot;/&gt;&lt;property id=&quot;20312&quot; value=&quot;0&quot;/&gt;&lt;/object&gt;&lt;object type=&quot;3&quot; unique_id=&quot;10971&quot;&gt;&lt;property id=&quot;20148&quot; value=&quot;5&quot;/&gt;&lt;property id=&quot;20300&quot; value=&quot;Slayt 11 - &amp;quot;Bcd…&amp;quot;&quot;/&gt;&lt;property id=&quot;20302&quot; value=&quot;1&quot;/&gt;&lt;property id=&quot;20303&quot; value=&quot;Öğr. Gör. S.M.Fatih APAYDIN&quot;/&gt;&lt;property id=&quot;20307&quot; value=&quot;280&quot;/&gt;&lt;property id=&quot;20309&quot; value=&quot;11525&quot;/&gt;&lt;property id=&quot;20312&quot; value=&quot;0&quot;/&gt;&lt;/object&gt;&lt;object type=&quot;3&quot; unique_id=&quot;10972&quot;&gt;&lt;property id=&quot;20148&quot; value=&quot;5&quot;/&gt;&lt;property id=&quot;20300&quot; value=&quot;Slayt 12 - &amp;quot;Cde…&amp;quot;&quot;/&gt;&lt;property id=&quot;20302&quot; value=&quot;1&quot;/&gt;&lt;property id=&quot;20303&quot; value=&quot;Öğr. Gör. S.M.Fatih APAYDIN&quot;/&gt;&lt;property id=&quot;20307&quot; value=&quot;281&quot;/&gt;&lt;property id=&quot;20309&quot; value=&quot;11525&quot;/&gt;&lt;property id=&quot;20312&quot; value=&quot;0&quot;/&gt;&lt;/object&gt;&lt;object type=&quot;3&quot; unique_id=&quot;10973&quot;&gt;&lt;property id=&quot;20148&quot; value=&quot;5&quot;/&gt;&lt;property id=&quot;20300&quot; value=&quot;Slayt 13 - &amp;quot;Def…&amp;quot;&quot;/&gt;&lt;property id=&quot;20302&quot; value=&quot;1&quot;/&gt;&lt;property id=&quot;20303&quot; value=&quot;Öğr. Gör. S.M.Fatih APAYDIN&quot;/&gt;&lt;property id=&quot;20307&quot; value=&quot;282&quot;/&gt;&lt;property id=&quot;20309&quot; value=&quot;11525&quot;/&gt;&lt;property id=&quot;20312&quot; value=&quot;0&quot;/&gt;&lt;/object&gt;&lt;object type=&quot;3&quot; unique_id=&quot;10974&quot;&gt;&lt;property id=&quot;20148&quot; value=&quot;5&quot;/&gt;&lt;property id=&quot;20300&quot; value=&quot;Slayt 14 - &amp;quot;Kaynakça&amp;quot;&quot;/&gt;&lt;property id=&quot;20302&quot; value=&quot;1&quot;/&gt;&lt;property id=&quot;20303&quot; value=&quot;Öğr. Gör. S.M.Fatih APAYDIN&quot;/&gt;&lt;property id=&quot;20307&quot; value=&quot;283&quot;/&gt;&lt;property id=&quot;20309&quot; value=&quot;11525&quot;/&gt;&lt;property id=&quot;20312&quot; value=&quot;0&quot;/&gt;&lt;/object&gt;&lt;object type=&quot;3&quot; unique_id=&quot;10975&quot;&gt;&lt;property id=&quot;20148&quot; value=&quot;5&quot;/&gt;&lt;property id=&quot;20300&quot; value=&quot;Slayt 15 - &amp;quot;Teşekkür Ederim&amp;quot;&quot;/&gt;&lt;property id=&quot;20302&quot; value=&quot;1&quot;/&gt;&lt;property id=&quot;20303&quot; value=&quot;Öğr. Gör. S.M.Fatih APAYDIN&quot;/&gt;&lt;property id=&quot;20307&quot; value=&quot;284&quot;/&gt;&lt;property id=&quot;20309&quot; value=&quot;11525&quot;/&gt;&lt;property id=&quot;20312&quot; value=&quot;0&quot;/&gt;&lt;/object&gt;&lt;object type=&quot;3&quot; unique_id=&quot;11393&quot;&gt;&lt;property id=&quot;20148&quot; value=&quot;5&quot;/&gt;&lt;property id=&quot;20300&quot; value=&quot;Slayt 5&quot;/&gt;&lt;property id=&quot;20302&quot; value=&quot;1&quot;/&gt;&lt;property id=&quot;20303&quot; value=&quot;Öğr. Gör. S.M.Fatih APAYDIN&quot;/&gt;&lt;property id=&quot;20307&quot; value=&quot;287&quot;/&gt;&lt;property id=&quot;20309&quot; value=&quot;11525&quot;/&gt;&lt;property id=&quot;20312&quot; value=&quot;0&quot;/&gt;&lt;/object&gt;&lt;object type=&quot;3&quot; unique_id=&quot;11394&quot;&gt;&lt;property id=&quot;20148&quot; value=&quot;5&quot;/&gt;&lt;property id=&quot;20300&quot; value=&quot;Slayt 8&quot;/&gt;&lt;property id=&quot;20302&quot; value=&quot;1&quot;/&gt;&lt;property id=&quot;20303&quot; value=&quot;Öğr. Gör. S.M.Fatih APAYDIN&quot;/&gt;&lt;property id=&quot;20307&quot; value=&quot;288&quot;/&gt;&lt;property id=&quot;20309&quot; value=&quot;11525&quot;/&gt;&lt;property id=&quot;20312&quot; value=&quot;0&quot;/&gt;&lt;/object&gt;&lt;/object&gt;&lt;object type=&quot;10&quot; unique_id=&quot;10211&quot;&gt;&lt;object type=&quot;11&quot; unique_id=&quot;10212&quot;&gt;&lt;property id=&quot;20180&quot; value=&quot;1&quot;/&gt;&lt;property id=&quot;20181&quot; value=&quot;1&quot;/&gt;&lt;property id=&quot;20182&quot; value=&quot;0&quot;/&gt;&lt;property id=&quot;20183&quot; value=&quot;1&quot;/&gt;&lt;/object&gt;&lt;object type=&quot;12&quot; unique_id=&quot;10214&quot;&gt;&lt;/object&gt;&lt;/object&gt;&lt;object type=&quot;4&quot; unique_id=&quot;10213&quot;&gt;&lt;object type=&quot;5&quot; unique_id=&quot;11029&quot;&gt;&lt;property id=&quot;20149&quot; value=&quot;S.M.Fatih APAYDIN&quot;/&gt;&lt;property id=&quot;20150&quot; value=&quot;Öğretim Görevlisi&quot;/&gt;&lt;property id=&quot;20153&quot; value=&quot;fatihapaydin@karabuk.edu.tr&quot;/&gt;&lt;/object&gt;&lt;object type=&quot;5&quot; unique_id=&quot;11030&quot;&gt;&lt;property id=&quot;20149&quot; value=&quot;Abdullah KARAKAYA&quot;/&gt;&lt;property id=&quot;20150&quot; value=&quot;Yrd. Doç. Dr.&quot;/&gt;&lt;property id=&quot;20153&quot; value=&quot;akarakaya@karabuk.edu.tr&quot;/&gt;&lt;/object&gt;&lt;object type=&quot;5&quot; unique_id=&quot;11031&quot;&gt;&lt;property id=&quot;20149&quot; value=&quot;Abdullah ÇAVUŞOĞLU&quot;/&gt;&lt;property id=&quot;20150&quot; value=&quot;Prof. Dr.&quot;/&gt;&lt;property id=&quot;20153&quot; value=&quot;abdullah.cavusoglu@karabuk.edu.tr&quot;/&gt;&lt;/object&gt;&lt;object type=&quot;5&quot; unique_id=&quot;11032&quot;&gt;&lt;property id=&quot;20149&quot; value=&quot;Bilgehan ERKAL&quot;/&gt;&lt;property id=&quot;20150&quot; value=&quot;Öğr. Gör.&quot;/&gt;&lt;property id=&quot;20153&quot; value=&quot;berkal99@gmail.com&quot;/&gt;&lt;/object&gt;&lt;object type=&quot;5&quot; unique_id=&quot;11033&quot;&gt;&lt;property id=&quot;20149&quot; value=&quot;Doğan ÇALIKOĞLU&quot;/&gt;&lt;property id=&quot;20150&quot; value=&quot;Prof. Dr.&quot;/&gt;&lt;/object&gt;&lt;object type=&quot;5&quot; unique_id=&quot;11034&quot;&gt;&lt;property id=&quot;20149&quot; value=&quot;Emine GÜL&quot;/&gt;&lt;property id=&quot;20150&quot; value=&quot;Öğr. Gör.&quot;/&gt;&lt;property id=&quot;20153&quot; value=&quot;egul@karabuk.edu.tr&quot;/&gt;&lt;/object&gt;&lt;object type=&quot;5&quot; unique_id=&quot;11035&quot;&gt;&lt;property id=&quot;20149&quot; value=&quot;Engin DEMİR&quot;/&gt;&lt;property id=&quot;20150&quot; value=&quot;Öğr. Gör.&quot;/&gt;&lt;/object&gt;&lt;object type=&quot;5&quot; unique_id=&quot;11036&quot;&gt;&lt;property id=&quot;20149&quot; value=&quot;Fuat ŞİMŞİR&quot;/&gt;&lt;property id=&quot;20150&quot; value=&quot;Yrd. Doç. Dr.&quot;/&gt;&lt;property id=&quot;20153&quot; value=&quot;fuatsimsir@karabuk.edu.tr&quot;/&gt;&lt;/object&gt;&lt;object type=&quot;5&quot; unique_id=&quot;11037&quot;&gt;&lt;property id=&quot;20149&quot; value=&quot;Gökhan KAYA&quot;/&gt;&lt;property id=&quot;20150&quot; value=&quot;Öğr. Gör.&quot;/&gt;&lt;/object&gt;&lt;object type=&quot;5&quot; unique_id=&quot;11038&quot;&gt;&lt;property id=&quot;20149&quot; value=&quot;Hakan BOSTANCI&quot;/&gt;&lt;property id=&quot;20150&quot; value=&quot;Yrd. Doç. Dr.&quot;/&gt;&lt;property id=&quot;20153&quot; value=&quot;hbostanci@karabuk.edu.tr&quot;/&gt;&lt;/object&gt;&lt;object type=&quot;5&quot; unique_id=&quot;11039&quot;&gt;&lt;property id=&quot;20149&quot; value=&quot;Haldun ABDULLAH&quot;/&gt;&lt;property id=&quot;20150&quot; value=&quot;Prof. Dr.&quot;/&gt;&lt;property id=&quot;20153&quot; value=&quot;ha.abdullah@karabuk.edu.tr&quot;/&gt;&lt;/object&gt;&lt;object type=&quot;5&quot; unique_id=&quot;11040&quot;&gt;&lt;property id=&quot;20149&quot; value=&quot;Halim AKBULUT&quot;/&gt;&lt;property id=&quot;20150&quot; value=&quot;Yrd. Doç. Dr.&quot;/&gt;&lt;/object&gt;&lt;object type=&quot;5&quot; unique_id=&quot;11041&quot;&gt;&lt;property id=&quot;20149&quot; value=&quot;Hüseyin DEMİREL&quot;/&gt;&lt;property id=&quot;20150&quot; value=&quot;Yrd. Doç. Dr.&quot;/&gt;&lt;property id=&quot;20153&quot; value=&quot;hdemirel@karabuk.edu.tr&quot;/&gt;&lt;/object&gt;&lt;object type=&quot;5&quot; unique_id=&quot;11042&quot;&gt;&lt;property id=&quot;20149&quot; value=&quot;Mesut GÜL&quot;/&gt;&lt;property id=&quot;20150&quot; value=&quot;Öğr. Gör.&quot;/&gt;&lt;property id=&quot;20153&quot; value=&quot;mesutgul@karabuk.edu.tr&quot;/&gt;&lt;/object&gt;&lt;object type=&quot;5&quot; unique_id=&quot;11043&quot;&gt;&lt;property id=&quot;20149&quot; value=&quot;Murat DÜZ&quot;/&gt;&lt;property id=&quot;20150&quot; value=&quot;Yrd. Doç. Dr.&quot;/&gt;&lt;/object&gt;&lt;object type=&quot;5&quot; unique_id=&quot;11044&quot;&gt;&lt;property id=&quot;20149&quot; value=&quot;Murat ETÖZ&quot;/&gt;&lt;property id=&quot;20150&quot; value=&quot;Yrd. Doç. Dr.&quot;/&gt;&lt;property id=&quot;20153&quot; value=&quot;muratetoz@karabuk.edu.tr&quot;/&gt;&lt;/object&gt;&lt;object type=&quot;5&quot; unique_id=&quot;11045&quot;&gt;&lt;property id=&quot;20149&quot; value=&quot;Murat KOŞAR&quot;/&gt;&lt;property id=&quot;20150&quot; value=&quot;Öğr. Gör.&quot;/&gt;&lt;/object&gt;&lt;object type=&quot;5&quot; unique_id=&quot;11046&quot;&gt;&lt;property id=&quot;20149&quot; value=&quot;Mustafa YILDIRIM&quot;/&gt;&lt;property id=&quot;20150&quot; value=&quot;Öğr. Gör.&quot;/&gt;&lt;/object&gt;&lt;object type=&quot;5&quot; unique_id=&quot;11047&quot;&gt;&lt;property id=&quot;20149&quot; value=&quot;Nihan ALCA&quot;/&gt;&lt;property id=&quot;20150&quot; value=&quot;Okt.&quot;/&gt;&lt;property id=&quot;20153&quot; value=&quot;nihanalca@karabuk.edu.tr&quot;/&gt;&lt;/object&gt;&lt;object type=&quot;5&quot; unique_id=&quot;11048&quot;&gt;&lt;property id=&quot;20149&quot; value=&quot;Sami AĞAOĞLU&quot;/&gt;&lt;property id=&quot;20150&quot; value=&quot;Yrd. Doç. Dr.&quot;/&gt;&lt;/object&gt;&lt;object type=&quot;5&quot; unique_id=&quot;11049&quot;&gt;&lt;property id=&quot;20149&quot; value=&quot;Nil ORHAN ERTAŞ&quot;/&gt;&lt;property id=&quot;20150&quot; value=&quot;Yrd. Doç. Dr.&quot;/&gt;&lt;/object&gt;&lt;object type=&quot;5&quot; unique_id=&quot;11050&quot;&gt;&lt;property id=&quot;20149&quot; value=&quot;Nurgün KOÇ&quot;/&gt;&lt;property id=&quot;20150&quot; value=&quot;Yrd. Doç.&quot;/&gt;&lt;/object&gt;&lt;object type=&quot;5&quot; unique_id=&quot;11051&quot;&gt;&lt;property id=&quot;20149&quot; value=&quot;Oğuz DİKER&quot;/&gt;&lt;property id=&quot;20150&quot; value=&quot;Öğr. Gör.&quot;/&gt;&lt;/object&gt;&lt;object type=&quot;5&quot; unique_id=&quot;11052&quot;&gt;&lt;property id=&quot;20149&quot; value=&quot;Selahattin ALTAN&quot;/&gt;&lt;property id=&quot;20150&quot; value=&quot;Öğr. Gör.&quot;/&gt;&lt;property id=&quot;20153&quot; value=&quot;saltan@karabuk.edu.tr&quot;/&gt;&lt;/object&gt;&lt;object type=&quot;5&quot; unique_id=&quot;11053&quot;&gt;&lt;property id=&quot;20149&quot; value=&quot;Ömer DULKADİR&quot;/&gt;&lt;property id=&quot;20150&quot; value=&quot;Öğr. Gör.&quot;/&gt;&lt;/object&gt;&lt;object type=&quot;5&quot; unique_id=&quot;11054&quot;&gt;&lt;property id=&quot;20149&quot; value=&quot;Yusuf KURTGÖZ&quot;/&gt;&lt;property id=&quot;20150&quot; value=&quot;Öğr. Gör.&quot;/&gt;&lt;/object&gt;&lt;object type=&quot;5&quot; unique_id=&quot;11055&quot;&gt;&lt;property id=&quot;20149&quot; value=&quot;Ömer SARVAN&quot;/&gt;&lt;property id=&quot;20150&quot; value=&quot;Yrd. Doç. Dr.&quot;/&gt;&lt;property id=&quot;20153&quot; value=&quot;osarvan@karabuk.edu.tr&quot;/&gt;&lt;/object&gt;&lt;object type=&quot;5&quot; unique_id=&quot;11056&quot;&gt;&lt;property id=&quot;20149&quot; value=&quot;Yasemin IŞIK&quot;/&gt;&lt;property id=&quot;20150&quot; value=&quot;Arş. Gör.&quot;/&gt;&lt;property id=&quot;20153&quot; value=&quot;i.yasemin@karabuk.edu.tr&quot;/&gt;&lt;/object&gt;&lt;object type=&quot;5&quot; unique_id=&quot;11525&quot;&gt;&lt;property id=&quot;20149&quot; value=&quot;Öğr. Gör. S.M.Fatih APAYDIN&quot;/&gt;&lt;property id=&quot;20153&quot; value=&quot;fatihapaydin@karabuk.edu.tr&quot;/&gt;&lt;/object&gt;&lt;/object&gt;&lt;/object&gt;&lt;/database&gt;"/>
  <p:tag name="ARTICULATE_PROJECT_OPEN" val="0"/>
  <p:tag name="MMPROD_DATA" val="&lt;object type=&quot;10002&quot; unique_id=&quot;901&quot;&gt;&lt;property id=&quot;10007&quot; value=&quot;İleri&quot;/&gt;&lt;property id=&quot;10008&quot; value=&quot;Geri&quot;/&gt;&lt;property id=&quot;10009&quot; value=&quot;Gönder&quot;/&gt;&lt;property id=&quot;10012&quot; value=&quot;2&quot;/&gt;&lt;property id=&quot;10022&quot; value=&quot;Yeniden deneyin&quot;/&gt;&lt;property id=&quot;10068&quot; value=&quot;Doğru - Devam etmek için herhangi bir yeri tıklatın&quot;/&gt;&lt;property id=&quot;10069&quot; value=&quot;Yanlış - Devam etmek için herhangi bir yeri tıklatın&quot;/&gt;&lt;property id=&quot;10124&quot; value=&quot;Devam etmek için tıklatın&quot;/&gt;&lt;property id=&quot;10125&quot; value=&quot;Yanıtı göndermek için tıklatın&quot;/&gt;&lt;property id=&quot;10126&quot; value=&quot;Geri dönmek için tıklatın&quot;/&gt;&lt;property id=&quot;10127&quot; value=&quot;Temizle&quot;/&gt;&lt;property id=&quot;10128&quot; value=&quot;Temizlemek için tıklatın&quot;/&gt;&lt;property id=&quot;10133&quot; value=&quot;1&quot;/&gt;&lt;property id=&quot;10134&quot; value=&quot;1&quot;/&gt;&lt;property id=&quot;10135&quot; value=&quot;,&quot;/&gt;&lt;property id=&quot;10136&quot; value=&quot;0&quot;/&gt;&lt;property id=&quot;10156&quot; value=&quot;1&quot;/&gt;&lt;property id=&quot;10157&quot; value=&quot;1&quot;/&gt;&lt;property id=&quot;10158&quot; value=&quot;1&quot;/&gt;&lt;property id=&quot;10177&quot; value=&quot;1&quot;/&gt;&lt;property id=&quot;10183&quot; value=&quot;Devam etmeden önce soruyu yanıtlamanız gerekiyor&quot;/&gt;&lt;property id=&quot;10185&quot; value=&quot;1&quot;/&gt;&lt;property id=&quot;10188&quot; value=&quot;Bu soruyu yanıtlama süresi doldu.&quot;/&gt;&lt;property id=&quot;10189&quot; value=&quot;1&quot;/&gt;&lt;property id=&quot;10194&quot; value=&quot;2&quot;/&gt;&lt;property id=&quot;10195&quot; value=&quot;1&quot;/&gt;&lt;property id=&quot;10196&quot; value=&quot;0&quot;/&gt;&lt;property id=&quot;10198&quot; value=&quot;100&quot;/&gt;&lt;property id=&quot;10200&quot; value=&quot;1&quot;/&gt;&lt;property id=&quot;10212&quot; value=&quot;0&quot;/&gt;&lt;property id=&quot;10213&quot; value=&quot;1&quot;/&gt;&lt;property id=&quot;10214&quot; value=&quot;0&quot;/&gt;&lt;property id=&quot;10215&quot; value=&quot;0&quot;/&gt;&lt;property id=&quot;10216&quot; value=&quot;0&quot;/&gt;&lt;property id=&quot;10217&quot; value=&quot;1&quot;/&gt;&lt;property id=&quot;10218&quot; value=&quot;0&quot;/&gt;&lt;property id=&quot;10219&quot; value=&quot;0&quot;/&gt;&lt;property id=&quot;10221&quot; value=&quot;&amp;lt;Format Name=&amp;quot;Sunum Varsayılanı&amp;quot;&amp;gt;&amp;lt;Question FontName=&amp;quot;Palatino Linotype&amp;quot; IsBold=&amp;quot;1&amp;quot; IsItalic=&amp;quot;0&amp;quot; IsUnderline=&amp;quot;0&amp;quot; FontSize=&amp;quot;40&amp;quot;/&amp;gt;&amp;lt;Answer FontName=&amp;quot;Palatino Linotype&amp;quot; IsBold=&amp;quot;0&amp;quot; IsItalic=&amp;quot;0&amp;quot; IsUnderline=&amp;quot;0&amp;quot; FontSize=&amp;quot;24&amp;quot;/&amp;gt;&amp;lt;Button FontName=&amp;quot;Palatino Linotype&amp;quot; IsBold=&amp;quot;0&amp;quot; IsItalic=&amp;quot;0&amp;quot; IsUnderline=&amp;quot;0&amp;quot; FontSize=&amp;quot;14&amp;quot;/&amp;gt;&amp;lt;Message FontName=&amp;quot;Palatino Linotype&amp;quot; IsBold=&amp;quot;0&amp;quot; IsItalic=&amp;quot;0&amp;quot; IsUnderline=&amp;quot;0&amp;quot; FontSize=&amp;quot;18&amp;quot;/&amp;gt;&amp;lt;ButtonPlacement Orientation=&amp;quot;Horizontal&amp;quot; Position=&amp;quot;0&amp;quot;/&amp;gt;&amp;lt;/Format&amp;gt; &quot;/&gt;&lt;property id=&quot;10227&quot; value=&quot;0&quot;/&gt;&lt;property id=&quot;10229&quot; value=&quot;0&quot;/&gt;&lt;object type=&quot;10054&quot; unique_id=&quot;10002&quot;&gt;&lt;property id=&quot;10139&quot; value=&quot;1.0&quot;/&gt;&lt;property id=&quot;10141&quot; value=&quot;80&quot;/&gt;&lt;property id=&quot;10142&quot; value=&quot;  :  :  &quot;/&gt;&lt;property id=&quot;10143&quot; value=&quot;0&quot;/&gt;&lt;property id=&quot;10144&quot; value=&quot;0&quot;/&gt;&lt;property id=&quot;10145&quot; value=&quot;0&quot;/&gt;&lt;property id=&quot;10146&quot; value=&quot;1&quot;/&gt;&lt;property id=&quot;10147&quot; value=&quot;0&quot;/&gt;&lt;property id=&quot;10148&quot; value=&quot;0&quot;/&gt;&lt;property id=&quot;10149&quot; value=&quot;0&quot;/&gt;&lt;property id=&quot;10150&quot; value=&quot;0&quot;/&gt;&lt;property id=&quot;10151&quot; value=&quot;DERSKODU&quot;/&gt;&lt;property id=&quot;10154&quot; value=&quot;1.Hafta&quot;/&gt;&lt;property id=&quot;10155&quot; value=&quot;  :  :  &quot;/&gt;&lt;/object&gt;&lt;object type=&quot;10042&quot; unique_id=&quot;903&quot;&gt;&lt;object type=&quot;10003&quot; unique_id=&quot;10004&quot;&gt;&lt;property id=&quot;10002&quot; value=&quot;Sınav&quot;/&gt;&lt;property id=&quot;10003&quot; value=&quot;0&quot;/&gt;&lt;property id=&quot;10004&quot; value=&quot;0&quot;/&gt;&lt;property id=&quot;10005&quot; value=&quot;0&quot;/&gt;&lt;property id=&quot;10006&quot; value=&quot;0&quot;/&gt;&lt;property id=&quot;10010&quot; value=&quot;1&quot;/&gt;&lt;property id=&quot;10014&quot; value=&quot;1&quot;/&gt;&lt;property id=&quot;10015&quot; value=&quot;1&quot;/&gt;&lt;property id=&quot;10016&quot; value=&quot;1&quot;/&gt;&lt;property id=&quot;10017&quot; value=&quot;1&quot;/&gt;&lt;property id=&quot;10018&quot; value=&quot;1&quot;/&gt;&lt;property id=&quot;10029&quot; value=&quot;2&quot;/&gt;&lt;property id=&quot;10072&quot; value=&quot;Sınav10004&quot;/&gt;&lt;property id=&quot;10123&quot; value=&quot;1&quot;/&gt;&lt;property id=&quot;10129&quot; value=&quot;0&quot;/&gt;&lt;property id=&quot;10130&quot; value=&quot;80&quot;/&gt;&lt;property id=&quot;10160&quot; value=&quot;1&quot;/&gt;&lt;property id=&quot;10161&quot; value=&quot;1&quot;/&gt;&lt;property id=&quot;10162&quot; value=&quot;1&quot;/&gt;&lt;property id=&quot;10163&quot; value=&quot;0&quot;/&gt;&lt;property id=&quot;10164&quot; value=&quot;0&quot;/&gt;&lt;property id=&quot;10165&quot; value=&quot;Geçti&quot;/&gt;&lt;property id=&quot;10166&quot; value=&quot;Başarısız&quot;/&gt;&lt;property id=&quot;10167&quot; value=&quot;FFFFFFFF&quot;/&gt;&lt;property id=&quot;10169&quot; value=&quot;Soru %d/%d&quot;/&gt;&lt;property id=&quot;10170&quot; value=&quot;E-posta gönder&quot;/&gt;&lt;property id=&quot;10171&quot; value=&quot;Bunu doğru yanıtladınız!&quot;/&gt;&lt;property id=&quot;10172&quot; value=&quot;Bu soruyu tam yanıtlamadınız&quot;/&gt;&lt;property id=&quot;10173&quot; value=&quot;Yanıtınız:&quot;/&gt;&lt;property id=&quot;10174&quot; value=&quot;Doğru yanıt:&quot;/&gt;&lt;property id=&quot;10208&quot; value=&quot;0&quot;/&gt;&lt;property id=&quot;10222&quot; value=&quot;0&quot;/&gt;&lt;property id=&quot;10223&quot; value=&quot;1&quot;/&gt;&lt;property id=&quot;10224&quot; value=&quot;1&quot;/&gt;&lt;property id=&quot;10225&quot; value=&quot;Talimat Slaydı Başlığı&quot;/&gt;&lt;property id=&quot;10226&quot; value=&quot;Sınav katılımcıları için talimatları buraya yazın...&quot;/&gt;&lt;property id=&quot;10228&quot; value=&quot;0&quot;/&gt;&lt;object type=&quot;10062&quot; unique_id=&quot;10006&quot;&gt;&lt;object type=&quot;10050&quot; unique_id=&quot;10007&quot;&gt;&lt;property id=&quot;10020&quot; value=&quot;2&quot;/&gt;&lt;property id=&quot;10191&quot; value=&quot;-1&quot;/&gt;&lt;/object&gt;&lt;object type=&quot;10051&quot; unique_id=&quot;10008&quot;&gt;&lt;property id=&quot;10020&quot; value=&quot;2&quot;/&gt;&lt;property id=&quot;10191&quot; value=&quot;-1&quot;/&gt;&lt;/object&gt;&lt;/object&gt;&lt;object type=&quot;10061&quot; unique_id=&quot;20000&quot;/&gt;&lt;/object&gt;&lt;/object&gt;&lt;/object&gt;&#10;"/>
  <p:tag name="MMPROD_THEME_BG_IMAGE" val=""/>
  <p:tag name="MMPROD_11525PHOTO" val=""/>
  <p:tag name="MMPROD_11525LOGO"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Y2NjY2NiIvPg0KCQk8dWljb2xvciBuYW1lPSJnbG93IiB2YWx1ZT0iMHgzNUQzMzQiLz4NCgkJPHVpY29sb3IgbmFtZT0idGV4dCIgdmFsdWU9IjB4RkZGRkZGIi8+DQoJCTx1aWNvbG9yIG5hbWU9ImxpZ2h0IiB2YWx1ZT0iMHg0ODQ4NDgiLz4NCgkJPHVpY29sb3IgbmFtZT0ic2hhZG93IiB2YWx1ZT0iMHgwMDAwMDAiLz4NCgkJPHVpY29sb3IgbmFtZT0iYmFja2dyb3VuZCIgdmFsdWU9IjB4NUY1RjU4Ii8+DQoJPC9jb2xvcnM+DQoJPGxheW91dD4NCgkJPHVpc2hvdyBuYW1lPSJwcmVzZW50YXRpb250aXRsZSIgdmFsdWU9InRydWUiLz4NCgkJPHVpc2hvdyBuYW1lPSJwcmVzZW50ZXJwaG90byIgdmFsdWU9ImZhbHNlIi8+DQoJCTx1aXNob3cgbmFtZT0icHJlc2VudGVybmFtZSIgdmFsdWU9InRydWUiLz4NCgkJPHVpc2hvdyBuYW1lPSJwcmVzZW50ZXJ0aXRsZSIgdmFsdWU9InRydWUiLz4NCgkJPHVpc2hvdyBuYW1lPSJwcmVzZW50ZXJlbWFpbCIgdmFsdWU9InRydWUiLz4NCgkJPHVpc2hvdyBuYW1lPSJwcmVzZW50ZXJiaW8iIHZhbHVlPSJmYWxzZSIvPg0KCQk8dWlzaG93IG5hbWU9ImNvbXBhbnlsb2dvIiB2YWx1ZT0iZmFsc2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ZmFsc2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1FVSVoiIHZhbHVlPSJRdWl6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cXVpeiBwb2QgYW5kIG1lc3NhZ2UgYm94IHRleHRzLS0+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VG9uIGF1cyIvPg0KCQk8dWl0ZXh0IG5hbWU9IkRPQ1dSQVBfVElUTEUiIHZhbHVlPSJQcmVzZW50ZXItQW5oYW5nIi8+DQoJCTx1aXRleHQgbmFtZT0iRE9DV1JBUF9NU0ciIHZhbHVlPSJBdWYgbWVpbmVtIEFyYmVpdHNwbGF0eiBzcGVpY2hlcm4iLz4NCgkJPHVpdGV4dCBuYW1lPSJET0NXUkFQX1BST01QVCIgdmFsdWU9Ilp1bSBIZXJ1bnRlcmxhZGVuIGtsaWNrZW4iLz4NCgk8L2xhbmd1YWdlPg0KCTxsYW5ndWFnZSBpZD0iZn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UgJW4iLz4NCgkJPCEtLSBzdWJzdGl0dXRpb246ICVuID09IHNsaWRlIG51bWJlciAtLT4NCgkJPCEtLSBzdWJzdGl0dXRpb246ICV0ID09IHRvdGFsIHNsaWRlIGNvdW50IC0tPg0KCQk8dWl0ZXh0IG5hbWU9IlNDUlVCQkFSU1RBVFVTX1NMSURFSU5GTyIgdmFsdWU9IkRpYXBvc2l0aXZlICVuIC8gJXQgfCAiLz4NCgkJPHVpdGV4dCBuYW1lPSJTQ1JVQkJBUlNUQVRVU19TVE9QUEVEIiB2YWx1ZT0iQXJyw6p0w6llIi8+DQoJCTx1aXRleHQgbmFtZT0iU0NSVUJCQVJTVEFUVVNfUExBWUlORyIgdmFsdWU9IkxlY3R1cmUiLz4NCgkJPHVpdGV4dCBuYW1lPSJTQ1JVQkJBUlNUQVRVU19OT0FVRElPIiB2YWx1ZT0iUGFzIGRlIHNvbiIvPg0KCQk8dWl0ZXh0IG5hbWU9IlNDUlVCQkFSU1RBVFVTX1ZJRFBMQVlJTkciIHZhbHVlPSJMZWN0dXJlIHZpZMOpbyBlbiBjb3VycyIvPg0KCQk8dWl0ZXh0IG5hbWU9IlNDUlVCQkFSU1RBVFVTX0xPQURJTkciIHZhbHVlPSJDaGFyZ2VtZW50IGVuIGNvdXJzIi8+DQoJCTx1aXRleHQgbmFtZT0iU0NSVUJCQVJTVEFUVVNfQlVGRkVSSU5HIiB2YWx1ZT0iTWlzZSBlbiBtw6ltb2lyZSIvPg0KCQk8dWl0ZXh0IG5hbWU9IlNDUlVCQkFSU1RBVFVTX1FVRVNUSU9OIiB2YWx1ZT0iUsOpcG9uZHJlIMOgIGxhIHF1ZXN0aW9uIi8+DQoJCTx1aXRleHQgbmFtZT0iU0NSVUJCQVJTVEFUVVNfUkVWSUVXUVVJWiIgdmFsdWU9IlLDqXZpc2lvbiBkdSBxdWVzdGlvbm5haXJlIi8+DQoJCTwhLS0gc3Vic3RpdHV0aW9uOiAlbSA9PSBtaW51dGVzIHJlbWFpbmluZyAtLT4NCgkJPCEtLSBzdWJzdGl0dXRpb246ICVzID09IHNlY29uZHMgcmVtYWluaW5nIC0tPg0KCQk8dWl0ZXh0IG5hbWU9IkVMQVBTRUQiIHZhbHVlPSIlbSBtaW51dGVzICVzIHNlY29uZGVzIHJlc3RhbnRlcyIvPg0KCQk8dWl0ZXh0IG5hbWU9Ik5PVEZPVU5EIiB2YWx1ZT0iUmllbiB0cm91dsOpIi8+DQoJCTx1aXRleHQgbmFtZT0iQVRUQUNITUVOVFMiIHZhbHVlPSJQacOoY2VzIGpvaW50ZXMiLz4NCgkJPCEtLSBzdWJzdGl0dXRpb246ICVwID09IGN1cnJlbnQgc3BlYWtlcidzIHRpdGxlIC0tPg0KCQk8dWl0ZXh0IG5hbWU9IkJJT1dJTl9USVRMRSIgdmFsdWU9IkJpbyA6ICVwIi8+DQoJCTx1aXRleHQgbmFtZT0iQklPQlROX1RJVExFIiB2YWx1ZT0iQmlvIDoiLz4NCgkJPHVpdGV4dCBuYW1lPSJESVZJREVSQlROX1RJVExFIiB2YWx1ZT0ifCIvPg0KCQk8dWl0ZXh0IG5hbWU9IkNPTlRBQ1RCVE5fVElUTEUiIHZhbHVlPSJDb250YWN0Ii8+DQoJCTx1aXRleHQgbmFtZT0iVEFCX1FVSVoiIHZhbHVlPSJRdWl6Ii8+DQoJCTx1aXRleHQgbmFtZT0iVEFCX09VVExJTkUiIHZhbHVlPSJQbGFuIi8+DQoJCTx1aXRleHQgbmFtZT0iVEFCX1RIVU1CIiB2YWx1ZT0iRGlhcG9zIi8+DQoJCTx1aXRleHQgbmFtZT0iVEFCX05PVEVTIiB2YWx1ZT0iTm90ZXMiLz4NCgkJPHVpdGV4dCBuYW1lPSJUQUJfU0VBUkNIIiB2YWx1ZT0iUmVjaGVyY2hlIi8+DQoJCTx1aXRleHQgbmFtZT0iU0xJREVfSEVBRElORyIgdmFsdWU9IlRpdHJlIGRlIGxhIGRpYXBvc2l0aXZlIi8+DQoJCTx1aXRleHQgbmFtZT0iRFVSQVRJT05fSEVBRElORyIgdmFsdWU9IkR1csOpZSIvPg0KCQk8dWl0ZXh0IG5hbWU9IlNFQVJDSF9IRUFESU5HIiB2YWx1ZT0iUmVjaGVyY2hlIGRlIHRleHRlIDoiLz4NCgkJPHVpdGV4dCBuYW1lPSJUSFVNQl9IRUFESU5HIiB2YWx1ZT0iRGlhcG9zaXRpdmUiLz4NCgkJPHVpdGV4dCBuYW1lPSJUSFVNQl9JTkZPIiB2YWx1ZT0iVGl0cmUvZHVyw6llIi8+DQoJCTx1aXRleHQgbmFtZT0iQVRUQUNITkFNRV9IRUFESU5HIiB2YWx1ZT0iTm9tIGRlIGZpY2hpZXIiLz4NCgkJPHVpdGV4dCBuYW1lPSJBVFRBQ0hTSVpFX0hFQURJTkciIHZhbHVlPSJUYWlsbGUiLz4NCgkJPHVpdGV4dCBuYW1lPSJTTElERV9OT1RFUyIgdmFsdWU9IkNvbW1lbnRhaXJlcyBkZXMgZGlhcG9zaXRpdmVzIi8+DQoJCTwhLS1xdWl6IHBvZCBhbmQgbWVzc2FnZSBib3ggdGV4dHMtLT4NCgkJPHVpdGV4dCBuYW1lPSJRVUlaUE9EX1FVSVpfQVRURU1QVCIgdmFsdWU9IlRlbnRhdGl2ZSBkZSBxdWVzdGlvbm5haXJlIDoiLz4NCgkJPHVpdGV4dCBuYW1lPSJRVUlaUE9EX1FVSVpfQVRURU1QVF9WQUxVRSIgdmFsdWU9IiVuIHN1ciAldCIvPg0KCQk8dWl0ZXh0IG5hbWU9IlFVSVpQT0RfUVVJWl9TQ09SRSIgdmFsdWU9Ik5vdGUgb2J0ZW51ZSA6Ii8+DQoJCTx1aXRleHQgbmFtZT0iUVVJWlBPRF9RVUlaX1BBU1NTQ09SRSIgdmFsdWU9Ik5vdGUgZCdhZG1pc3NpYmlsaXTDqcKgOiIvPg0KCQk8dWl0ZXh0IG5hbWU9IlFVSVpQT0RfUVVJWl9NQVhTQ09SRSIgdmFsdWU9Ik5vdGUgbWF4aW1hbGUgOiIvPg0KCQk8dWl0ZXh0IG5hbWU9IlFVSVpQT0RfUVVFU0FUTVBUX1NUUiIgdmFsdWU9IlRlbnRhdGl2ZSA6ICVuIHN1ciAldCIvPg0KCQk8dWl0ZXh0IG5hbWU9IlFVSVpQT0RfUVVFU1RZUEVfU1RSIiB2YWx1ZT0iVHlwZTogJXMiLz4NCgkJPHVpdGV4dCBuYW1lPSJRVUlaUE9EX1FVRVNUWVBFX0dSRCIgdmFsdWU9Ik5vdMOpIi8+DQoJCTx1aXRleHQgbmFtZT0iUVVJWlBPRF9RVUVTVFlQRV9TVlkiIHZhbHVlPSJFbnF1w6p0ZSIvPg0KCQk8dWl0ZXh0IG5hbWU9IlFVSVpQT0RfUVVJWkFUTVBUX0lORiIgdmFsdWU9IklsbGltaXTDqSIvPg0KCQk8dWl0ZXh0IG5hbWU9IlFVSVpQT0RfUVVFU0FUTVBUX0lORiIgdmFsdWU9IklsbGltaXTDqSIvPg0KCQk8dWl0ZXh0IG5hbWU9IldBUk5JTkdNU0dfWUVTU1RSSU5HIiB2YWx1ZT0iT3VpIi8+DQoJCTx1aXRleHQgbmFtZT0iV0FSTklOR01TR19OT1NUUklORyIgdmFsdWU9Ik5vbiIvPg0KCQk8dWl0ZXh0IG5hbWU9IldBUk5JTkdNU0dfVElUTEVTVFJJTkciIHZhbHVlPSJBdmVydGlzc2VtZW50IGRlIG5hdmlnYXRpb24gZHUgcXVlc3Rpb25uYWlyZSIvPg0KCQk8dWl0ZXh0IG5hbWU9IldBUk5JTkdNU0dfTVNHU1RSSU5HIiB2YWx1ZT0iVm91cyBuJ2F2ZXogcGFzIHLDqXBvbmR1IMOgIGNlcnRhaW5lcyBxdWVzdGlvbnMgZGUgY2UgcXVlc3Rpb25uYWlyZS4mI3hBOyYjeEE7U2kgdm91cyBjbGlxdWV6IHN1ciBPdWksIHZvdXMgcXVpdHRlcmV6IGxlIHF1ZXN0aW9ubmFpcmUuIENsaXF1ZXogc3VyIE5vbiBwb3VyIGNvbnRpbnVlciBsZSBxdWVzdGlvbm5haXJlLiIvPg0KCQk8dWl0ZXh0IG5hbWU9IklORk9STUFUSU9OX0gyNjRfRkxBU0hQTEFZRVIiIHZhbHVlPSJMYSB2ZXJzaW9uIGRlIEZsYXNoIFBsYXllciBhY3R1ZWxsZW1lbnQgaW5zdGFsbMOpZSBzdXIgdm90cmUgbWFjaGluZSBuZSBwcmVuZCBwYXMgZW4gY2hhcmdlIGNlIHR5cGUgZGUgdmlkw6lvLiBDbGlxdWV6IHN1ciBsYSB6b25lIHZpZMOpbyBwb3VyIHTDqWzDqWNoYXJnZXIgbGEgZGVybmnDqHJlIHZlcnNpb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iYjeEE7JiN4QTs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7Iqs65287J2065OcICVuIi8+DQoJCTwhLS0gc3Vic3RpdHV0aW9uOiAlbiA9PSBzbGlkZSBudW1iZXIgLS0+DQoJCTwhLS0gc3Vic3RpdHV0aW9uOiAldCA9PSB0b3RhbCBzbGlkZSBjb3VudCAtLT4NCgkJPHVpdGV4dCBuYW1lPSJTQ1JVQkJBUlNUQVRVU19TTElERUlORk8iIHZhbHVlPSLsiqzrnbzsnbTrk5wgJW4gLyAldCB8ICIvPg0KCQk8dWl0ZXh0IG5hbWU9IlNDUlVCQkFSU1RBVFVTX1NUT1BQRUQiIHZhbHVlPSLspJHsp4DrkKgiLz4NCgkJPHVpdGV4dCBuYW1lPSJTQ1JVQkJBUlNUQVRVU19QTEFZSU5HIiB2YWx1ZT0i7J6s7IOdIi8+DQoJCTx1aXRleHQgbmFtZT0iU0NSVUJCQVJTVEFUVVNfTk9BVURJTyIgdmFsdWU9IuyYpOuUlOyYpCDsl4bsnYwiLz4NCgkJPHVpdGV4dCBuYW1lPSJTQ1JVQkJBUlNUQVRVU19WSURQTEFZSU5HIiB2YWx1ZT0i67mE65SU7JikIOyerOyDnSDspJEiLz4NCgkJPHVpdGV4dCBuYW1lPSJTQ1JVQkJBUlNUQVRVU19MT0FESU5HIiB2YWx1ZT0i66Gc65SpIi8+DQoJCTx1aXRleHQgbmFtZT0iU0NSVUJCQVJTVEFUVVNfQlVGRkVSSU5HIiB2YWx1ZT0i67KE7Y2866eBIi8+DQoJCTx1aXRleHQgbmFtZT0iU0NSVUJCQVJTVEFUVVNfUVVFU1RJT04iIHZhbHVlPSLsp4jrrLjsl5Ag64u17ZWY6riwIi8+DQoJCTx1aXRleHQgbmFtZT0iU0NSVUJCQVJTVEFUVVNfUkVWSUVXUVVJWiIgdmFsdWU9IuyniOusuCDri6Tsi5zrs7TquLAiLz4NCgkJPCEtLSBzdWJzdGl0dXRpb246ICVtID09IG1pbnV0ZXMgcmVtYWluaW5nIC0tPg0KCQk8IS0tIHN1YnN0aXR1dGlvbjogJXMgPT0gc2Vjb25kcyByZW1haW5pbmcgLS0+DQoJCTx1aXRleHQgbmFtZT0iRUxBUFNFRCIgdmFsdWU9IiVt67aEICVz7LSIIOuCqOydjCIvPg0KCQk8dWl0ZXh0IG5hbWU9Ik5PVEZPVU5EIiB2YWx1ZT0i7JeG7J2MIi8+DQoJCTx1aXRleHQgbmFtZT0iQVRUQUNITUVOVFMiIHZhbHVlPSLssqjrtoAg7YyM7J28Ii8+DQoJCTwhLS0gc3Vic3RpdHV0aW9uOiAlcCA9PSBjdXJyZW50IHNwZWFrZXIncyB0aXRsZSAtLT4NCgkJPHVpdGV4dCBuYW1lPSJCSU9XSU5fVElUTEUiIHZhbHVlPSLqsr3roKUg7IaM6rCcOiAlcCIvPg0KCQk8dWl0ZXh0IG5hbWU9IkJJT0JUTl9USVRMRSIgdmFsdWU9IuqyveugpSDshozqsJwiLz4NCgkJPHVpdGV4dCBuYW1lPSJESVZJREVSQlROX1RJVExFIiB2YWx1ZT0ifCIvPg0KCQk8dWl0ZXh0IG5hbWU9IkNPTlRBQ1RCVE5fVElUTEUiIHZhbHVlPSLsl7Drnb3sspgiLz4NCgkJPHVpdGV4dCBuYW1lPSJUQUJfUVVJWiIgdmFsdWU9Iu2AtOymi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DQoJCTx1aXRleHQgbmFtZT0iUVVJWlBPRF9RVUlaX1BBU1NTQ09SRSIgdmFsdWU9Iu2GteqzvCDsoJDsiJg6Ii8+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E7ZWY7KeAIOyViuydgCDsp4jrrLjsnbQg7J6I7Iq164uI64ukLiYjeEE7JiN4QTvtgLTspojrpbwg7KKF66OM7ZWY66Ck66m0IFvsmIhd66W8IO2BtOumre2VmOqzoCwg7YC07KaI66W8IOqzhOyGje2VmOugpOuptCBb7JWE64uI7JikXeulvCDtgbTrpq3tlZjsi63si5zsmKQuIi8+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gk8bGFuZ3VhZ2UgaWQ9ImVz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RldGVuaWRhIi8+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DQoJCTx1aXRleHQgbmFtZT0iU0NSVUJCQVJTVEFUVVNfUkVWSUVXUVVJWiIgdmFsdWU9IlJldmlzYW5kbyBwcnVlYmEiLz4NCgkJPCEtLSBzdWJzdGl0dXRpb246ICVtID09IG1pbnV0ZXMgcmVtYWluaW5nIC0tPg0KCQk8IS0tIHN1YnN0aXR1dGlvbjogJXMgPT0gc2Vjb25kcyByZW1haW5pbmcgLS0+DQoJCTx1aXRleHQgbmFtZT0iRUxBUFNFRCIgdmFsdWU9IiVtIG1pbnV0b3MgJXMgc2VndW5kb3MgcmVzdGFudGVzIi8+DQoJCTx1aXRleHQgbmFtZT0iTk9URk9VTkQiIHZhbHVlPSJObyBzZSBoYSBlbmNvbnRyYWRvIG5hZGEiLz4NCgkJPHVpdGV4dCBuYW1lPSJBVFRBQ0hNRU5UUyIgdmFsdWU9IkFyY2hpdm9zIGFkanVudG9zIi8+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DQoJCTx1aXRleHQgbmFtZT0iQVRUQUNIU0laRV9IRUFESU5HIiB2YWx1ZT0iVGFtYcOxbyIvPg0KCQk8dWl0ZXh0IG5hbWU9IlNMSURFX05PVEVTIiB2YWx1ZT0iTm90YXMgZGUgZGlhcG9zaXRpdmEiLz4NCgkJPCEtLXF1aXogcG9kIGFuZCBtZXNzYWdlIGJveCB0ZXh0cy0tPg0KCQk8dWl0ZXh0IG5hbWU9IlFVSVpQT0RfUVVJWl9BVFRFTVBUIiB2YWx1ZT0iSW50ZW50byBkZSBwcnVlYmE6Ii8+DQoJCTx1aXRleHQgbmFtZT0iUVVJWlBPRF9RVUlaX0FUVEVNUFRfVkFMVUUiIHZhbHVlPSIlbiBkZSAldCIvPg0KCQk8dWl0ZXh0IG5hbWU9IlFVSVpQT0RfUVVJWl9TQ09SRSIgdmFsdWU9IlB1bnR1YWNpw7NuOiIvPg0KCQk8dWl0ZXh0IG5hbWU9IlFVSVpQT0RfUVVJWl9QQVNTU0NPUkUiIHZhbHVlPSJQdW50dWFjacOzbiBwYXJhIGFwcm9iYXI6Ii8+DQoJCTx1aXRleHQgbmFtZT0iUVVJWlBPRF9RVUlaX01BWFNDT1JFIiB2YWx1ZT0iUHVudHVhY2nDs24gbcOheGltYToiLz4NCgkJPHVpdGV4dCBuYW1lPSJRVUlaUE9EX1FVRVNBVE1QVF9TVFIiIHZhbHVlPSJJbnRlbnRvczogJW4gZGUgJXQiLz4NCgkJPHVpdGV4dCBuYW1lPSJRVUlaUE9EX1FVRVNUWVBFX1NUUiIgdmFsdWU9IlRpcG86ICVzIi8+DQoJCTx1aXRleHQgbmFtZT0iUVVJWlBPRF9RVUVTVFlQRV9HUkQiIHZhbHVlPSJDb24gcHVudHVhY2nDs24iLz4NCgkJPHVpdGV4dCBuYW1lPSJRVUlaUE9EX1FVRVNUWVBFX1NWWSIgdmFsdWU9IkVuY3Vlc3RhIi8+DQoJCTx1aXRleHQgbmFtZT0iUVVJWlBPRF9RVUlaQVRNUFRfSU5GIiB2YWx1ZT0iSW5maW5pdG8iLz4NCgkJPHVpdGV4dCBuYW1lPSJRVUlaUE9EX1FVRVNBVE1QVF9JTkYiIHZhbHVlPSJJbmZpbml0byIvPg0KCQk8dWl0ZXh0IG5hbWU9IldBUk5JTkdNU0dfWUVTU1RSSU5HIiB2YWx1ZT0iU8OtIi8+DQoJCTx1aXRleHQgbmFtZT0iV0FSTklOR01TR19OT1NUUklORyIgdmFsdWU9Ik5vIi8+DQoJCTx1aXRleHQgbmFtZT0iV0FSTklOR01TR19USVRMRVNUUklORyIgdmFsdWU9IkF2aXNvIGRlIG5hdmVnYWNpw7NuIGRlIHBydWViYSIvPg0KCQk8dWl0ZXh0IG5hbWU9IldBUk5JTkdNU0dfTVNHU1RSSU5HIiB2YWx1ZT0iSGF5IHByZWd1bnRhcyBzaW4gaW50ZW50b3MgZW4gZXN0YSBwcnVlYmEuJiN4QTsmI3hBO1BhcmEgc2FsaXIgZGUgbGEgcHJ1ZWJhLCBoYWdhIGNsaWMgZW4gU8OtLiBQYXJhIGNvbnRpbnVhciwgaGFnYSBjbGljIGVuIE5vLiIvPg0KCQk8dWl0ZXh0IG5hbWU9IklORk9STUFUSU9OX0gyNjRfRkxBU0hQTEFZRVIiIHZhbHVlPSJMYSB2ZXJzacOzbiBhY3R1YWwgZGUgRmxhc2ggUGxheWVyIGluc3RhbGFkYSBlbiBlbCBvcmRlbmFkb3Igbm8gZXMgY29tcGF0aWJsZSBjb24gZXN0ZSB2w61kZW8uIEhhZ2EgY2xpYyBlbiBlbCDDoXJlYSBkZSB2w61kZW8gcGFyYSBkZXNjYXJnYXIgbGEgw7psdGltYSB2ZXJzacOzbiBkZSBGbGFzaCBQbGF5ZXIuIi8+DQoJCTwhLS0gc3Vic3RpdHV0aW9uOiAlcCA9PSBwcmVzZW50YXRpb24gdGl0bGUgLS0+DQoJCTwhLS0gc3Vic3RpdHV0aW9uOiAlcyA9PSBzbGlkZSB0aXRsZSAtLT4NCgkJPCEtLSBzdWJzdGl0dXRpb246ICVuID09IHNsaWRlIG51bWJlciAtLT4NCgkJPHVpdGV4dCBuYW1lPSJCT09LTUFSSyIgdmFsdWU9IkFkb2JlIFByZXNlbnRlcjogJXAiLz4NCgkJPCEtLSBzdWJzdGl0dXRpb246ICVwID09IHByZXNlbnRhdGlvbiB0aXRsZSAtLT4NCgkJPCEtLSBzdWJzdGl0dXRpb246ICVzID09IHNsaWRlIHRpdGxlIC0tPg0KCQk8IS0tIHN1YnN0aXR1dGlvbjogJW4gPT0gc2xpZGUgbnVtYmVyIC0tPg0KCQk8dWl0ZXh0IG5hbWU9IkJPT0tNQVJLU0xJREUiIHZhbHVlPSJBZG9iZSBQcmVzZW50ZXI6ICVwICVzIi8+DQoJCTx1aXRleHQgbmFtZT0iU0hPV1NJREVCQVIiIHZhbHVlPSJNb3N0cmFyIGJhcnJhIGxhdGVyYWwgYSBsb3MgcGFydGljaXBhbnRlcyIvPg0KCQk8dWl0ZXh0IG5hbWU9Ik1VVEUiIHZhbHVlPSJTaWxlbmNpYXI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CEtLXF1aXogcG9kIGFuZCBtZXNzYWdlIGJveCB0ZXh0cy0tPg0KCQk8dWl0ZXh0IG5hbWU9IlFVSVpQT0RfUVVJWl9BVFRFTVBUIiB2YWx1ZT0iVGVudGF0aXZhIG5vIHF1ZXN0aW9uw6FyaW86Ii8+DQoJCTx1aXRleHQgbmFtZT0iUVVJWlBPRF9RVUlaX0FUVEVNUFRfVkFMVUUiIHZhbHVlPSIlbiBkZSAldCIvPg0KCQk8dWl0ZXh0IG5hbWU9IlFVSVpQT0RfUVVJWl9TQ09SRSIgdmFsdWU9IlBvbnR1YcOnw6NvOiIvPg0KCQk8dWl0ZXh0IG5hbWU9IlFVSVpQT0RfUVVJWl9QQVNTU0NPUkUiIHZhbHVlPSJQb250dWHDp8OjbyBkZSBhcHJvdmHDp8OjbzoiLz4NCgkJPHVpdGV4dCBuYW1lPSJRVUlaUE9EX1FVSVpfTUFYU0NPUkUiIHZhbHVlPSJQb250dWHDp8OjbyBtw6F4aW1hOiIvPg0KCQk8dWl0ZXh0IG5hbWU9IlFVSVpQT0RfUVVFU0FUTVBUX1NUUiIgdmFsdWU9IlRlbnRhdGl2YTogJW4gZGUgJXQiLz4NCgkJPHVpdGV4dCBuYW1lPSJRVUlaUE9EX1FVRVNUWVBFX1NUUiIgdmFsdWU9IlRpcG86ICVzIi8+DQoJCTx1aXRleHQgbmFtZT0iUVVJWlBPRF9RVUVTVFlQRV9HUkQiIHZhbHVlPSJDbGFzc2lmaWNhdMOzcmlhIi8+DQoJCTx1aXRleHQgbmFtZT0iUVVJWlBPRF9RVUVTVFlQRV9TVlkiIHZhbHVlPSJQZXNxdWlzYSIvPg0KCQk8dWl0ZXh0IG5hbWU9IlFVSVpQT0RfUVVJWkFUTVBUX0lORiIgdmFsdWU9IkluZmluaXRvIi8+DQoJCTx1aXRleHQgbmFtZT0iUVVJWlBPRF9RVUVTQVRNUFRfSU5GIiB2YWx1ZT0iSW5maW5pdG8iLz4NCgkJPHVpdGV4dCBuYW1lPSJXQVJOSU5HTVNHX1lFU1NUUklORyIgdmFsdWU9IlNpbSIvPg0KCQk8dWl0ZXh0IG5hbWU9IldBUk5JTkdNU0dfTk9TVFJJTkciIHZhbHVlPSJOw6NvIi8+DQoJCTx1aXRleHQgbmFtZT0iV0FSTklOR01TR19USVRMRVNUUklORyIgdmFsdWU9IkFsZXJ0YSBkZSBuYXZlZ2HDp8OjbyBkbyBxdWVzdGlvbsOhcmlvIi8+DQoJCTx1aXRleHQgbmFtZT0iV0FSTklOR01TR19NU0dTVFJJTkciIHZhbHVlPSJFeGlzdGVtIHBlcmd1bnRhcyBxdWUgbsOjbyBmb3JhbSByZXNwb25kaWRhcyBuZXN0ZSBxdWVzdGlvbsOhcmlvLiYjeEE7JiN4QTtDbGlxdWUgZW0gU2ltIHBhcmEgc2FpciBkbyBxdWVzdGlvbsOhcmlvIG91IGVtIE7Do28gc2UgcXVpc2VyIGNvbnRpbnVhci4iLz4NCgkJPHVpdGV4dCBuYW1lPSJJTkZPUk1BVElPTl9IMjY0X0ZMQVNIUExBWUVSIiB2YWx1ZT0iQSB2ZXJzw6NvIGF0dWFsIGRvIEZsYXNoIFBsYXllciBpbnN0YWxhZGEgbm8gY29tcHV0YWRvciBuw6NvIG9mZXJlY2Ugc3Vwb3J0ZSBhIGVzc2UgdsOtZGVvLiBDbGlxdWUgbmEgw6FyZWEgZG8gdsOtZGVvIHBhcmEgYmFpeGFyIGEgdmVyc8OjbyBtYWlzIHJlY2VudGUgZG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FyIGJhcnJhIGxhdGVyYWwgYW8gcGFydGljaXBhbnRlcyIvPg0KCQk8dWl0ZXh0IG5hbWU9Ik1VVEUiIHZhbHVlPSJNdWRvIi8+DQoJCTx1aXRleHQgbmFtZT0iRE9DV1JBUF9USVRMRSIgdmFsdWU9IkFuZXhvIGRlIGFycXVpdm8gZG8gUHJlc2VudGVyIi8+DQoJCTx1aXRleHQgbmFtZT0iRE9DV1JBUF9NU0ciIHZhbHVlPSJTYWx2YXIgZW0gTWV1IGNvbXB1dGFkb3IiLz4NCgkJPHVpdGV4dCBuYW1lPSJET0NXUkFQX1BST01QVCIgdmFsdWU9IkNsaXF1ZSBwYXJhIGJhaXhhciIvPg0KCTwvbGFuZ3VhZ2U+DQoJPGxhbmd1YWdlIGlkPSJp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YSAlbiIvPg0KCQk8IS0tIHN1YnN0aXR1dGlvbjogJW4gPT0gc2xpZGUgbnVtYmVyIC0tPg0KCQk8IS0tIHN1YnN0aXR1dGlvbjogJXQgPT0gdG90YWwgc2xpZGUgY291bnQgLS0+DQoJCTx1aXRleHQgbmFtZT0iU0NSVUJCQVJTVEFUVVNfU0xJREVJTkZPIiB2YWx1ZT0iRGlhcG9zaXRpdmEgJW4gLyAldCB8ICIvPg0KCQk8dWl0ZXh0IG5hbWU9IlNDUlVCQkFSU1RBVFVTX1NUT1BQRUQiIHZhbHVlPSJJbnRlcnJvdHRvIi8+DQoJCTx1aXRleHQgbmFtZT0iU0NSVUJCQVJTVEFUVVNfUExBWUlORyIgdmFsdWU9IlJpcHJvZHV6aW9uZSIvPg0KCQk8dWl0ZXh0IG5hbWU9IlNDUlVCQkFSU1RBVFVTX05PQVVESU8iIHZhbHVlPSJBdWRpbyBpbmF0dC4iLz4NCgkJPHVpdGV4dCBuYW1lPSJTQ1JVQkJBUlNUQVRVU19WSURQTEFZSU5HIiB2YWx1ZT0iVmlkZW8gaW4gcmlwcm9kdXppb25lIi8+DQoJCTx1aXRleHQgbmFtZT0iU0NSVUJCQVJTVEFUVVNfTE9BRElORyIgdmFsdWU9IkNhcmljYW1lbnRvIi8+DQoJCTx1aXRleHQgbmFtZT0iU0NSVUJCQVJTVEFUVVNfQlVGRkVSSU5HIiB2YWx1ZT0iQnVmZmVyaW5nIi8+DQoJCTx1aXRleHQgbmFtZT0iU0NSVUJCQVJTVEFUVVNfUVVFU1RJT04iIHZhbHVlPSJSaXNwb25kaSBhIGRvbWFuZGEiLz4NCgkJPHVpdGV4dCBuYW1lPSJTQ1JVQkJBUlNUQVRVU19SRVZJRVdRVUlaIiB2YWx1ZT0iUmV2aXNpb25lIGRlbCBxdWl6Ii8+DQoJCTwhLS0gc3Vic3RpdHV0aW9uOiAlbSA9PSBtaW51dGVzIHJlbWFpbmluZyAtLT4NCgkJPCEtLSBzdWJzdGl0dXRpb246ICVzID09IHNlY29uZHMgcmVtYWluaW5nIC0tPg0KCQk8dWl0ZXh0IG5hbWU9IkVMQVBTRUQiIHZhbHVlPSIlbSBNaW51dGkgJXMgU2Vjb25kaSByaW1hbmVudGkiLz4NCgkJPHVpdGV4dCBuYW1lPSJOT1RGT1VORCIgdmFsdWU9Ik5lc3N1biBlbGVtZW50byB0cm92YXRvIi8+DQoJCTx1aXRleHQgbmFtZT0iQVRUQUNITUVOVFMiIHZhbHVlPSJBbGxlZ2F0aS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QuIi8+DQoJCTx1aXRleHQgbmFtZT0iVEFCX1FVSVoiIHZhbHVlPSJRdWl6Ii8+DQoJCTx1aXRleHQgbmFtZT0iVEFCX09VVExJTkUiIHZhbHVlPSJTdHJ1dHR1cmEiLz4NCgkJPHVpdGV4dCBuYW1lPSJUQUJfVEhVTUIiIHZhbHVlPSJNaW5pYXR1cmUiLz4NCgkJPHVpdGV4dCBuYW1lPSJUQUJfTk9URVMiIHZhbHVlPSJOb3RlIi8+DQoJCTx1aXRleHQgbmFtZT0iVEFCX1NFQVJDSCIgdmFsdWU9IkNlcmNhIi8+DQoJCTx1aXRleHQgbmFtZT0iU0xJREVfSEVBRElORyIgdmFsdWU9IlRpdG9sbyBkaWFwb3NpdGl2YSIvPg0KCQk8dWl0ZXh0IG5hbWU9IkRVUkFUSU9OX0hFQURJTkciIHZhbHVlPSJEdXJhdGEiLz4NCgkJPHVpdGV4dCBuYW1lPSJTRUFSQ0hfSEVBRElORyIgdmFsdWU9IkNlcmNhIHRlc3RvOiIvPg0KCQk8dWl0ZXh0IG5hbWU9IlRIVU1CX0hFQURJTkciIHZhbHVlPSJEaWFwb3NpdGl2YSIvPg0KCQk8dWl0ZXh0IG5hbWU9IlRIVU1CX0lORk8iIHZhbHVlPSJUaXRvbG8vVGVtcG8iLz4NCgkJPHVpdGV4dCBuYW1lPSJBVFRBQ0hOQU1FX0hFQURJTkciIHZhbHVlPSJOb21lIGZpbGUiLz4NCgkJPHVpdGV4dCBuYW1lPSJBVFRBQ0hTSVpFX0hFQURJTkciIHZhbHVlPSJEaW1lbnNpb25lIi8+DQoJCTx1aXRleHQgbmFtZT0iU0xJREVfTk9URVMiIHZhbHVlPSJOb3RlIGRpYXBvc2l0aXZh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iYjeEE7JiN4QTt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IS0tcXVpeiBwb2QgYW5kIG1lc3NhZ2UgYm94IHRleHRzLS0+DQoJCTx1aXRleHQgbmFtZT0iUVVJWlBPRF9RVUlaX0FUVEVNUFQiIHZhbHVlPSLmtYvpqozlsJ3or5XmrKHmlbA6Ii8+DQoJCTx1aXRleHQgbmFtZT0iUVVJWlBPRF9RVUlaX0FUVEVNUFRfVkFMVUUiIHZhbHVlPSLnrKwgJW4g5qyh77yM5YWxICV0IOasoSIvPg0KCQk8dWl0ZXh0IG5hbWU9IlFVSVpQT0RfUVVJWl9TQ09SRSIgdmFsdWU9IuW+l+WIhjoiLz4NCgkJPHVpdGV4dCBuYW1lPSJRVUlaUE9EX1FVSVpfUEFTU1NDT1JFIiB2YWx1ZT0i5Y+K5qC85YiG5pWwOiIvPg0KCQk8dWl0ZXh0IG5hbWU9IlFVSVpQT0RfUVVJWl9NQVhTQ09SRSIgdmFsdWU9IuacgOmrmOWIhuaVsDoiLz4NCgkJPHVpdGV4dCBuYW1lPSJRVUlaUE9EX1FVRVNBVE1QVF9TVFIiIHZhbHVlPSLlsJ3or5XmrKHmlbA6IOesrCAlbiDmrKHvvIzlhbEgJXQg5qyhIi8+DQoJCTx1aXRleHQgbmFtZT0iUVVJWlBPRF9RVUVTVFlQRV9TVFIiIHZhbHVlPSLnsbvlnos6ICVzIi8+DQoJCTx1aXRleHQgbmFtZT0iUVVJWlBPRF9RVUVTVFlQRV9HUkQiIHZhbHVlPSLor4TnuqciLz4NCgkJPHVpdGV4dCBuYW1lPSJRVUlaUE9EX1FVRVNUWVBFX1NWWSIgdmFsdWU9Iuiwg+afpSIvPg0KCQk8dWl0ZXh0IG5hbWU9IlFVSVpQT0RfUVVJWkFUTVBUX0lORiIgdmFsdWU9IuaXoOmZkCIvPg0KCQk8dWl0ZXh0IG5hbWU9IlFVSVpQT0RfUVVFU0FUTVBUX0lORiIgdmFsdWU9IuaXoOmZkCIvPg0KCQk8dWl0ZXh0IG5hbWU9IldBUk5JTkdNU0dfWUVTU1RSSU5HIiB2YWx1ZT0i5pivIi8+DQoJCTx1aXRleHQgbmFtZT0iV0FSTklOR01TR19OT1NUUklORyIgdmFsdWU9IuWQpiIvPg0KCQk8dWl0ZXh0IG5hbWU9IldBUk5JTkdNU0dfVElUTEVTVFJJTkciIHZhbHVlPSLmtYvpqozlr7zoiKrorablkYoiLz4NCgkJPHVpdGV4dCBuYW1lPSJXQVJOSU5HTVNHX01TR1NUUklORyIgdmFsdWU9IuatpOa1i+mqjOS4reacieacquWwneivleS9nOetlOeahOmXrumimOOAgiYjeEE7JiN4QTvljZXlh7vigJzmmK/igJ3pgIDlh7rmraTmtYvpqozjgILljZXlh7vigJzlkKbigJ3nu6fnu63mtYvpqozjgIIiLz4NCgkJPHVpdGV4dCBuYW1lPSJJTkZPUk1BVElPTl9IMjY0X0ZMQVNIUExBWUVSIiB2YWx1ZT0i5b2T5YmN5a6J6KOF5Zyo5oKo55qE6K6h566X5py65LiK55qEIEZsYXNoIFBsYXllciDniYjmnKzkuI3mlK/mjIHor6Xop4bpopHjgILljZXlh7vop4bpopHljLrln5/kuIvovb3mnIDmlrDniYjmnKznmoQgRmxhc2ggUGxheWVy44CC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WQkeWPguWKoOiAheaYvuekuuaPkOimgeagjyIvPg0KCQk8dWl0ZXh0IG5hbWU9Ik1VVEUiIHZhbHVlPSLpnZnpn7MiLz4NCgkJPHVpdGV4dCBuYW1lPSJET0NXUkFQX1RJVExFIiB2YWx1ZT0iUHJlc2VudGVyIOaWh+S7tumZhOS7tiIvPg0KCQk8dWl0ZXh0IG5hbWU9IkRPQ1dSQVBfTVNHIiB2YWx1ZT0i5L+d5a2Y5Yiw5oiR55qE6K6h566X5py6Ii8+DQoJCTx1aXRleHQgbmFtZT0iRE9DV1JBUF9QUk9NUFQiIHZhbHVlPSLljZXlh7vku6XkuIvovb0iLz4NCgk8L2xhbmd1YWdlPg0KCTxsYW5ndWFnZSBpZD0idH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xZ5la2lsJmFtcDtUYWJsby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1haWwiLz4NCgkJPHVpdGV4dCBuYW1lPSJUQUJfUVVJWiIgdmFsdWU9IlPEsW5hdiIvPg0KCQk8dWl0ZXh0IG5hbWU9IlRBQl9PVVRMSU5FIiB2YWx1ZT0iQW5hIEhhdCIvPg0KCQk8dWl0ZXh0IG5hbWU9IlRBQl9USFVNQiIgdmFsdWU9IlJlc2ltIi8+DQoJCTx1aXRleHQgbmFtZT0iVEFCX05PVEVTIiB2YWx1ZT0iTm90bGFyIi8+DQoJCTx1aXRleHQgbmFtZT0iVEFCX1NFQVJDSCIgdmFsdWU9IkFyYSIvPg0KCQk8dWl0ZXh0IG5hbWU9IlNMSURFX0hFQURJTkciIHZhbHVlPSJTbGF5dCBCYcWfbMSxxJ/EsSIvPg0KCQk8dWl0ZXh0IG5hbWU9IkRVUkFUSU9OX0hFQURJTkciIHZhbHVlPSJTw7xyZSIvPg0KCQk8dWl0ZXh0IG5hbWU9IlNFQVJDSF9IRUFESU5HIiB2YWx1ZT0iTWV0bmkgYXJhOiIvPg0KCQk8dWl0ZXh0IG5hbWU9IlRIVU1CX0hFQURJTkciIHZhbHVlPSJTbGF5dCIvPg0KCQk8dWl0ZXh0IG5hbWU9IlRIVU1CX0lORk8iIHZhbHVlPSJTbGF5dCBCYcWfbMSxxJ/EsS9Tw7xyZXNpIi8+DQoJCTx1aXRleHQgbmFtZT0iQVRUQUNITkFNRV9IRUFESU5HIiB2YWx1ZT0iRG9zeWEgQWTEsSIvPg0KCQk8dWl0ZXh0IG5hbWU9IkFUVEFDSFNJWkVfSEVBRElORyIgdmFsdWU9IkJveXV0Ii8+DQoJCTx1aXRleHQgbmFtZT0iU0xJREVfTk9URVMiIHZhbHVlPSJTbGF5dCBOb3RsYXLEsSIvPg0KCQk8IS0tcXVpeiBwb2QgYW5kIG1lc3NhZ2UgYm94IHRleHRzLS0+DQoJCTx1aXRleHQgbmFtZT0iUVVJWlBPRF9RVUlaX0FUVEVNUFQiIHZhbHVlPSJTxLFuYXYgRGVuZW1lc2k6Ii8+DQoJCTx1aXRleHQgbmFtZT0iUVVJWlBPRF9RVUlaX0FUVEVNUFRfVkFMVUUiIHZhbHVlPSIlbi8ldCIvPg0KCQk8dWl0ZXh0IG5hbWU9IlFVSVpQT0RfUVVJWl9TQ09SRSIgdmFsdWU9IlB1YW46Ii8+DQoJCTx1aXRleHQgbmFtZT0iUVVJWlBPRF9RVUlaX1BBU1NTQ09SRSIgdmFsdWU9Ikdlw6dtZSBQdWFuxLE6Ii8+DQoJCTx1aXRleHQgbmFtZT0iUVVJWlBPRF9RVUlaX01BWFNDT1JFIiB2YWx1ZT0iTWFrc2ltdW0gUHVhbjoiLz4NCgkJPHVpdGV4dCBuYW1lPSJRVUlaUE9EX1FVRVNBVE1QVF9TVFIiIHZhbHVlPSJEZW5lbWU6ICVuLyV0Ii8+DQoJCTx1aXRleHQgbmFtZT0iUVVJWlBPRF9RVUVTVFlQRV9TVFIiIHZhbHVlPSJUw7xyOiAlcyIvPg0KCQk8dWl0ZXh0IG5hbWU9IlFVSVpQT0RfUVVFU1RZUEVfR1JEIiB2YWx1ZT0iQmFzYW1ha2zEsSIvPg0KCQk8dWl0ZXh0IG5hbWU9IlFVSVpQT0RfUVVFU1RZUEVfU1ZZIiB2YWx1ZT0iQW5rZXQiLz4NCgkJPHVpdGV4dCBuYW1lPSJRVUlaUE9EX1FVSVpBVE1QVF9JTkYiIHZhbHVlPSJTxLFuxLFyc8SxeiIvPg0KCQk8dWl0ZXh0IG5hbWU9IlFVSVpQT0RfUVVFU0FUTVBUX0lORiIgdmFsdWU9IlPEsW7EsXJzxLF6Ii8+DQoJCTx1aXRleHQgbmFtZT0iV0FSTklOR01TR19ZRVNTVFJJTkciIHZhbHVlPSJFdmV0Ii8+DQoJCTx1aXRleHQgbmFtZT0iV0FSTklOR01TR19OT1NUUklORyIgdmFsdWU9IkhhecSxciIvPg0KCQk8dWl0ZXh0IG5hbWU9IldBUk5JTkdNU0dfVElUTEVTVFJJTkciIHZhbHVlPSJTxLFuYXYgR2V6aW5tZSBVeWFyxLFzxLEiLz4NCgkJPHVpdGV4dCBuYW1lPSJXQVJOSU5HTVNHX01TR1NUUklORyIgdmFsdWU9IkJ1IFPEsW5hdmRhIGRlbmVubWVtacWfIHNvcnVsYXIgdmFyLiYjeEE7JiN4QTtFdmV0IHNlw6dlbmXEn2luaSB0xLFrbGF0xLFyc2FuxLF6IFPEsW5hdmRhbiDDp8Sxa2FjYWtzxLFuxLF6LiBTxLFuYXZhIGRldmFtIGV0bWVrIGnDp2luIEhhecSxciBzZcOnZW5lxJ9pbmkgdMSxa2xhdMSxbi4iLz4NCgkJPHVpdGV4dCBuYW1lPSJJTkZPUk1BVElPTl9IMjY0X0ZMQVNIUExBWUVSIiB2YWx1ZT0iQmlsZ2lzYXlhcsSxbsSxemEgecO8a2zDvCBvbGFuIGdlw6dlcmxpIEZsYXNoIFBsYXllciBzw7xyw7xtw7wgYnUgdmlkZW95dSBkZXN0ZWtsZW1peW9yLiBFbiBzb24gRmxhc2ggUGxheWVyIHPDvHLDvG3DvG7DvCBpbmRpcm1layBpw6dpbiB2aWRlbyBhbGFuxLFuxLEgdMSxa2xhdMSx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S2F0xLFsxLFtY8SxbGFyYSBrZW5hciDDp3VidcSfdW51IGfDtnN0ZXIiLz4NCgkJPHVpdGV4dCBuYW1lPSJNVVRFIiB2YWx1ZT0iU2Vzc2l6Ii8+DQoJCTx1aXRleHQgbmFtZT0iRE9DV1JBUF9USVRMRSIgdmFsdWU9IlByZXNlbnRlciBEb3N5YSBFa2kiLz4NCgkJPHVpdGV4dCBuYW1lPSJET0NXUkFQX01TRyIgdmFsdWU9IkJpbGdpc2F5YXLEsW1hIEtheWRldCIvPg0KCQk8dWl0ZXh0IG5hbWU9IkRPQ1dSQVBfUFJPTVBUIiB2YWx1ZT0ixLBuZGlybWVrIGnDp2luIFTEsWtsYXTEsW4iLz4NCgk8L2xhbmd1YWdlPg0KCTxsYW5ndWFnZSBpZD0icn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0KHQu9Cw0LnQtCAlbiIvPg0KCQk8IS0tIHN1YnN0aXR1dGlvbjogJW4gPT0gc2xpZGUgbnVtYmVyIC0tPg0KCQk8IS0tIHN1YnN0aXR1dGlvbjogJXQgPT0gdG90YWwgc2xpZGUgY291bnQgLS0+DQoJCTx1aXRleHQgbmFtZT0iU0NSVUJCQVJTVEFUVVNfU0xJREVJTkZPIiB2YWx1ZT0i0KHQu9Cw0LnQtCAlbiAvICV0IHwgIi8+DQoJCTx1aXRleHQgbmFtZT0iU0NSVUJCQVJTVEFUVVNfU1RPUFBFRCIgdmFsdWU9ItCe0YHRgtCw0L3QvtCy0LvQtdC90L4iLz4NCgkJPHVpdGV4dCBuYW1lPSJTQ1JVQkJBUlNUQVRVU19QTEFZSU5HIiB2YWx1ZT0i0JLQvtGB0L/RgNC+0LjQt9Cy0LXQtNC10L3QuNC1Ii8+DQoJCTx1aXRleHQgbmFtZT0iU0NSVUJCQVJTVEFUVVNfTk9BVURJTyIgdmFsdWU9ItCd0LXRgiDQsNGD0LTQuNC+Ii8+DQoJCTx1aXRleHQgbmFtZT0iU0NSVUJCQVJTVEFUVVNfVklEUExBWUlORyIgdmFsdWU9ItCS0L7RgdC/0YDQvtC40LfQstC10LTQtdC90LjQtSDQstC40LTQtdC+Ii8+DQoJCTx1aXRleHQgbmFtZT0iU0NSVUJCQVJTVEFUVVNfTE9BRElORyIgdmFsdWU9ItCX0LDQs9GA0YPQt9C60LAiLz4NCgkJPHVpdGV4dCBuYW1lPSJTQ1JVQkJBUlNUQVRVU19CVUZGRVJJTkciIHZhbHVlPSLQkdGD0YTQtdGA0LjQt9Cw0YbQuNGPIi8+DQoJCTx1aXRleHQgbmFtZT0iU0NSVUJCQVJTVEFUVVNfUVVFU1RJT04iIHZhbHVlPSLQntGC0LLQtdGCINC90LAg0LLQvtC/0YDQvtGBIi8+DQoJCTx1aXRleHQgbmFtZT0iU0NSVUJCQVJTVEFUVVNfUkVWSUVXUVVJWiIgdmFsdWU9ItCe0LHQt9C+0YAg0L7Qv9GA0L7RgdCwIi8+DQoJCTwhLS0gc3Vic3RpdHV0aW9uOiAlbSA9PSBtaW51dGVzIHJlbWFpbmluZyAtLT4NCgkJPCEtLSBzdWJzdGl0dXRpb246ICVzID09IHNlY29uZHMgcmVtYWluaW5nIC0tPg0KCQk8dWl0ZXh0IG5hbWU9IkVMQVBTRUQiIHZhbHVlPSLQntGB0YLQsNC70L7RgdGMICVtINC80LjQvS4gJXMg0YEiLz4NCgkJPHVpdGV4dCBuYW1lPSJOT1RGT1VORCIgdmFsdWU9ItCd0LjRh9C10LPQviDQvdC1INC90LDQudC00LXQvdC+Ii8+DQoJCTx1aXRleHQgbmFtZT0iQVRUQUNITUVOVFMiIHZhbHVlPSLQktC70L7QttC10L3QuNGPIi8+DQoJCTwhLS0gc3Vic3RpdHV0aW9uOiAlcCA9PSBjdXJyZW50IHNwZWFrZXIncyB0aXRsZSAtLT4NCgkJPHVpdGV4dCBuYW1lPSJCSU9XSU5fVElUTEUiIHZhbHVlPSLQkdC40L7Qs9GA0LDRhNC40Y86ICVwIi8+DQoJCTx1aXRleHQgbmFtZT0iQklPQlROX1RJVExFIiB2YWx1ZT0i0JHQuNC+0LPRgNCw0YTQuNGPIi8+DQoJCTx1aXRleHQgbmFtZT0iRElWSURFUkJUTl9USVRMRSIgdmFsdWU9InwiLz4NCgkJPHVpdGV4dCBuYW1lPSJDT05UQUNUQlROX1RJVExFIiB2YWx1ZT0i0JrQvtC90YLQsNC60YIiLz4NCgkJPHVpdGV4dCBuYW1lPSJUQUJfUVVJWiIgdmFsdWU9ItCe0L/RgNC+0YEiLz4NCgkJPHVpdGV4dCBuYW1lPSJUQUJfT1VUTElORSIgdmFsdWU9ItCh0YXQtdC80LAiLz4NCgkJPHVpdGV4dCBuYW1lPSJUQUJfVEhVTUIiIHZhbHVlPSLQkdC10LPRg9C90L7QuiIvPg0KCQk8dWl0ZXh0IG5hbWU9IlRBQl9OT1RFUyIgdmFsdWU9ItCX0LDQvNC10YLQutC4Ii8+DQoJCTx1aXRleHQgbmFtZT0iVEFCX1NFQVJDSCIgdmFsdWU9ItCf0L7QuNGB0LoiLz4NCgkJPHVpdGV4dCBuYW1lPSJTTElERV9IRUFESU5HIiB2YWx1ZT0i0JfQsNCz0L7Qu9C+0LLQvtC6INGB0LvQsNC50LTQsCIvPg0KCQk8dWl0ZXh0IG5hbWU9IkRVUkFUSU9OX0hFQURJTkciIHZhbHVlPSLQlNC70LjRgi3RgdGC0YwiLz4NCgkJPHVpdGV4dCBuYW1lPSJTRUFSQ0hfSEVBRElORyIgdmFsdWU9ItCf0L7QuNGB0Log0YLQtdC60YHRgtCwOiIvPg0KCQk8dWl0ZXh0IG5hbWU9IlRIVU1CX0hFQURJTkciIHZhbHVlPSLQodC70LDQudC0Ii8+DQoJCTx1aXRleHQgbmFtZT0iVEhVTUJfSU5GTyIgdmFsdWU9ItCd0LDQt9Cy0LDQvdC40LUv0LTQu9C40YIt0L3QvtGB0YLRjCIvPg0KCQk8dWl0ZXh0IG5hbWU9IkFUVEFDSE5BTUVfSEVBRElORyIgdmFsdWU9ItCY0LzRjyDRhNCw0LnQu9CwIi8+DQoJCTx1aXRleHQgbmFtZT0iQVRUQUNIU0laRV9IRUFESU5HIiB2YWx1ZT0i0KDQsNC30LzQtdGAIi8+DQoJCTx1aXRleHQgbmFtZT0iU0xJREVfTk9URVMiIHZhbHVlPSLQl9Cw0LzQtdGC0LrQuCDQuiDRgdC70LDQudC00YMiLz4NCgkJPCEtLXF1aXogcG9kIGFuZCBtZXNzYWdlIGJveCB0ZXh0cy0tPg0KCQk8dWl0ZXh0IG5hbWU9IlFVSVpQT0RfUVVJWl9BVFRFTVBUIiB2YWx1ZT0i0J/QvtC/0YvRgtC60LAg0L/RgNC+0LnRgtC4INC+0L/RgNC+0YE6Ii8+DQoJCTx1aXRleHQgbmFtZT0iUVVJWlBPRF9RVUlaX0FUVEVNUFRfVkFMVUUiIHZhbHVlPSIlbiDQuNC3ICV0Ii8+DQoJCTx1aXRleHQgbmFtZT0iUVVJWlBPRF9RVUlaX1NDT1JFIiB2YWx1ZT0i0J3QsNCx0YDQsNC90L4g0LHQsNC70LvQvtCyOiIvPg0KCQk8dWl0ZXh0IG5hbWU9IlFVSVpQT0RfUVVJWl9QQVNTU0NPUkUiIHZhbHVlPSLQn9GA0L7RhdC+0LTQvdC+0Lkg0YDQtdC30YPQu9GM0YLQsNGCOiIvPg0KCQk8dWl0ZXh0IG5hbWU9IlFVSVpQT0RfUVVJWl9NQVhTQ09SRSIgdmFsdWU9ItCc0LDQutGB0LjQvNCw0LvRjNC90YvQuSDRgNC10LfRg9C70YzRgtCw0YI6Ii8+DQoJCTx1aXRleHQgbmFtZT0iUVVJWlBPRF9RVUVTQVRNUFRfU1RSIiB2YWx1ZT0i0J/QvtC/0YvRgtC60LA6ICVuINC40LcgJXQiLz4NCgkJPHVpdGV4dCBuYW1lPSJRVUlaUE9EX1FVRVNUWVBFX1NUUiIgdmFsdWU9ItCi0LjQvzogJXMiLz4NCgkJPHVpdGV4dCBuYW1lPSJRVUlaUE9EX1FVRVNUWVBFX0dSRCIgdmFsdWU9ItChINC+0YbQtdC90LrQvtC5Ii8+DQoJCTx1aXRleHQgbmFtZT0iUVVJWlBPRF9RVUVTVFlQRV9TVlkiIHZhbHVlPSLQntCx0LfQvtGAIi8+DQoJCTx1aXRleHQgbmFtZT0iUVVJWlBPRF9RVUlaQVRNUFRfSU5GIiB2YWx1ZT0i0JHQvtC70YzRiNC+0LUg0YfQuNGB0LvQviIvPg0KCQk8dWl0ZXh0IG5hbWU9IlFVSVpQT0RfUVVFU0FUTVBUX0lORiIgdmFsdWU9ItCR0L7Qu9GM0YjQvtC1INGH0LjRgdC70L4iLz4NCgkJPHVpdGV4dCBuYW1lPSJXQVJOSU5HTVNHX1lFU1NUUklORyIgdmFsdWU9ItCU0LAiLz4NCgkJPHVpdGV4dCBuYW1lPSJXQVJOSU5HTVNHX05PU1RSSU5HIiB2YWx1ZT0i0J3QtdGCIi8+DQoJCTx1aXRleHQgbmFtZT0iV0FSTklOR01TR19USVRMRVNUUklORyIgdmFsdWU9ItCf0YDQtdC00YPQv9GA0LXQttC00LXQvdC40LUg0L4g0L3QsNCy0LjQs9Cw0YbQuNC4INCyINC+0L/RgNC+0YHQtSIvPg0KCQk8dWl0ZXh0IG5hbWU9IldBUk5JTkdNU0dfTVNHU1RSSU5HIiB2YWx1ZT0i0JIg0L7Qv9GA0L7RgdC1INC+0YHRgtCw0LvQuNGB0Ywg0L3QtdC+0YLQstC10YfQtdC90L3Ri9C1INCy0L7Qv9GA0L7RgdGLLtCd0LDQttCw0YLQuNC1INC60L3QvtC/0LrQuCAmcXVvdDvQlNCwJnF1b3Q7INC/0YDQuNCy0LXQtNC10YIg0Log0LfQsNC60YDRi9GC0LjRjiDQvtC/0YDQvtGB0LAuINCd0LDQttCw0YLQuNC1INC60L3QvtC/0LrQuCAmcXVvdDvQndC10YImcXVvdDsg0L/RgNC+0LTQvtC70LbQuNGCINC+0L/RgNC+0YEuIi8+DQoJCTx1aXRleHQgbmFtZT0iSU5GT1JNQVRJT05fSDI2NF9GTEFTSFBMQVlFUiIgdmFsdWU9ItCi0LXQutGD0YnQsNGPINCy0LXRgNGB0LjRjyDQv9GA0L7QuNCz0YDRi9Cy0LDRgtC10LvRjyBGbGFzaCBQbGF5ZXIsINGD0YHRgtCw0L3QvtCy0LvQtdC90L3QsNGPINC90LAg0Y3RgtC+0Lwg0LrQvtC80L/RjNGO0YLQtdGA0LUsINC90LUg0L/QvtC00LTQtdGA0LbQuNCy0LDQtdGCINGN0YLQviDQstC40LTQtdC+LiDQqdC10LvQutC90LjRgtC1INCyINC+0LHQu9Cw0YHRgtC4INCy0LjQtNC10L4sINGH0YLQvtCx0Ysg0LfQsNCz0YDRg9C30LjRgtGMINC/0L7RgdC70LXQtNC90Y7RjiDQstC10YDRgdC40Y4g0L/RgNC+0LjQs9GA0YvQstCw0YLQtdC70Y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Qn9C+0LrQsNC30YvQstCw0YLRjCDQstGA0LXQt9C60YMg0YPRh9Cw0YHRgtC90LjQutCw0LwiLz4NCgkJPHVpdGV4dCBuYW1lPSJNVVRFIiB2YWx1ZT0i0J7RgtC60LvRjtGH0LjRgtGMINC30LLRg9C6Ii8+DQoJCTx1aXRleHQgbmFtZT0iRE9DV1JBUF9USVRMRSIgdmFsdWU9ItCS0LvQvtC20LXQvdC40LUg0LIg0YTQsNC50LsgQWRvYmUgUHJlc2VudGVyIi8+DQoJCTx1aXRleHQgbmFtZT0iRE9DV1JBUF9NU0ciIHZhbHVlPSLQodC+0YXRgNCw0L3QuNGC0Ywg0LIg0L/QsNC/0LrRgyAmcXVvdDvQnNC+0Lkg0LrQvtC80L/RjNGO0YLQtdGAJnF1b3Q7Ii8+DQoJCTx1aXRleHQgbmFtZT0iRE9DV1JBUF9QUk9NUFQiIHZhbHVlPSLQqdC10LvQutC90YPRgtGMINC00LvRjyDQt9Cw0LPRgNGD0LfQutC4Ii8+DQoJPC9sYW5ndWFnZT4NCjwvY29uZmlndXJhdGlvbj4NCg=="/>
  <p:tag name="SECTOMILLISECCONVERTED" val="1"/>
</p:tagLst>
</file>

<file path=ppt/theme/theme1.xml><?xml version="1.0" encoding="utf-8"?>
<a:theme xmlns:a="http://schemas.openxmlformats.org/drawingml/2006/main" name="1_Özel Tasarım">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1763</TotalTime>
  <Words>3711</Words>
  <Application>Microsoft Office PowerPoint</Application>
  <PresentationFormat>Ekran Gösterisi (4:3)</PresentationFormat>
  <Paragraphs>488</Paragraphs>
  <Slides>56</Slides>
  <Notes>4</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56</vt:i4>
      </vt:variant>
    </vt:vector>
  </HeadingPairs>
  <TitlesOfParts>
    <vt:vector size="63" baseType="lpstr">
      <vt:lpstr>Arial</vt:lpstr>
      <vt:lpstr>Calibri</vt:lpstr>
      <vt:lpstr>Palatino Linotype</vt:lpstr>
      <vt:lpstr>Times New Roman</vt:lpstr>
      <vt:lpstr>Wingdings</vt:lpstr>
      <vt:lpstr>Wingdings 2</vt:lpstr>
      <vt:lpstr>1_Özel Tasarım</vt:lpstr>
      <vt:lpstr>Anonim Şirketlerde Karı Payı Dağıtımı</vt:lpstr>
      <vt:lpstr>Anonim Şirketlerde Karı Payı Dağıtımı</vt:lpstr>
      <vt:lpstr>Anonim Şirketlerde Karı Payı Dağıtımı</vt:lpstr>
      <vt:lpstr>Anonim Şirketlerde Karı Payı Dağıtımı</vt:lpstr>
      <vt:lpstr>PowerPoint Sunusu</vt:lpstr>
      <vt:lpstr>Kar Dağıtım Tablosu Kalemlerine İlişkin Açıklamalar</vt:lpstr>
      <vt:lpstr>Kar Dağıtım Tablosu Kalemlerine İlişkin Açıklamalar</vt:lpstr>
      <vt:lpstr>Kar Dağıtım Tablosu Kalemlerine İlişkin Açıklamalar</vt:lpstr>
      <vt:lpstr>Kar Dağıtım Tablosu Kalemlerine İlişkin Açıklamalar</vt:lpstr>
      <vt:lpstr>Kar Dağıtım Tablosu Kalemlerine İlişkin Açıklamalar</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Kar Dağıtım Tablosu</vt:lpstr>
      <vt:lpstr>Kar Dağıtım Tablosu</vt:lpstr>
      <vt:lpstr>Kar Dağıtımının Hesaplanması </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Anonim Şirketlerde Karı Payı Dağıtımı</vt:lpstr>
      <vt:lpstr>Şirket Birleşmeleri</vt:lpstr>
      <vt:lpstr>Birleşme Sebepleri</vt:lpstr>
      <vt:lpstr>Birleşme Şekilleri</vt:lpstr>
      <vt:lpstr>Birleşme Şekilleri</vt:lpstr>
      <vt:lpstr>Şirket Birleşmeleri</vt:lpstr>
      <vt:lpstr>Birleşme Şekilleri</vt:lpstr>
      <vt:lpstr>Birleşmelerin Sınıflandırılması</vt:lpstr>
      <vt:lpstr>Birleşmelerin Sınıflandırılması</vt:lpstr>
      <vt:lpstr>Birleşme Şekilleri</vt:lpstr>
      <vt:lpstr>Birleşme Şekilleri</vt:lpstr>
      <vt:lpstr>Birleşme Şekilleri</vt:lpstr>
      <vt:lpstr>Birleşme Şekilleri</vt:lpstr>
      <vt:lpstr>Birleşme Şekilleri</vt:lpstr>
      <vt:lpstr>Şirketlerde Bölünme</vt:lpstr>
      <vt:lpstr>Şirketlerde Bölünme</vt:lpstr>
      <vt:lpstr>Şirketlerde Bölünme</vt:lpstr>
      <vt:lpstr>Şirketlerde Bölünme</vt:lpstr>
      <vt:lpstr>Şirketlerde Tür Değiştirme</vt:lpstr>
      <vt:lpstr>Şirketlerde Tür Değiştirme</vt:lpstr>
      <vt:lpstr>Firmalarda Vergileme</vt:lpstr>
      <vt:lpstr>Firmalarda Vergileme</vt:lpstr>
      <vt:lpstr>Firmalarda Vergileme</vt:lpstr>
      <vt:lpstr>Firmalarda Vergileme</vt:lpstr>
      <vt:lpstr>Şirketlerde Tür Değiştirme</vt:lpstr>
      <vt:lpstr>Şirketlerde Tür Değiştirme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Ders Adı</dc:title>
  <dc:subject>POWERPOINT ŞABLON</dc:subject>
  <dc:creator>SG</dc:creator>
  <cp:keywords>Powerpoint Şablonu</cp:keywords>
  <dc:description>fatihapaydin@karabuk.edu.tr</dc:description>
  <cp:lastModifiedBy>SG</cp:lastModifiedBy>
  <cp:revision>203</cp:revision>
  <cp:lastPrinted>2013-05-09T13:33:52Z</cp:lastPrinted>
  <dcterms:created xsi:type="dcterms:W3CDTF">2011-08-11T08:34:32Z</dcterms:created>
  <dcterms:modified xsi:type="dcterms:W3CDTF">2018-04-26T11:35:50Z</dcterms:modified>
  <cp:category>MS Powerpoint Template</cp:category>
</cp:coreProperties>
</file>