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34"/>
  </p:notesMasterIdLst>
  <p:handoutMasterIdLst>
    <p:handoutMasterId r:id="rId35"/>
  </p:handoutMasterIdLst>
  <p:sldIdLst>
    <p:sldId id="256" r:id="rId3"/>
    <p:sldId id="582" r:id="rId4"/>
    <p:sldId id="583" r:id="rId5"/>
    <p:sldId id="265" r:id="rId6"/>
    <p:sldId id="275" r:id="rId7"/>
    <p:sldId id="269" r:id="rId8"/>
    <p:sldId id="276" r:id="rId9"/>
    <p:sldId id="278" r:id="rId10"/>
    <p:sldId id="279" r:id="rId11"/>
    <p:sldId id="280" r:id="rId12"/>
    <p:sldId id="281" r:id="rId13"/>
    <p:sldId id="282" r:id="rId14"/>
    <p:sldId id="283" r:id="rId15"/>
    <p:sldId id="284" r:id="rId16"/>
    <p:sldId id="277" r:id="rId17"/>
    <p:sldId id="285" r:id="rId18"/>
    <p:sldId id="286" r:id="rId19"/>
    <p:sldId id="287" r:id="rId20"/>
    <p:sldId id="288" r:id="rId21"/>
    <p:sldId id="289" r:id="rId22"/>
    <p:sldId id="290" r:id="rId23"/>
    <p:sldId id="291" r:id="rId24"/>
    <p:sldId id="292" r:id="rId25"/>
    <p:sldId id="293" r:id="rId26"/>
    <p:sldId id="294" r:id="rId27"/>
    <p:sldId id="295" r:id="rId28"/>
    <p:sldId id="296" r:id="rId29"/>
    <p:sldId id="297" r:id="rId30"/>
    <p:sldId id="299" r:id="rId31"/>
    <p:sldId id="300" r:id="rId32"/>
    <p:sldId id="301" r:id="rId33"/>
  </p:sldIdLst>
  <p:sldSz cx="12188825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1008">
          <p15:clr>
            <a:srgbClr val="A4A3A4"/>
          </p15:clr>
        </p15:guide>
        <p15:guide id="3" orient="horz" pos="3792">
          <p15:clr>
            <a:srgbClr val="A4A3A4"/>
          </p15:clr>
        </p15:guide>
        <p15:guide id="4" orient="horz" pos="336">
          <p15:clr>
            <a:srgbClr val="A4A3A4"/>
          </p15:clr>
        </p15:guide>
        <p15:guide id="5" orient="horz" pos="1920">
          <p15:clr>
            <a:srgbClr val="A4A3A4"/>
          </p15:clr>
        </p15:guide>
        <p15:guide id="6" orient="horz" pos="3984">
          <p15:clr>
            <a:srgbClr val="A4A3A4"/>
          </p15:clr>
        </p15:guide>
        <p15:guide id="7" orient="horz" pos="1152">
          <p15:clr>
            <a:srgbClr val="A4A3A4"/>
          </p15:clr>
        </p15:guide>
        <p15:guide id="8" pos="3839">
          <p15:clr>
            <a:srgbClr val="A4A3A4"/>
          </p15:clr>
        </p15:guide>
        <p15:guide id="9" pos="671">
          <p15:clr>
            <a:srgbClr val="A4A3A4"/>
          </p15:clr>
        </p15:guide>
        <p15:guide id="10" pos="7007">
          <p15:clr>
            <a:srgbClr val="A4A3A4"/>
          </p15:clr>
        </p15:guide>
        <p15:guide id="11" pos="6143">
          <p15:clr>
            <a:srgbClr val="A4A3A4"/>
          </p15:clr>
        </p15:guide>
        <p15:guide id="12" pos="3263">
          <p15:clr>
            <a:srgbClr val="A4A3A4"/>
          </p15:clr>
        </p15:guide>
        <p15:guide id="13" pos="7391">
          <p15:clr>
            <a:srgbClr val="A4A3A4"/>
          </p15:clr>
        </p15:guide>
        <p15:guide id="14" pos="3695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40" autoAdjust="0"/>
    <p:restoredTop sz="93727" autoAdjust="0"/>
  </p:normalViewPr>
  <p:slideViewPr>
    <p:cSldViewPr showGuides="1">
      <p:cViewPr varScale="1">
        <p:scale>
          <a:sx n="63" d="100"/>
          <a:sy n="63" d="100"/>
        </p:scale>
        <p:origin x="656" y="64"/>
      </p:cViewPr>
      <p:guideLst>
        <p:guide orient="horz" pos="2160"/>
        <p:guide orient="horz" pos="1008"/>
        <p:guide orient="horz" pos="3792"/>
        <p:guide orient="horz" pos="336"/>
        <p:guide orient="horz" pos="1920"/>
        <p:guide orient="horz" pos="3984"/>
        <p:guide orient="horz" pos="1152"/>
        <p:guide pos="3839"/>
        <p:guide pos="671"/>
        <p:guide pos="7007"/>
        <p:guide pos="6143"/>
        <p:guide pos="3263"/>
        <p:guide pos="7391"/>
        <p:guide pos="369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80" d="100"/>
          <a:sy n="80" d="100"/>
        </p:scale>
        <p:origin x="1470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2820695-30B1-4DF7-82F4-43CC742A93C3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7D1F0BB4-54AB-4BF9-97D7-FCAA14FF378E}">
      <dgm:prSet phldrT="[Metin]"/>
      <dgm:spPr/>
      <dgm:t>
        <a:bodyPr/>
        <a:lstStyle/>
        <a:p>
          <a:r>
            <a:rPr lang="tr-TR" dirty="0"/>
            <a:t>1</a:t>
          </a:r>
        </a:p>
      </dgm:t>
    </dgm:pt>
    <dgm:pt modelId="{EA0BA8C8-7C48-4052-8383-115642DF3538}" type="parTrans" cxnId="{3F8067E3-D0ED-4EE2-9E01-5E16DA2BC8EC}">
      <dgm:prSet/>
      <dgm:spPr/>
      <dgm:t>
        <a:bodyPr/>
        <a:lstStyle/>
        <a:p>
          <a:endParaRPr lang="tr-TR"/>
        </a:p>
      </dgm:t>
    </dgm:pt>
    <dgm:pt modelId="{1843B5EA-849B-4BBE-8C21-0CC6A7999FB9}" type="sibTrans" cxnId="{3F8067E3-D0ED-4EE2-9E01-5E16DA2BC8EC}">
      <dgm:prSet/>
      <dgm:spPr/>
      <dgm:t>
        <a:bodyPr/>
        <a:lstStyle/>
        <a:p>
          <a:endParaRPr lang="tr-TR"/>
        </a:p>
      </dgm:t>
    </dgm:pt>
    <dgm:pt modelId="{9E7E0373-5A82-4AD3-BB58-E95E34DD7E41}">
      <dgm:prSet phldrT="[Metin]"/>
      <dgm:spPr/>
      <dgm:t>
        <a:bodyPr/>
        <a:lstStyle/>
        <a:p>
          <a:r>
            <a:rPr lang="tr-TR" dirty="0"/>
            <a:t>İlk madde ve malzeme satın alma isteği</a:t>
          </a:r>
        </a:p>
      </dgm:t>
    </dgm:pt>
    <dgm:pt modelId="{E10A6B9E-3618-4A4A-926A-67AAB3C7E230}" type="parTrans" cxnId="{FF17DC2F-ED09-4134-9B70-6F408370B02A}">
      <dgm:prSet/>
      <dgm:spPr/>
      <dgm:t>
        <a:bodyPr/>
        <a:lstStyle/>
        <a:p>
          <a:endParaRPr lang="tr-TR"/>
        </a:p>
      </dgm:t>
    </dgm:pt>
    <dgm:pt modelId="{C6B8AF3B-27CF-4DA6-B153-732582842F8F}" type="sibTrans" cxnId="{FF17DC2F-ED09-4134-9B70-6F408370B02A}">
      <dgm:prSet/>
      <dgm:spPr/>
      <dgm:t>
        <a:bodyPr/>
        <a:lstStyle/>
        <a:p>
          <a:endParaRPr lang="tr-TR"/>
        </a:p>
      </dgm:t>
    </dgm:pt>
    <dgm:pt modelId="{D3C2213E-0A2E-43AB-937F-5C5912B504CD}">
      <dgm:prSet phldrT="[Metin]"/>
      <dgm:spPr/>
      <dgm:t>
        <a:bodyPr/>
        <a:lstStyle/>
        <a:p>
          <a:r>
            <a:rPr lang="tr-TR" dirty="0"/>
            <a:t>2</a:t>
          </a:r>
        </a:p>
      </dgm:t>
    </dgm:pt>
    <dgm:pt modelId="{DBD5D3C2-90A2-488D-B966-9F90A5C5B19E}" type="parTrans" cxnId="{863CC741-30E4-47F4-B812-063BD48CBAE1}">
      <dgm:prSet/>
      <dgm:spPr/>
      <dgm:t>
        <a:bodyPr/>
        <a:lstStyle/>
        <a:p>
          <a:endParaRPr lang="tr-TR"/>
        </a:p>
      </dgm:t>
    </dgm:pt>
    <dgm:pt modelId="{0E5516E5-40C6-4030-90F6-01052A6EB8EF}" type="sibTrans" cxnId="{863CC741-30E4-47F4-B812-063BD48CBAE1}">
      <dgm:prSet/>
      <dgm:spPr/>
      <dgm:t>
        <a:bodyPr/>
        <a:lstStyle/>
        <a:p>
          <a:endParaRPr lang="tr-TR"/>
        </a:p>
      </dgm:t>
    </dgm:pt>
    <dgm:pt modelId="{FE691F3E-412C-48FB-A317-EE082A843662}">
      <dgm:prSet phldrT="[Metin]"/>
      <dgm:spPr/>
      <dgm:t>
        <a:bodyPr/>
        <a:lstStyle/>
        <a:p>
          <a:r>
            <a:rPr lang="tr-TR" dirty="0"/>
            <a:t>Sipariş</a:t>
          </a:r>
        </a:p>
      </dgm:t>
    </dgm:pt>
    <dgm:pt modelId="{A3F69F39-6F9B-4CA8-9B45-11D177E11D58}" type="parTrans" cxnId="{A150C52A-E3D5-4494-87D0-77CB53964EEB}">
      <dgm:prSet/>
      <dgm:spPr/>
      <dgm:t>
        <a:bodyPr/>
        <a:lstStyle/>
        <a:p>
          <a:endParaRPr lang="tr-TR"/>
        </a:p>
      </dgm:t>
    </dgm:pt>
    <dgm:pt modelId="{A383AED7-6559-40C6-A895-509D9B023242}" type="sibTrans" cxnId="{A150C52A-E3D5-4494-87D0-77CB53964EEB}">
      <dgm:prSet/>
      <dgm:spPr/>
      <dgm:t>
        <a:bodyPr/>
        <a:lstStyle/>
        <a:p>
          <a:endParaRPr lang="tr-TR"/>
        </a:p>
      </dgm:t>
    </dgm:pt>
    <dgm:pt modelId="{D10846E7-2F10-4B1C-B4F4-599DCC71A61E}">
      <dgm:prSet phldrT="[Metin]"/>
      <dgm:spPr/>
      <dgm:t>
        <a:bodyPr/>
        <a:lstStyle/>
        <a:p>
          <a:r>
            <a:rPr lang="tr-TR" dirty="0"/>
            <a:t>3</a:t>
          </a:r>
        </a:p>
      </dgm:t>
    </dgm:pt>
    <dgm:pt modelId="{22E02C4B-3CDD-4538-873B-81A6A007F633}" type="parTrans" cxnId="{21EA2ED9-6E57-435E-AD82-ECE4C45A25F0}">
      <dgm:prSet/>
      <dgm:spPr/>
      <dgm:t>
        <a:bodyPr/>
        <a:lstStyle/>
        <a:p>
          <a:endParaRPr lang="tr-TR"/>
        </a:p>
      </dgm:t>
    </dgm:pt>
    <dgm:pt modelId="{C65D214F-2DEC-4BB8-8644-AE07F6A8265F}" type="sibTrans" cxnId="{21EA2ED9-6E57-435E-AD82-ECE4C45A25F0}">
      <dgm:prSet/>
      <dgm:spPr/>
      <dgm:t>
        <a:bodyPr/>
        <a:lstStyle/>
        <a:p>
          <a:endParaRPr lang="tr-TR"/>
        </a:p>
      </dgm:t>
    </dgm:pt>
    <dgm:pt modelId="{848D6B4D-9267-4FFC-88A5-A9D1E895DF6D}">
      <dgm:prSet phldrT="[Metin]"/>
      <dgm:spPr/>
      <dgm:t>
        <a:bodyPr/>
        <a:lstStyle/>
        <a:p>
          <a:r>
            <a:rPr lang="tr-TR" dirty="0"/>
            <a:t>Stoka alınma</a:t>
          </a:r>
        </a:p>
      </dgm:t>
    </dgm:pt>
    <dgm:pt modelId="{31A37864-38B4-46CB-8F57-8BC5C028F747}" type="parTrans" cxnId="{28B6EE58-4B0C-481C-A313-8A6EEC28CD00}">
      <dgm:prSet/>
      <dgm:spPr/>
      <dgm:t>
        <a:bodyPr/>
        <a:lstStyle/>
        <a:p>
          <a:endParaRPr lang="tr-TR"/>
        </a:p>
      </dgm:t>
    </dgm:pt>
    <dgm:pt modelId="{31DC6659-7BE6-4425-AFDC-FDA2212498DE}" type="sibTrans" cxnId="{28B6EE58-4B0C-481C-A313-8A6EEC28CD00}">
      <dgm:prSet/>
      <dgm:spPr/>
      <dgm:t>
        <a:bodyPr/>
        <a:lstStyle/>
        <a:p>
          <a:endParaRPr lang="tr-TR"/>
        </a:p>
      </dgm:t>
    </dgm:pt>
    <dgm:pt modelId="{E5E3BA7C-47D4-4083-AF64-6C23A1C7E5FE}">
      <dgm:prSet phldrT="[Metin]"/>
      <dgm:spPr/>
      <dgm:t>
        <a:bodyPr/>
        <a:lstStyle/>
        <a:p>
          <a:r>
            <a:rPr lang="tr-TR" dirty="0"/>
            <a:t>4</a:t>
          </a:r>
        </a:p>
      </dgm:t>
    </dgm:pt>
    <dgm:pt modelId="{CCE19FBB-92EA-4724-A12A-1DBCC1DFD4F6}" type="parTrans" cxnId="{6E4550AA-36DB-4645-8AB3-F579C54D088E}">
      <dgm:prSet/>
      <dgm:spPr/>
      <dgm:t>
        <a:bodyPr/>
        <a:lstStyle/>
        <a:p>
          <a:endParaRPr lang="tr-TR"/>
        </a:p>
      </dgm:t>
    </dgm:pt>
    <dgm:pt modelId="{8FBE2343-D5D5-4561-B074-93B777156876}" type="sibTrans" cxnId="{6E4550AA-36DB-4645-8AB3-F579C54D088E}">
      <dgm:prSet/>
      <dgm:spPr/>
      <dgm:t>
        <a:bodyPr/>
        <a:lstStyle/>
        <a:p>
          <a:endParaRPr lang="tr-TR"/>
        </a:p>
      </dgm:t>
    </dgm:pt>
    <dgm:pt modelId="{FA9307E5-B5A6-4376-BA6B-4A21DC32D85F}">
      <dgm:prSet/>
      <dgm:spPr/>
      <dgm:t>
        <a:bodyPr/>
        <a:lstStyle/>
        <a:p>
          <a:r>
            <a:rPr lang="tr-TR" dirty="0"/>
            <a:t>Üretime gönderme</a:t>
          </a:r>
        </a:p>
      </dgm:t>
    </dgm:pt>
    <dgm:pt modelId="{50F8E198-85E8-453E-8D5B-5ADEDEBCA674}" type="parTrans" cxnId="{2B321948-D7E6-4D0A-B692-77CC73A46B2E}">
      <dgm:prSet/>
      <dgm:spPr/>
      <dgm:t>
        <a:bodyPr/>
        <a:lstStyle/>
        <a:p>
          <a:endParaRPr lang="tr-TR"/>
        </a:p>
      </dgm:t>
    </dgm:pt>
    <dgm:pt modelId="{CAA5545D-1DE6-4E34-90D7-A3FBCFA788B6}" type="sibTrans" cxnId="{2B321948-D7E6-4D0A-B692-77CC73A46B2E}">
      <dgm:prSet/>
      <dgm:spPr/>
      <dgm:t>
        <a:bodyPr/>
        <a:lstStyle/>
        <a:p>
          <a:endParaRPr lang="tr-TR"/>
        </a:p>
      </dgm:t>
    </dgm:pt>
    <dgm:pt modelId="{6D413B47-2E99-49E4-AA01-8DBB2640E08E}" type="pres">
      <dgm:prSet presAssocID="{B2820695-30B1-4DF7-82F4-43CC742A93C3}" presName="linearFlow" presStyleCnt="0">
        <dgm:presLayoutVars>
          <dgm:dir/>
          <dgm:animLvl val="lvl"/>
          <dgm:resizeHandles val="exact"/>
        </dgm:presLayoutVars>
      </dgm:prSet>
      <dgm:spPr/>
    </dgm:pt>
    <dgm:pt modelId="{A9C602AB-8548-46DF-B7B7-AC5A7D4B350F}" type="pres">
      <dgm:prSet presAssocID="{7D1F0BB4-54AB-4BF9-97D7-FCAA14FF378E}" presName="composite" presStyleCnt="0"/>
      <dgm:spPr/>
    </dgm:pt>
    <dgm:pt modelId="{CEC8F81C-8E3A-458C-B49D-7387F0C2C195}" type="pres">
      <dgm:prSet presAssocID="{7D1F0BB4-54AB-4BF9-97D7-FCAA14FF378E}" presName="parentText" presStyleLbl="alignNode1" presStyleIdx="0" presStyleCnt="4">
        <dgm:presLayoutVars>
          <dgm:chMax val="1"/>
          <dgm:bulletEnabled val="1"/>
        </dgm:presLayoutVars>
      </dgm:prSet>
      <dgm:spPr/>
    </dgm:pt>
    <dgm:pt modelId="{BF1491DA-7848-4348-B487-98B199DC86E9}" type="pres">
      <dgm:prSet presAssocID="{7D1F0BB4-54AB-4BF9-97D7-FCAA14FF378E}" presName="descendantText" presStyleLbl="alignAcc1" presStyleIdx="0" presStyleCnt="4">
        <dgm:presLayoutVars>
          <dgm:bulletEnabled val="1"/>
        </dgm:presLayoutVars>
      </dgm:prSet>
      <dgm:spPr/>
    </dgm:pt>
    <dgm:pt modelId="{319B80F9-6364-4E32-9B94-F766B82F8C4E}" type="pres">
      <dgm:prSet presAssocID="{1843B5EA-849B-4BBE-8C21-0CC6A7999FB9}" presName="sp" presStyleCnt="0"/>
      <dgm:spPr/>
    </dgm:pt>
    <dgm:pt modelId="{7ADBFA74-E563-4B59-ADC0-F09490A42ACF}" type="pres">
      <dgm:prSet presAssocID="{D3C2213E-0A2E-43AB-937F-5C5912B504CD}" presName="composite" presStyleCnt="0"/>
      <dgm:spPr/>
    </dgm:pt>
    <dgm:pt modelId="{97C0EEB6-4EB6-493C-BCC3-113590711164}" type="pres">
      <dgm:prSet presAssocID="{D3C2213E-0A2E-43AB-937F-5C5912B504CD}" presName="parentText" presStyleLbl="alignNode1" presStyleIdx="1" presStyleCnt="4">
        <dgm:presLayoutVars>
          <dgm:chMax val="1"/>
          <dgm:bulletEnabled val="1"/>
        </dgm:presLayoutVars>
      </dgm:prSet>
      <dgm:spPr/>
    </dgm:pt>
    <dgm:pt modelId="{56C7219B-921D-4BF3-8F57-550C0E284FAC}" type="pres">
      <dgm:prSet presAssocID="{D3C2213E-0A2E-43AB-937F-5C5912B504CD}" presName="descendantText" presStyleLbl="alignAcc1" presStyleIdx="1" presStyleCnt="4">
        <dgm:presLayoutVars>
          <dgm:bulletEnabled val="1"/>
        </dgm:presLayoutVars>
      </dgm:prSet>
      <dgm:spPr/>
    </dgm:pt>
    <dgm:pt modelId="{C428DCD7-A4C5-47C0-8E65-CBC4FF1CD495}" type="pres">
      <dgm:prSet presAssocID="{0E5516E5-40C6-4030-90F6-01052A6EB8EF}" presName="sp" presStyleCnt="0"/>
      <dgm:spPr/>
    </dgm:pt>
    <dgm:pt modelId="{0482C7F7-AA25-4C06-9735-AEA840BD9087}" type="pres">
      <dgm:prSet presAssocID="{D10846E7-2F10-4B1C-B4F4-599DCC71A61E}" presName="composite" presStyleCnt="0"/>
      <dgm:spPr/>
    </dgm:pt>
    <dgm:pt modelId="{2ECF086C-9CE5-4A51-A015-0DCA0CDA6B16}" type="pres">
      <dgm:prSet presAssocID="{D10846E7-2F10-4B1C-B4F4-599DCC71A61E}" presName="parentText" presStyleLbl="alignNode1" presStyleIdx="2" presStyleCnt="4">
        <dgm:presLayoutVars>
          <dgm:chMax val="1"/>
          <dgm:bulletEnabled val="1"/>
        </dgm:presLayoutVars>
      </dgm:prSet>
      <dgm:spPr/>
    </dgm:pt>
    <dgm:pt modelId="{4F25B3BA-8667-4DB6-9594-AE566261EFC6}" type="pres">
      <dgm:prSet presAssocID="{D10846E7-2F10-4B1C-B4F4-599DCC71A61E}" presName="descendantText" presStyleLbl="alignAcc1" presStyleIdx="2" presStyleCnt="4">
        <dgm:presLayoutVars>
          <dgm:bulletEnabled val="1"/>
        </dgm:presLayoutVars>
      </dgm:prSet>
      <dgm:spPr/>
    </dgm:pt>
    <dgm:pt modelId="{BD0E605D-6340-4CCE-B434-C303C0652B9C}" type="pres">
      <dgm:prSet presAssocID="{C65D214F-2DEC-4BB8-8644-AE07F6A8265F}" presName="sp" presStyleCnt="0"/>
      <dgm:spPr/>
    </dgm:pt>
    <dgm:pt modelId="{01D5BE82-2D20-4AC2-8667-9A57621827DA}" type="pres">
      <dgm:prSet presAssocID="{E5E3BA7C-47D4-4083-AF64-6C23A1C7E5FE}" presName="composite" presStyleCnt="0"/>
      <dgm:spPr/>
    </dgm:pt>
    <dgm:pt modelId="{8290353E-5260-4728-A45D-F83C836404BB}" type="pres">
      <dgm:prSet presAssocID="{E5E3BA7C-47D4-4083-AF64-6C23A1C7E5FE}" presName="parentText" presStyleLbl="alignNode1" presStyleIdx="3" presStyleCnt="4">
        <dgm:presLayoutVars>
          <dgm:chMax val="1"/>
          <dgm:bulletEnabled val="1"/>
        </dgm:presLayoutVars>
      </dgm:prSet>
      <dgm:spPr/>
    </dgm:pt>
    <dgm:pt modelId="{519F867C-FC1A-4647-A4CB-B1D85A2597F2}" type="pres">
      <dgm:prSet presAssocID="{E5E3BA7C-47D4-4083-AF64-6C23A1C7E5FE}" presName="descendantText" presStyleLbl="alignAcc1" presStyleIdx="3" presStyleCnt="4">
        <dgm:presLayoutVars>
          <dgm:bulletEnabled val="1"/>
        </dgm:presLayoutVars>
      </dgm:prSet>
      <dgm:spPr/>
    </dgm:pt>
  </dgm:ptLst>
  <dgm:cxnLst>
    <dgm:cxn modelId="{59C9B60D-F9B1-4D8E-B855-DECA1A19F419}" type="presOf" srcId="{FA9307E5-B5A6-4376-BA6B-4A21DC32D85F}" destId="{519F867C-FC1A-4647-A4CB-B1D85A2597F2}" srcOrd="0" destOrd="0" presId="urn:microsoft.com/office/officeart/2005/8/layout/chevron2"/>
    <dgm:cxn modelId="{26D20826-D64C-430B-A196-6DA7AF02E4B3}" type="presOf" srcId="{848D6B4D-9267-4FFC-88A5-A9D1E895DF6D}" destId="{4F25B3BA-8667-4DB6-9594-AE566261EFC6}" srcOrd="0" destOrd="0" presId="urn:microsoft.com/office/officeart/2005/8/layout/chevron2"/>
    <dgm:cxn modelId="{5565CE27-215D-418C-8C08-399AEF3845E7}" type="presOf" srcId="{E5E3BA7C-47D4-4083-AF64-6C23A1C7E5FE}" destId="{8290353E-5260-4728-A45D-F83C836404BB}" srcOrd="0" destOrd="0" presId="urn:microsoft.com/office/officeart/2005/8/layout/chevron2"/>
    <dgm:cxn modelId="{25743928-63E6-446B-A477-B1F63B98634A}" type="presOf" srcId="{D10846E7-2F10-4B1C-B4F4-599DCC71A61E}" destId="{2ECF086C-9CE5-4A51-A015-0DCA0CDA6B16}" srcOrd="0" destOrd="0" presId="urn:microsoft.com/office/officeart/2005/8/layout/chevron2"/>
    <dgm:cxn modelId="{A150C52A-E3D5-4494-87D0-77CB53964EEB}" srcId="{D3C2213E-0A2E-43AB-937F-5C5912B504CD}" destId="{FE691F3E-412C-48FB-A317-EE082A843662}" srcOrd="0" destOrd="0" parTransId="{A3F69F39-6F9B-4CA8-9B45-11D177E11D58}" sibTransId="{A383AED7-6559-40C6-A895-509D9B023242}"/>
    <dgm:cxn modelId="{FF17DC2F-ED09-4134-9B70-6F408370B02A}" srcId="{7D1F0BB4-54AB-4BF9-97D7-FCAA14FF378E}" destId="{9E7E0373-5A82-4AD3-BB58-E95E34DD7E41}" srcOrd="0" destOrd="0" parTransId="{E10A6B9E-3618-4A4A-926A-67AAB3C7E230}" sibTransId="{C6B8AF3B-27CF-4DA6-B153-732582842F8F}"/>
    <dgm:cxn modelId="{863CC741-30E4-47F4-B812-063BD48CBAE1}" srcId="{B2820695-30B1-4DF7-82F4-43CC742A93C3}" destId="{D3C2213E-0A2E-43AB-937F-5C5912B504CD}" srcOrd="1" destOrd="0" parTransId="{DBD5D3C2-90A2-488D-B966-9F90A5C5B19E}" sibTransId="{0E5516E5-40C6-4030-90F6-01052A6EB8EF}"/>
    <dgm:cxn modelId="{D693F243-A88A-4F8E-AA2E-D8086D78B656}" type="presOf" srcId="{7D1F0BB4-54AB-4BF9-97D7-FCAA14FF378E}" destId="{CEC8F81C-8E3A-458C-B49D-7387F0C2C195}" srcOrd="0" destOrd="0" presId="urn:microsoft.com/office/officeart/2005/8/layout/chevron2"/>
    <dgm:cxn modelId="{6D06D444-935D-427A-BD2A-D3BC8EC24478}" type="presOf" srcId="{B2820695-30B1-4DF7-82F4-43CC742A93C3}" destId="{6D413B47-2E99-49E4-AA01-8DBB2640E08E}" srcOrd="0" destOrd="0" presId="urn:microsoft.com/office/officeart/2005/8/layout/chevron2"/>
    <dgm:cxn modelId="{2B321948-D7E6-4D0A-B692-77CC73A46B2E}" srcId="{E5E3BA7C-47D4-4083-AF64-6C23A1C7E5FE}" destId="{FA9307E5-B5A6-4376-BA6B-4A21DC32D85F}" srcOrd="0" destOrd="0" parTransId="{50F8E198-85E8-453E-8D5B-5ADEDEBCA674}" sibTransId="{CAA5545D-1DE6-4E34-90D7-A3FBCFA788B6}"/>
    <dgm:cxn modelId="{48E1C556-E1CE-4E56-B533-CD8AA33B8AB6}" type="presOf" srcId="{9E7E0373-5A82-4AD3-BB58-E95E34DD7E41}" destId="{BF1491DA-7848-4348-B487-98B199DC86E9}" srcOrd="0" destOrd="0" presId="urn:microsoft.com/office/officeart/2005/8/layout/chevron2"/>
    <dgm:cxn modelId="{28B6EE58-4B0C-481C-A313-8A6EEC28CD00}" srcId="{D10846E7-2F10-4B1C-B4F4-599DCC71A61E}" destId="{848D6B4D-9267-4FFC-88A5-A9D1E895DF6D}" srcOrd="0" destOrd="0" parTransId="{31A37864-38B4-46CB-8F57-8BC5C028F747}" sibTransId="{31DC6659-7BE6-4425-AFDC-FDA2212498DE}"/>
    <dgm:cxn modelId="{6E4550AA-36DB-4645-8AB3-F579C54D088E}" srcId="{B2820695-30B1-4DF7-82F4-43CC742A93C3}" destId="{E5E3BA7C-47D4-4083-AF64-6C23A1C7E5FE}" srcOrd="3" destOrd="0" parTransId="{CCE19FBB-92EA-4724-A12A-1DBCC1DFD4F6}" sibTransId="{8FBE2343-D5D5-4561-B074-93B777156876}"/>
    <dgm:cxn modelId="{FF3DDCC9-FA11-4D9B-B9F9-62C3F43CD643}" type="presOf" srcId="{D3C2213E-0A2E-43AB-937F-5C5912B504CD}" destId="{97C0EEB6-4EB6-493C-BCC3-113590711164}" srcOrd="0" destOrd="0" presId="urn:microsoft.com/office/officeart/2005/8/layout/chevron2"/>
    <dgm:cxn modelId="{21EA2ED9-6E57-435E-AD82-ECE4C45A25F0}" srcId="{B2820695-30B1-4DF7-82F4-43CC742A93C3}" destId="{D10846E7-2F10-4B1C-B4F4-599DCC71A61E}" srcOrd="2" destOrd="0" parTransId="{22E02C4B-3CDD-4538-873B-81A6A007F633}" sibTransId="{C65D214F-2DEC-4BB8-8644-AE07F6A8265F}"/>
    <dgm:cxn modelId="{3F8067E3-D0ED-4EE2-9E01-5E16DA2BC8EC}" srcId="{B2820695-30B1-4DF7-82F4-43CC742A93C3}" destId="{7D1F0BB4-54AB-4BF9-97D7-FCAA14FF378E}" srcOrd="0" destOrd="0" parTransId="{EA0BA8C8-7C48-4052-8383-115642DF3538}" sibTransId="{1843B5EA-849B-4BBE-8C21-0CC6A7999FB9}"/>
    <dgm:cxn modelId="{DF0D7FEE-D8AA-4D06-AD88-8C4E3B22A323}" type="presOf" srcId="{FE691F3E-412C-48FB-A317-EE082A843662}" destId="{56C7219B-921D-4BF3-8F57-550C0E284FAC}" srcOrd="0" destOrd="0" presId="urn:microsoft.com/office/officeart/2005/8/layout/chevron2"/>
    <dgm:cxn modelId="{7117F845-F7CA-4361-B679-B3EDFE588689}" type="presParOf" srcId="{6D413B47-2E99-49E4-AA01-8DBB2640E08E}" destId="{A9C602AB-8548-46DF-B7B7-AC5A7D4B350F}" srcOrd="0" destOrd="0" presId="urn:microsoft.com/office/officeart/2005/8/layout/chevron2"/>
    <dgm:cxn modelId="{0DA7EA6C-2309-4983-B45A-0818E8A11E04}" type="presParOf" srcId="{A9C602AB-8548-46DF-B7B7-AC5A7D4B350F}" destId="{CEC8F81C-8E3A-458C-B49D-7387F0C2C195}" srcOrd="0" destOrd="0" presId="urn:microsoft.com/office/officeart/2005/8/layout/chevron2"/>
    <dgm:cxn modelId="{32A47E07-6231-4FF5-AF94-C1AE4A6FC62E}" type="presParOf" srcId="{A9C602AB-8548-46DF-B7B7-AC5A7D4B350F}" destId="{BF1491DA-7848-4348-B487-98B199DC86E9}" srcOrd="1" destOrd="0" presId="urn:microsoft.com/office/officeart/2005/8/layout/chevron2"/>
    <dgm:cxn modelId="{92D5438E-2249-49BD-A060-13D53A7FFC5C}" type="presParOf" srcId="{6D413B47-2E99-49E4-AA01-8DBB2640E08E}" destId="{319B80F9-6364-4E32-9B94-F766B82F8C4E}" srcOrd="1" destOrd="0" presId="urn:microsoft.com/office/officeart/2005/8/layout/chevron2"/>
    <dgm:cxn modelId="{5E87BC41-2384-49B0-80B2-6AE079C3E9A5}" type="presParOf" srcId="{6D413B47-2E99-49E4-AA01-8DBB2640E08E}" destId="{7ADBFA74-E563-4B59-ADC0-F09490A42ACF}" srcOrd="2" destOrd="0" presId="urn:microsoft.com/office/officeart/2005/8/layout/chevron2"/>
    <dgm:cxn modelId="{719B6DA7-19CF-4028-8BA1-CD538D5BA7F5}" type="presParOf" srcId="{7ADBFA74-E563-4B59-ADC0-F09490A42ACF}" destId="{97C0EEB6-4EB6-493C-BCC3-113590711164}" srcOrd="0" destOrd="0" presId="urn:microsoft.com/office/officeart/2005/8/layout/chevron2"/>
    <dgm:cxn modelId="{EBD6CABF-CD51-4F40-9038-D52A3D5C3B81}" type="presParOf" srcId="{7ADBFA74-E563-4B59-ADC0-F09490A42ACF}" destId="{56C7219B-921D-4BF3-8F57-550C0E284FAC}" srcOrd="1" destOrd="0" presId="urn:microsoft.com/office/officeart/2005/8/layout/chevron2"/>
    <dgm:cxn modelId="{42224CFB-B302-42E6-B2C1-5C6BAC560EBB}" type="presParOf" srcId="{6D413B47-2E99-49E4-AA01-8DBB2640E08E}" destId="{C428DCD7-A4C5-47C0-8E65-CBC4FF1CD495}" srcOrd="3" destOrd="0" presId="urn:microsoft.com/office/officeart/2005/8/layout/chevron2"/>
    <dgm:cxn modelId="{E3D2AA90-DE27-4955-8646-66A0914609B7}" type="presParOf" srcId="{6D413B47-2E99-49E4-AA01-8DBB2640E08E}" destId="{0482C7F7-AA25-4C06-9735-AEA840BD9087}" srcOrd="4" destOrd="0" presId="urn:microsoft.com/office/officeart/2005/8/layout/chevron2"/>
    <dgm:cxn modelId="{2FDB46DC-B4E1-4B7B-98E1-3100E81D88FB}" type="presParOf" srcId="{0482C7F7-AA25-4C06-9735-AEA840BD9087}" destId="{2ECF086C-9CE5-4A51-A015-0DCA0CDA6B16}" srcOrd="0" destOrd="0" presId="urn:microsoft.com/office/officeart/2005/8/layout/chevron2"/>
    <dgm:cxn modelId="{17C96E5B-CED5-4178-8021-4204BFA319EF}" type="presParOf" srcId="{0482C7F7-AA25-4C06-9735-AEA840BD9087}" destId="{4F25B3BA-8667-4DB6-9594-AE566261EFC6}" srcOrd="1" destOrd="0" presId="urn:microsoft.com/office/officeart/2005/8/layout/chevron2"/>
    <dgm:cxn modelId="{BED0AA27-3BB5-4157-A92D-E6F8BC20D22A}" type="presParOf" srcId="{6D413B47-2E99-49E4-AA01-8DBB2640E08E}" destId="{BD0E605D-6340-4CCE-B434-C303C0652B9C}" srcOrd="5" destOrd="0" presId="urn:microsoft.com/office/officeart/2005/8/layout/chevron2"/>
    <dgm:cxn modelId="{20ACD806-1388-4712-A16D-B9E2B3326263}" type="presParOf" srcId="{6D413B47-2E99-49E4-AA01-8DBB2640E08E}" destId="{01D5BE82-2D20-4AC2-8667-9A57621827DA}" srcOrd="6" destOrd="0" presId="urn:microsoft.com/office/officeart/2005/8/layout/chevron2"/>
    <dgm:cxn modelId="{A9691E3A-9297-4A66-8461-3CFAE6138827}" type="presParOf" srcId="{01D5BE82-2D20-4AC2-8667-9A57621827DA}" destId="{8290353E-5260-4728-A45D-F83C836404BB}" srcOrd="0" destOrd="0" presId="urn:microsoft.com/office/officeart/2005/8/layout/chevron2"/>
    <dgm:cxn modelId="{C5598F59-C886-4EEF-B986-5F283C5B95A0}" type="presParOf" srcId="{01D5BE82-2D20-4AC2-8667-9A57621827DA}" destId="{519F867C-FC1A-4647-A4CB-B1D85A2597F2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C8F81C-8E3A-458C-B49D-7387F0C2C195}">
      <dsp:nvSpPr>
        <dsp:cNvPr id="0" name=""/>
        <dsp:cNvSpPr/>
      </dsp:nvSpPr>
      <dsp:spPr>
        <a:xfrm rot="5400000">
          <a:off x="-173738" y="174795"/>
          <a:ext cx="1158254" cy="81077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kern="1200" dirty="0"/>
            <a:t>1</a:t>
          </a:r>
        </a:p>
      </dsp:txBody>
      <dsp:txXfrm rot="-5400000">
        <a:off x="0" y="406446"/>
        <a:ext cx="810778" cy="347476"/>
      </dsp:txXfrm>
    </dsp:sp>
    <dsp:sp modelId="{BF1491DA-7848-4348-B487-98B199DC86E9}">
      <dsp:nvSpPr>
        <dsp:cNvPr id="0" name=""/>
        <dsp:cNvSpPr/>
      </dsp:nvSpPr>
      <dsp:spPr>
        <a:xfrm rot="5400000">
          <a:off x="4372356" y="-3560521"/>
          <a:ext cx="752865" cy="787602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4696" tIns="20955" rIns="20955" bIns="20955" numCol="1" spcCol="1270" anchor="ctr" anchorCtr="0">
          <a:noAutofit/>
        </a:bodyPr>
        <a:lstStyle/>
        <a:p>
          <a:pPr marL="285750" lvl="1" indent="-285750" algn="l" defTabSz="1466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3300" kern="1200" dirty="0"/>
            <a:t>İlk madde ve malzeme satın alma isteği</a:t>
          </a:r>
        </a:p>
      </dsp:txBody>
      <dsp:txXfrm rot="-5400000">
        <a:off x="810778" y="37809"/>
        <a:ext cx="7839269" cy="679361"/>
      </dsp:txXfrm>
    </dsp:sp>
    <dsp:sp modelId="{97C0EEB6-4EB6-493C-BCC3-113590711164}">
      <dsp:nvSpPr>
        <dsp:cNvPr id="0" name=""/>
        <dsp:cNvSpPr/>
      </dsp:nvSpPr>
      <dsp:spPr>
        <a:xfrm rot="5400000">
          <a:off x="-173738" y="1185005"/>
          <a:ext cx="1158254" cy="81077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kern="1200" dirty="0"/>
            <a:t>2</a:t>
          </a:r>
        </a:p>
      </dsp:txBody>
      <dsp:txXfrm rot="-5400000">
        <a:off x="0" y="1416656"/>
        <a:ext cx="810778" cy="347476"/>
      </dsp:txXfrm>
    </dsp:sp>
    <dsp:sp modelId="{56C7219B-921D-4BF3-8F57-550C0E284FAC}">
      <dsp:nvSpPr>
        <dsp:cNvPr id="0" name=""/>
        <dsp:cNvSpPr/>
      </dsp:nvSpPr>
      <dsp:spPr>
        <a:xfrm rot="5400000">
          <a:off x="4372356" y="-2550310"/>
          <a:ext cx="752865" cy="787602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4696" tIns="20955" rIns="20955" bIns="20955" numCol="1" spcCol="1270" anchor="ctr" anchorCtr="0">
          <a:noAutofit/>
        </a:bodyPr>
        <a:lstStyle/>
        <a:p>
          <a:pPr marL="285750" lvl="1" indent="-285750" algn="l" defTabSz="1466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3300" kern="1200" dirty="0"/>
            <a:t>Sipariş</a:t>
          </a:r>
        </a:p>
      </dsp:txBody>
      <dsp:txXfrm rot="-5400000">
        <a:off x="810778" y="1048020"/>
        <a:ext cx="7839269" cy="679361"/>
      </dsp:txXfrm>
    </dsp:sp>
    <dsp:sp modelId="{2ECF086C-9CE5-4A51-A015-0DCA0CDA6B16}">
      <dsp:nvSpPr>
        <dsp:cNvPr id="0" name=""/>
        <dsp:cNvSpPr/>
      </dsp:nvSpPr>
      <dsp:spPr>
        <a:xfrm rot="5400000">
          <a:off x="-173738" y="2195216"/>
          <a:ext cx="1158254" cy="81077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kern="1200" dirty="0"/>
            <a:t>3</a:t>
          </a:r>
        </a:p>
      </dsp:txBody>
      <dsp:txXfrm rot="-5400000">
        <a:off x="0" y="2426867"/>
        <a:ext cx="810778" cy="347476"/>
      </dsp:txXfrm>
    </dsp:sp>
    <dsp:sp modelId="{4F25B3BA-8667-4DB6-9594-AE566261EFC6}">
      <dsp:nvSpPr>
        <dsp:cNvPr id="0" name=""/>
        <dsp:cNvSpPr/>
      </dsp:nvSpPr>
      <dsp:spPr>
        <a:xfrm rot="5400000">
          <a:off x="4372356" y="-1540100"/>
          <a:ext cx="752865" cy="787602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4696" tIns="20955" rIns="20955" bIns="20955" numCol="1" spcCol="1270" anchor="ctr" anchorCtr="0">
          <a:noAutofit/>
        </a:bodyPr>
        <a:lstStyle/>
        <a:p>
          <a:pPr marL="285750" lvl="1" indent="-285750" algn="l" defTabSz="1466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3300" kern="1200" dirty="0"/>
            <a:t>Stoka alınma</a:t>
          </a:r>
        </a:p>
      </dsp:txBody>
      <dsp:txXfrm rot="-5400000">
        <a:off x="810778" y="2058230"/>
        <a:ext cx="7839269" cy="679361"/>
      </dsp:txXfrm>
    </dsp:sp>
    <dsp:sp modelId="{8290353E-5260-4728-A45D-F83C836404BB}">
      <dsp:nvSpPr>
        <dsp:cNvPr id="0" name=""/>
        <dsp:cNvSpPr/>
      </dsp:nvSpPr>
      <dsp:spPr>
        <a:xfrm rot="5400000">
          <a:off x="-173738" y="3205426"/>
          <a:ext cx="1158254" cy="81077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kern="1200" dirty="0"/>
            <a:t>4</a:t>
          </a:r>
        </a:p>
      </dsp:txBody>
      <dsp:txXfrm rot="-5400000">
        <a:off x="0" y="3437077"/>
        <a:ext cx="810778" cy="347476"/>
      </dsp:txXfrm>
    </dsp:sp>
    <dsp:sp modelId="{519F867C-FC1A-4647-A4CB-B1D85A2597F2}">
      <dsp:nvSpPr>
        <dsp:cNvPr id="0" name=""/>
        <dsp:cNvSpPr/>
      </dsp:nvSpPr>
      <dsp:spPr>
        <a:xfrm rot="5400000">
          <a:off x="4372356" y="-529889"/>
          <a:ext cx="752865" cy="787602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4696" tIns="20955" rIns="20955" bIns="20955" numCol="1" spcCol="1270" anchor="ctr" anchorCtr="0">
          <a:noAutofit/>
        </a:bodyPr>
        <a:lstStyle/>
        <a:p>
          <a:pPr marL="285750" lvl="1" indent="-285750" algn="l" defTabSz="1466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3300" kern="1200" dirty="0"/>
            <a:t>Üretime gönderme</a:t>
          </a:r>
        </a:p>
      </dsp:txBody>
      <dsp:txXfrm rot="-5400000">
        <a:off x="810778" y="3068441"/>
        <a:ext cx="7839269" cy="67936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 dirty="0"/>
          </a:p>
        </p:txBody>
      </p:sp>
      <p:sp>
        <p:nvSpPr>
          <p:cNvPr id="3" name="Veri Yer Tutucusu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CE221E-83ED-4F6C-BA5F-3F9E6FDB6953}" type="datetimeFigureOut">
              <a:rPr lang="tr-TR" smtClean="0"/>
              <a:t>22.10.2020</a:t>
            </a:fld>
            <a:endParaRPr lang="tr-TR" dirty="0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 dirty="0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4CBEF8-5CDE-472B-839B-B8BB0C881006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2632892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 dirty="0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853E5F-CE67-483C-A264-F17AC70E9CA2}" type="datetimeFigureOut">
              <a:rPr lang="tr-TR" smtClean="0"/>
              <a:t>22.10.2020</a:t>
            </a:fld>
            <a:endParaRPr lang="tr-TR" dirty="0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 dirty="0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dirty="0"/>
              <a:t>Asıl metin stillerini düzenlemek için tıklatın</a:t>
            </a:r>
          </a:p>
          <a:p>
            <a:pPr lvl="1"/>
            <a:r>
              <a:rPr lang="tr-TR" dirty="0"/>
              <a:t>İkinci düzey</a:t>
            </a:r>
          </a:p>
          <a:p>
            <a:pPr lvl="2"/>
            <a:r>
              <a:rPr lang="tr-TR" dirty="0"/>
              <a:t>Üçüncü düzey</a:t>
            </a:r>
          </a:p>
          <a:p>
            <a:pPr lvl="3"/>
            <a:r>
              <a:rPr lang="tr-TR" dirty="0"/>
              <a:t>Dördüncü düzey</a:t>
            </a:r>
          </a:p>
          <a:p>
            <a:pPr lvl="4"/>
            <a:r>
              <a:rPr lang="tr-TR" dirty="0"/>
              <a:t>Beşinci düzey</a:t>
            </a: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B98AFB-CB0D-4DFE-87B9-B4B0D0DE73CD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5128058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1065214" y="533400"/>
            <a:ext cx="5029200" cy="2514601"/>
          </a:xfrm>
        </p:spPr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tr-TR"/>
              <a:t>Asıl başlık stili için tıklayın</a:t>
            </a:r>
            <a:endParaRPr lang="tr-TR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065212" y="3403600"/>
            <a:ext cx="5029201" cy="1397000"/>
          </a:xfrm>
        </p:spPr>
        <p:txBody>
          <a:bodyPr>
            <a:normAutofit/>
          </a:bodyPr>
          <a:lstStyle>
            <a:lvl1pPr marL="0" indent="0" algn="l">
              <a:spcBef>
                <a:spcPts val="600"/>
              </a:spcBef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tıklayın</a:t>
            </a:r>
            <a:endParaRPr lang="tr-TR" dirty="0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FA9E5-6744-4841-888F-9E7CC0C2B7EC}" type="datetimeFigureOut">
              <a:rPr lang="tr-TR" smtClean="0"/>
              <a:t>22.10.2020</a:t>
            </a:fld>
            <a:endParaRPr lang="tr-TR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664752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tıklayın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tr-TR" dirty="0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FA9E5-6744-4841-888F-9E7CC0C2B7EC}" type="datetimeFigureOut">
              <a:rPr lang="tr-TR" smtClean="0"/>
              <a:t>22.10.2020</a:t>
            </a:fld>
            <a:endParaRPr lang="tr-TR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429153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065214" y="533400"/>
            <a:ext cx="8686800" cy="2286000"/>
          </a:xfrm>
        </p:spPr>
        <p:txBody>
          <a:bodyPr anchor="b">
            <a:normAutofit/>
          </a:bodyPr>
          <a:lstStyle>
            <a:lvl1pPr algn="l">
              <a:defRPr sz="5400" b="1" cap="none" baseline="0"/>
            </a:lvl1pPr>
          </a:lstStyle>
          <a:p>
            <a:r>
              <a:rPr lang="tr-TR"/>
              <a:t>Asıl başlık stili için tıklayın</a:t>
            </a:r>
            <a:endParaRPr lang="tr-TR" dirty="0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1065214" y="3124200"/>
            <a:ext cx="8686800" cy="1371600"/>
          </a:xfrm>
        </p:spPr>
        <p:txBody>
          <a:bodyPr anchor="t">
            <a:normAutofit/>
          </a:bodyPr>
          <a:lstStyle>
            <a:lvl1pPr marL="0" indent="0">
              <a:spcBef>
                <a:spcPts val="600"/>
              </a:spcBef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FA9E5-6744-4841-888F-9E7CC0C2B7EC}" type="datetimeFigureOut">
              <a:rPr lang="tr-TR" smtClean="0"/>
              <a:t>22.10.2020</a:t>
            </a:fld>
            <a:endParaRPr lang="tr-TR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701331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tıklayın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1065212" y="1828800"/>
            <a:ext cx="4251960" cy="4191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tr-TR" dirty="0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5464598" y="1828800"/>
            <a:ext cx="4251960" cy="4191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tr-TR" dirty="0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FA9E5-6744-4841-888F-9E7CC0C2B7EC}" type="datetimeFigureOut">
              <a:rPr lang="tr-TR" smtClean="0"/>
              <a:t>22.10.2020</a:t>
            </a:fld>
            <a:endParaRPr lang="tr-TR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413709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065211" y="533400"/>
            <a:ext cx="8686802" cy="1066800"/>
          </a:xfrm>
        </p:spPr>
        <p:txBody>
          <a:bodyPr/>
          <a:lstStyle>
            <a:lvl1pPr>
              <a:defRPr/>
            </a:lvl1pPr>
          </a:lstStyle>
          <a:p>
            <a:r>
              <a:rPr lang="tr-TR"/>
              <a:t>Asıl başlık stili için tıklayın</a:t>
            </a:r>
            <a:endParaRPr lang="tr-TR" dirty="0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1065213" y="1828799"/>
            <a:ext cx="4251960" cy="685801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1065213" y="2590800"/>
            <a:ext cx="4251960" cy="3429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tr-TR" dirty="0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5500053" y="1828799"/>
            <a:ext cx="4251960" cy="685801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5500053" y="2590800"/>
            <a:ext cx="4251960" cy="3429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tr-TR" dirty="0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FA9E5-6744-4841-888F-9E7CC0C2B7EC}" type="datetimeFigureOut">
              <a:rPr lang="tr-TR" smtClean="0"/>
              <a:t>22.10.2020</a:t>
            </a:fld>
            <a:endParaRPr lang="tr-TR" dirty="0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000784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tıklayın</a:t>
            </a:r>
            <a:endParaRPr lang="tr-TR" dirty="0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FA9E5-6744-4841-888F-9E7CC0C2B7EC}" type="datetimeFigureOut">
              <a:rPr lang="tr-TR" smtClean="0"/>
              <a:t>22.10.2020</a:t>
            </a:fld>
            <a:endParaRPr lang="tr-TR" dirty="0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907158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FA9E5-6744-4841-888F-9E7CC0C2B7EC}" type="datetimeFigureOut">
              <a:rPr lang="tr-TR" smtClean="0"/>
              <a:t>22.10.2020</a:t>
            </a:fld>
            <a:endParaRPr lang="tr-TR" dirty="0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441531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065213" y="533400"/>
            <a:ext cx="4114800" cy="1524000"/>
          </a:xfrm>
        </p:spPr>
        <p:txBody>
          <a:bodyPr anchor="b">
            <a:normAutofit/>
          </a:bodyPr>
          <a:lstStyle>
            <a:lvl1pPr algn="l">
              <a:defRPr sz="3600" b="1"/>
            </a:lvl1pPr>
          </a:lstStyle>
          <a:p>
            <a:r>
              <a:rPr lang="tr-TR"/>
              <a:t>Asıl başlık stili için tıklayın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865813" y="533400"/>
            <a:ext cx="5867400" cy="5486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tr-TR" dirty="0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065213" y="2209800"/>
            <a:ext cx="4114800" cy="38100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600"/>
              </a:spcBef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FA9E5-6744-4841-888F-9E7CC0C2B7EC}" type="datetimeFigureOut">
              <a:rPr lang="tr-TR" smtClean="0"/>
              <a:t>22.10.2020</a:t>
            </a:fld>
            <a:endParaRPr lang="tr-TR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101711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065213" y="533400"/>
            <a:ext cx="4114800" cy="1524000"/>
          </a:xfrm>
        </p:spPr>
        <p:txBody>
          <a:bodyPr anchor="b">
            <a:noAutofit/>
          </a:bodyPr>
          <a:lstStyle>
            <a:lvl1pPr algn="l">
              <a:defRPr sz="3600" b="1"/>
            </a:lvl1pPr>
          </a:lstStyle>
          <a:p>
            <a:r>
              <a:rPr lang="tr-TR"/>
              <a:t>Asıl başlık stili için tıklayın</a:t>
            </a:r>
            <a:endParaRPr lang="tr-TR" dirty="0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865812" y="533400"/>
            <a:ext cx="5780173" cy="5791200"/>
          </a:xfrm>
          <a:ln w="50800">
            <a:solidFill>
              <a:schemeClr val="tx1">
                <a:lumMod val="65000"/>
                <a:lumOff val="35000"/>
              </a:schemeClr>
            </a:solidFill>
            <a:miter lim="800000"/>
          </a:ln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simgeye tıklayın</a:t>
            </a:r>
            <a:endParaRPr lang="tr-TR" dirty="0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065213" y="2209800"/>
            <a:ext cx="4114800" cy="38100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</p:spTree>
    <p:extLst>
      <p:ext uri="{BB962C8B-B14F-4D97-AF65-F5344CB8AC3E}">
        <p14:creationId xmlns:p14="http://schemas.microsoft.com/office/powerpoint/2010/main" val="1419608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tıklayın</a:t>
            </a:r>
            <a:endParaRPr lang="tr-TR" dirty="0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tr-TR" dirty="0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FA9E5-6744-4841-888F-9E7CC0C2B7EC}" type="datetimeFigureOut">
              <a:rPr lang="tr-TR" smtClean="0"/>
              <a:t>22.10.2020</a:t>
            </a:fld>
            <a:endParaRPr lang="tr-TR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668093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61412" y="533400"/>
            <a:ext cx="2362201" cy="5486400"/>
          </a:xfrm>
        </p:spPr>
        <p:txBody>
          <a:bodyPr vert="eaVert"/>
          <a:lstStyle/>
          <a:p>
            <a:r>
              <a:rPr lang="tr-TR"/>
              <a:t>Asıl başlık stili için tıklayın</a:t>
            </a:r>
            <a:endParaRPr lang="tr-TR" dirty="0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1065213" y="533400"/>
            <a:ext cx="7467599" cy="5486400"/>
          </a:xfrm>
        </p:spPr>
        <p:txBody>
          <a:bodyPr vert="eaVert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tr-TR" dirty="0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FA9E5-6744-4841-888F-9E7CC0C2B7EC}" type="datetimeFigureOut">
              <a:rPr lang="tr-TR" smtClean="0"/>
              <a:t>22.10.2020</a:t>
            </a:fld>
            <a:endParaRPr lang="tr-TR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88244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1065212" y="533400"/>
            <a:ext cx="8686801" cy="10668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tr-TR" dirty="0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1065212" y="1828800"/>
            <a:ext cx="8686801" cy="4191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dirty="0"/>
              <a:t>Asıl metin stillerini düzenlemek için tıklatın</a:t>
            </a:r>
          </a:p>
          <a:p>
            <a:pPr lvl="1"/>
            <a:r>
              <a:rPr lang="tr-TR" dirty="0"/>
              <a:t>İkinci düzey</a:t>
            </a:r>
          </a:p>
          <a:p>
            <a:pPr lvl="2"/>
            <a:r>
              <a:rPr lang="tr-TR" dirty="0"/>
              <a:t>Üçüncü düzey</a:t>
            </a:r>
          </a:p>
          <a:p>
            <a:pPr lvl="3"/>
            <a:r>
              <a:rPr lang="tr-TR" dirty="0"/>
              <a:t>Dördüncü düzey</a:t>
            </a:r>
          </a:p>
          <a:p>
            <a:pPr lvl="4"/>
            <a:r>
              <a:rPr lang="tr-TR" dirty="0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6932612" y="6155267"/>
            <a:ext cx="13716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3E0FA9E5-6744-4841-888F-9E7CC0C2B7EC}" type="datetimeFigureOut">
              <a:rPr lang="tr-TR" smtClean="0"/>
              <a:pPr/>
              <a:t>22.10.2020</a:t>
            </a:fld>
            <a:endParaRPr lang="tr-TR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1065213" y="6155267"/>
            <a:ext cx="5653087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532812" y="6155267"/>
            <a:ext cx="1219201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AAEAE4A8-A6E5-453E-B946-FB774B73F48C}" type="slidenum">
              <a:rPr lang="tr-TR" smtClean="0"/>
              <a:pPr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5970541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36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tx1">
            <a:lumMod val="65000"/>
            <a:lumOff val="35000"/>
          </a:schemeClr>
        </a:buClr>
        <a:buSzPct val="80000"/>
        <a:buFont typeface="Arial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tx1">
            <a:lumMod val="65000"/>
            <a:lumOff val="35000"/>
          </a:schemeClr>
        </a:buClr>
        <a:buSzPct val="80000"/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7724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65000"/>
            <a:lumOff val="35000"/>
          </a:schemeClr>
        </a:buClr>
        <a:buSzPct val="80000"/>
        <a:buFont typeface="Arial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96012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65000"/>
            <a:lumOff val="35000"/>
          </a:schemeClr>
        </a:buClr>
        <a:buSzPct val="80000"/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097280" indent="-137160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65000"/>
            <a:lumOff val="35000"/>
          </a:schemeClr>
        </a:buClr>
        <a:buSzPct val="80000"/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234440" indent="-13716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1371600" indent="-13716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1508760" indent="-13716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1645920" indent="-13716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5.em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/>
              <a:t>Giderlerin Saptanması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065212" y="3403600"/>
            <a:ext cx="5029201" cy="1753592"/>
          </a:xfrm>
        </p:spPr>
        <p:txBody>
          <a:bodyPr>
            <a:normAutofit/>
          </a:bodyPr>
          <a:lstStyle/>
          <a:p>
            <a:r>
              <a:rPr lang="tr-TR" dirty="0"/>
              <a:t>Üretim Giderleri</a:t>
            </a:r>
          </a:p>
          <a:p>
            <a:r>
              <a:rPr lang="tr-TR" dirty="0"/>
              <a:t>	Direkt ilk madde ve malzeme</a:t>
            </a:r>
          </a:p>
          <a:p>
            <a:r>
              <a:rPr lang="tr-TR" dirty="0"/>
              <a:t>	Direkt işçilik</a:t>
            </a:r>
          </a:p>
          <a:p>
            <a:r>
              <a:rPr lang="tr-TR" dirty="0"/>
              <a:t>	Genel üretim</a:t>
            </a:r>
          </a:p>
        </p:txBody>
      </p:sp>
    </p:spTree>
    <p:extLst>
      <p:ext uri="{BB962C8B-B14F-4D97-AF65-F5344CB8AC3E}">
        <p14:creationId xmlns:p14="http://schemas.microsoft.com/office/powerpoint/2010/main" val="1493259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2"/>
          <p:cNvSpPr>
            <a:spLocks noGrp="1" noChangeArrowheads="1"/>
          </p:cNvSpPr>
          <p:nvPr>
            <p:ph type="title"/>
          </p:nvPr>
        </p:nvSpPr>
        <p:spPr>
          <a:xfrm>
            <a:off x="1522412" y="76200"/>
            <a:ext cx="9144000" cy="838200"/>
          </a:xfrm>
        </p:spPr>
        <p:txBody>
          <a:bodyPr/>
          <a:lstStyle/>
          <a:p>
            <a:pPr>
              <a:defRPr/>
            </a:pPr>
            <a:r>
              <a:rPr lang="tr-TR" b="1" u="sng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3 Temel Soru:</a:t>
            </a:r>
          </a:p>
        </p:txBody>
      </p:sp>
      <p:sp>
        <p:nvSpPr>
          <p:cNvPr id="172037" name="Rectangle 5"/>
          <p:cNvSpPr>
            <a:spLocks noChangeArrowheads="1"/>
          </p:cNvSpPr>
          <p:nvPr/>
        </p:nvSpPr>
        <p:spPr bwMode="auto">
          <a:xfrm>
            <a:off x="1846263" y="1341439"/>
            <a:ext cx="8424863" cy="4967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609600" indent="-609600" eaLnBrk="0" hangingPunct="0">
              <a:lnSpc>
                <a:spcPct val="150000"/>
              </a:lnSpc>
              <a:spcBef>
                <a:spcPct val="20000"/>
              </a:spcBef>
            </a:pPr>
            <a:r>
              <a:rPr lang="tr-TR" sz="3200">
                <a:solidFill>
                  <a:schemeClr val="accent2"/>
                </a:solidFill>
              </a:rPr>
              <a:t>1. Maliyetin türü nedir? </a:t>
            </a:r>
            <a:r>
              <a:rPr lang="tr-TR" sz="3200"/>
              <a:t> </a:t>
            </a:r>
          </a:p>
          <a:p>
            <a:pPr marL="609600" indent="-609600" eaLnBrk="0" hangingPunct="0">
              <a:lnSpc>
                <a:spcPct val="150000"/>
              </a:lnSpc>
              <a:spcBef>
                <a:spcPct val="20000"/>
              </a:spcBef>
            </a:pPr>
            <a:r>
              <a:rPr lang="tr-TR" sz="2000">
                <a:solidFill>
                  <a:srgbClr val="A50021"/>
                </a:solidFill>
              </a:rPr>
              <a:t>	(İşçilik mi?, Malzeme mi?, Amortisman mı?...)</a:t>
            </a:r>
          </a:p>
          <a:p>
            <a:pPr marL="609600" indent="-609600" eaLnBrk="0" hangingPunct="0">
              <a:lnSpc>
                <a:spcPct val="150000"/>
              </a:lnSpc>
              <a:spcBef>
                <a:spcPct val="20000"/>
              </a:spcBef>
            </a:pPr>
            <a:r>
              <a:rPr lang="tr-TR" sz="3200">
                <a:solidFill>
                  <a:schemeClr val="accent2"/>
                </a:solidFill>
              </a:rPr>
              <a:t>2. Maliyetin yeri neresidir?</a:t>
            </a:r>
            <a:r>
              <a:rPr lang="tr-TR" sz="3200"/>
              <a:t> </a:t>
            </a:r>
          </a:p>
          <a:p>
            <a:pPr marL="990600" lvl="1" indent="-533400" eaLnBrk="0" hangingPunct="0">
              <a:lnSpc>
                <a:spcPct val="150000"/>
              </a:lnSpc>
              <a:spcBef>
                <a:spcPct val="20000"/>
              </a:spcBef>
            </a:pPr>
            <a:r>
              <a:rPr lang="tr-TR" sz="2000">
                <a:solidFill>
                  <a:srgbClr val="A50021"/>
                </a:solidFill>
              </a:rPr>
              <a:t>(Yönetim mi?, Satış mı?, Üretim mi?...</a:t>
            </a:r>
          </a:p>
          <a:p>
            <a:pPr marL="990600" lvl="1" indent="-533400" eaLnBrk="0" hangingPunct="0">
              <a:lnSpc>
                <a:spcPct val="150000"/>
              </a:lnSpc>
              <a:spcBef>
                <a:spcPct val="20000"/>
              </a:spcBef>
            </a:pPr>
            <a:r>
              <a:rPr lang="tr-TR" sz="2000">
                <a:solidFill>
                  <a:srgbClr val="A50021"/>
                </a:solidFill>
              </a:rPr>
              <a:t>Üretimse: Tamirhane mi?, Yemekhane mi?, Kesim mi?, Montaj mı?)</a:t>
            </a:r>
          </a:p>
          <a:p>
            <a:pPr marL="609600" indent="-609600" eaLnBrk="0" hangingPunct="0">
              <a:lnSpc>
                <a:spcPct val="150000"/>
              </a:lnSpc>
              <a:spcBef>
                <a:spcPct val="20000"/>
              </a:spcBef>
            </a:pPr>
            <a:r>
              <a:rPr lang="tr-TR" sz="3200">
                <a:solidFill>
                  <a:schemeClr val="accent2"/>
                </a:solidFill>
              </a:rPr>
              <a:t>3. Maliyet hangi mamule yüklenecek?</a:t>
            </a:r>
            <a:r>
              <a:rPr lang="tr-TR" sz="3200"/>
              <a:t> 	                </a:t>
            </a:r>
            <a:r>
              <a:rPr lang="tr-TR" sz="2000">
                <a:solidFill>
                  <a:srgbClr val="A50021"/>
                </a:solidFill>
              </a:rPr>
              <a:t>(A mamulüne mi?, B mamulüne mi?...)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20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20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20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20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20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20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20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20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720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720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720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720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2037" grpId="0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b="1" u="sng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3 Temel Kural:</a:t>
            </a:r>
          </a:p>
        </p:txBody>
      </p:sp>
      <p:sp>
        <p:nvSpPr>
          <p:cNvPr id="172037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2208212" y="1981200"/>
            <a:ext cx="7772400" cy="365760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tr-TR">
                <a:solidFill>
                  <a:schemeClr val="accent2"/>
                </a:solidFill>
              </a:rPr>
              <a:t>Neden - Sonuç İlişkisi</a:t>
            </a:r>
            <a:r>
              <a:rPr lang="tr-TR"/>
              <a:t> </a:t>
            </a:r>
            <a:r>
              <a:rPr lang="tr-TR">
                <a:solidFill>
                  <a:srgbClr val="A50021"/>
                </a:solidFill>
              </a:rPr>
              <a:t>(Hammadde – Mamul…)</a:t>
            </a:r>
          </a:p>
          <a:p>
            <a:pPr>
              <a:lnSpc>
                <a:spcPct val="150000"/>
              </a:lnSpc>
            </a:pPr>
            <a:r>
              <a:rPr lang="tr-TR">
                <a:solidFill>
                  <a:schemeClr val="accent2"/>
                </a:solidFill>
              </a:rPr>
              <a:t>Sistematik Dağıtım</a:t>
            </a:r>
            <a:r>
              <a:rPr lang="tr-TR"/>
              <a:t> </a:t>
            </a:r>
            <a:r>
              <a:rPr lang="tr-TR">
                <a:solidFill>
                  <a:srgbClr val="A50021"/>
                </a:solidFill>
              </a:rPr>
              <a:t>(Amortisman – Dönem…)</a:t>
            </a:r>
          </a:p>
          <a:p>
            <a:pPr>
              <a:lnSpc>
                <a:spcPct val="150000"/>
              </a:lnSpc>
            </a:pPr>
            <a:r>
              <a:rPr lang="tr-TR">
                <a:solidFill>
                  <a:schemeClr val="accent2"/>
                </a:solidFill>
              </a:rPr>
              <a:t>Hemen Tanıma</a:t>
            </a:r>
            <a:r>
              <a:rPr lang="tr-TR"/>
              <a:t> </a:t>
            </a:r>
            <a:r>
              <a:rPr lang="tr-TR">
                <a:solidFill>
                  <a:srgbClr val="A50021"/>
                </a:solidFill>
              </a:rPr>
              <a:t>(Başarısız bir AR-GE…)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20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20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20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20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20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20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2037" grpId="0" build="p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aşlık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Giderlerin İncelenmesi</a:t>
            </a:r>
          </a:p>
        </p:txBody>
      </p:sp>
      <p:sp>
        <p:nvSpPr>
          <p:cNvPr id="14" name="İçerik Yer Tutucusu 1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tr-TR" dirty="0"/>
              <a:t>	</a:t>
            </a:r>
            <a:r>
              <a:rPr lang="tr-TR" altLang="tr-TR" dirty="0"/>
              <a:t>Mal veya hizmet üreten işletmelerde faaliyet dönemi içinde oluşan giderlerin bir bölümü üretim faaliyetine ilişkin olup, bir bölümünün ise üretimle ilgisi bulunmamaktadır. Bu nedenle işletmelerin faaliyet dönemi içinde oluşan giderlerini;</a:t>
            </a:r>
          </a:p>
          <a:p>
            <a:pPr algn="just">
              <a:buNone/>
            </a:pPr>
            <a:endParaRPr lang="tr-TR" altLang="tr-TR" dirty="0"/>
          </a:p>
          <a:p>
            <a:pPr algn="just"/>
            <a:r>
              <a:rPr lang="tr-TR" altLang="tr-TR" dirty="0"/>
              <a:t>Üretim Giderleri</a:t>
            </a:r>
          </a:p>
          <a:p>
            <a:pPr algn="just"/>
            <a:r>
              <a:rPr lang="tr-TR" altLang="tr-TR" dirty="0"/>
              <a:t>Hizmet Üretim Maliyeti</a:t>
            </a:r>
          </a:p>
          <a:p>
            <a:pPr algn="just"/>
            <a:r>
              <a:rPr lang="tr-TR" altLang="tr-TR" dirty="0"/>
              <a:t>Faaliyet Giderleri şeklinde bir ayrıma tabi tutabiliriz.</a:t>
            </a:r>
          </a:p>
          <a:p>
            <a:pPr marL="45720" indent="0" algn="just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437231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Üretim Giderleri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r>
              <a:rPr lang="tr-TR" altLang="tr-TR" sz="2400" dirty="0"/>
              <a:t>Üretim giderlerini aşağıdaki şekilde üç başlık altında toplayabiliriz;</a:t>
            </a:r>
          </a:p>
          <a:p>
            <a:pPr algn="just">
              <a:buNone/>
            </a:pPr>
            <a:r>
              <a:rPr lang="tr-TR" altLang="tr-TR" sz="2400" dirty="0"/>
              <a:t>		</a:t>
            </a:r>
          </a:p>
          <a:p>
            <a:pPr algn="just">
              <a:buNone/>
            </a:pPr>
            <a:r>
              <a:rPr lang="tr-TR" altLang="tr-TR" sz="2400" dirty="0"/>
              <a:t>1. İlk madde ve malzeme giderleri</a:t>
            </a:r>
          </a:p>
          <a:p>
            <a:pPr algn="just">
              <a:buNone/>
            </a:pPr>
            <a:r>
              <a:rPr lang="tr-TR" altLang="tr-TR" sz="2400" dirty="0"/>
              <a:t>		</a:t>
            </a:r>
          </a:p>
          <a:p>
            <a:pPr algn="just">
              <a:buNone/>
            </a:pPr>
            <a:r>
              <a:rPr lang="tr-TR" altLang="tr-TR" sz="2400" dirty="0"/>
              <a:t>2. İşçilik giderleri</a:t>
            </a:r>
          </a:p>
          <a:p>
            <a:pPr algn="just">
              <a:buNone/>
            </a:pPr>
            <a:r>
              <a:rPr lang="tr-TR" altLang="tr-TR" sz="2400" dirty="0"/>
              <a:t>		</a:t>
            </a:r>
          </a:p>
          <a:p>
            <a:pPr algn="just">
              <a:buNone/>
            </a:pPr>
            <a:r>
              <a:rPr lang="tr-TR" altLang="tr-TR" sz="2400" dirty="0"/>
              <a:t>3. Genel üretim giderleri</a:t>
            </a:r>
          </a:p>
          <a:p>
            <a:pPr marL="45720" indent="0">
              <a:buNone/>
            </a:pPr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3688572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van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latin typeface="+mn-lt"/>
              </a:rPr>
              <a:t>İlk Madde ve Malzeme Giderleri</a:t>
            </a:r>
          </a:p>
        </p:txBody>
      </p:sp>
      <p:sp>
        <p:nvSpPr>
          <p:cNvPr id="5" name="İçerik Yer Tutucusu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4450" indent="674688" algn="just">
              <a:buNone/>
            </a:pPr>
            <a:r>
              <a:rPr lang="tr-TR" sz="2400" dirty="0"/>
              <a:t>İşletme faaliyetlerinde tüketilen her çeşit malzemeyi kapsamaktadır. </a:t>
            </a:r>
          </a:p>
          <a:p>
            <a:pPr marL="44450" indent="674688" algn="just">
              <a:buNone/>
            </a:pPr>
            <a:r>
              <a:rPr lang="tr-TR" sz="2400" dirty="0"/>
              <a:t>Giderden bahsedebilmemiz için malzemenin tüketilmiş olması gerekmektedir.</a:t>
            </a:r>
          </a:p>
          <a:p>
            <a:pPr marL="44450" indent="674688" algn="just">
              <a:buNone/>
            </a:pPr>
            <a:r>
              <a:rPr lang="tr-TR" sz="2400" dirty="0"/>
              <a:t>İlk madde ve malzeme giderleri, gerek üretim giderlerinin, gerekse araştırma geliştirme, pazarlama satış ve dağıtım ile genel yönetim giderlerinin bir öğesi olabilmektedir.</a:t>
            </a:r>
          </a:p>
        </p:txBody>
      </p:sp>
    </p:spTree>
    <p:extLst>
      <p:ext uri="{BB962C8B-B14F-4D97-AF65-F5344CB8AC3E}">
        <p14:creationId xmlns:p14="http://schemas.microsoft.com/office/powerpoint/2010/main" val="4131172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van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latin typeface="+mn-lt"/>
              </a:rPr>
              <a:t>İlk Madde ve Malzeme Giderleri</a:t>
            </a:r>
          </a:p>
        </p:txBody>
      </p:sp>
      <p:sp>
        <p:nvSpPr>
          <p:cNvPr id="5" name="İçerik Yer Tutucusu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4450" indent="674688" algn="just">
              <a:buNone/>
            </a:pPr>
            <a:r>
              <a:rPr lang="tr-TR" sz="2400" dirty="0"/>
              <a:t>İlk madde ve malzeme giderlerini üretilen mamullerle ilişkisi bağlamında:</a:t>
            </a:r>
          </a:p>
          <a:p>
            <a:pPr marL="387350" indent="-342900" algn="just"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tr-TR" sz="2400" dirty="0"/>
              <a:t>Direkt ilk madde ve malzeme giderleri</a:t>
            </a:r>
          </a:p>
          <a:p>
            <a:pPr marL="387350" indent="-342900" algn="just"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tr-TR" sz="2400" dirty="0"/>
              <a:t>Endirekt ilk madde ve malzeme giderleri olarak </a:t>
            </a:r>
          </a:p>
        </p:txBody>
      </p:sp>
    </p:spTree>
    <p:extLst>
      <p:ext uri="{BB962C8B-B14F-4D97-AF65-F5344CB8AC3E}">
        <p14:creationId xmlns:p14="http://schemas.microsoft.com/office/powerpoint/2010/main" val="1413731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van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latin typeface="+mn-lt"/>
              </a:rPr>
              <a:t>Direkt İlk Madde ve Malzeme Giderleri</a:t>
            </a:r>
          </a:p>
        </p:txBody>
      </p:sp>
      <p:sp>
        <p:nvSpPr>
          <p:cNvPr id="5" name="İçerik Yer Tutucusu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4450" indent="674688" algn="just">
              <a:buNone/>
            </a:pPr>
            <a:r>
              <a:rPr lang="tr-TR" altLang="tr-TR" sz="2400" dirty="0"/>
              <a:t>Üretilen mamulün özünü oluşturan ve mamul bünyesine giren, hangi mamul veya mamul grubu için ne miktar tüketildiği izlenebilen ilk madde ve malzemelerdir.</a:t>
            </a:r>
            <a:r>
              <a:rPr lang="tr-TR" sz="2400" dirty="0"/>
              <a:t> </a:t>
            </a:r>
          </a:p>
          <a:p>
            <a:pPr marL="44450" indent="674688" algn="just">
              <a:buNone/>
            </a:pPr>
            <a:endParaRPr lang="tr-TR" sz="2400" dirty="0"/>
          </a:p>
          <a:p>
            <a:pPr marL="501650" indent="-457200" algn="just">
              <a:buFont typeface="+mj-lt"/>
              <a:buAutoNum type="arabicPeriod"/>
            </a:pPr>
            <a:r>
              <a:rPr lang="tr-TR" sz="2400" dirty="0"/>
              <a:t>Kullanılan ilk madde ve malzeme mamul yapısı içine girip, mamulün özünü oluşturmalı,</a:t>
            </a:r>
          </a:p>
          <a:p>
            <a:pPr marL="501650" indent="-457200" algn="just">
              <a:buFont typeface="+mj-lt"/>
              <a:buAutoNum type="arabicPeriod"/>
            </a:pPr>
            <a:endParaRPr lang="tr-TR" sz="2400" dirty="0"/>
          </a:p>
          <a:p>
            <a:pPr marL="501650" indent="-457200" algn="just">
              <a:buFont typeface="+mj-lt"/>
              <a:buAutoNum type="arabicPeriod"/>
            </a:pPr>
            <a:r>
              <a:rPr lang="tr-TR" sz="2400" dirty="0"/>
              <a:t>Ne kadar ilk madde ve malzemenin kullanıldığının saptanması teknik olarak olanaklı olmalı.</a:t>
            </a:r>
          </a:p>
          <a:p>
            <a:pPr marL="44450" indent="674688" algn="just">
              <a:buNone/>
            </a:pPr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3526008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van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latin typeface="+mn-lt"/>
              </a:rPr>
              <a:t>Endirekt İlk Madde ve Malzeme Giderleri</a:t>
            </a:r>
          </a:p>
        </p:txBody>
      </p:sp>
      <p:sp>
        <p:nvSpPr>
          <p:cNvPr id="5" name="İçerik Yer Tutucusu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4450" indent="674688" algn="just">
              <a:buNone/>
            </a:pPr>
            <a:r>
              <a:rPr lang="tr-TR" sz="2400" dirty="0"/>
              <a:t>Direkt ilk madde ve malzeme dışında, mamul veya mamullerin üretilmesinde kullanılan, ancak ne miktar tüketildiği kolayca saptanamayan ilk madde ve malzemelerdir.</a:t>
            </a:r>
          </a:p>
          <a:p>
            <a:pPr marL="44450" indent="674688" algn="just">
              <a:buNone/>
            </a:pPr>
            <a:endParaRPr lang="tr-TR" sz="2400" dirty="0"/>
          </a:p>
          <a:p>
            <a:pPr marL="457200" indent="-457200" algn="just">
              <a:lnSpc>
                <a:spcPct val="80000"/>
              </a:lnSpc>
              <a:buFont typeface="+mj-lt"/>
              <a:buAutoNum type="arabicPeriod"/>
              <a:defRPr/>
            </a:pPr>
            <a:r>
              <a:rPr lang="tr-TR" altLang="tr-TR" sz="2400" dirty="0"/>
              <a:t>Yardımcı Maddeler ve </a:t>
            </a:r>
          </a:p>
          <a:p>
            <a:pPr marL="457200" indent="-457200" algn="just">
              <a:lnSpc>
                <a:spcPct val="80000"/>
              </a:lnSpc>
              <a:buFont typeface="+mj-lt"/>
              <a:buAutoNum type="arabicPeriod"/>
              <a:defRPr/>
            </a:pPr>
            <a:endParaRPr lang="tr-TR" altLang="tr-TR" sz="2400" dirty="0"/>
          </a:p>
          <a:p>
            <a:pPr marL="457200" indent="-457200" algn="just">
              <a:lnSpc>
                <a:spcPct val="80000"/>
              </a:lnSpc>
              <a:buFont typeface="+mj-lt"/>
              <a:buAutoNum type="arabicPeriod"/>
              <a:defRPr/>
            </a:pPr>
            <a:r>
              <a:rPr lang="tr-TR" altLang="tr-TR" sz="2400" dirty="0"/>
              <a:t>İşletme Malzemeleri</a:t>
            </a:r>
            <a:r>
              <a:rPr lang="tr-TR" sz="2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3268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van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Endirekt İlk Madde ve Malzeme Giderleri</a:t>
            </a:r>
            <a:endParaRPr lang="tr-TR" dirty="0">
              <a:latin typeface="+mn-lt"/>
            </a:endParaRPr>
          </a:p>
        </p:txBody>
      </p:sp>
      <p:sp>
        <p:nvSpPr>
          <p:cNvPr id="5" name="İçerik Yer Tutucusu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4450" indent="674688" algn="just">
              <a:buNone/>
            </a:pPr>
            <a:r>
              <a:rPr lang="tr-TR" sz="2400" b="1" dirty="0">
                <a:solidFill>
                  <a:srgbClr val="FF0000"/>
                </a:solidFill>
              </a:rPr>
              <a:t>Yardımcı Maddeler</a:t>
            </a:r>
          </a:p>
          <a:p>
            <a:pPr marL="44450" indent="674688" algn="just">
              <a:buNone/>
            </a:pPr>
            <a:endParaRPr lang="tr-TR" sz="2400" dirty="0"/>
          </a:p>
          <a:p>
            <a:pPr marL="44450" indent="674688" algn="just">
              <a:buNone/>
            </a:pPr>
            <a:r>
              <a:rPr lang="tr-TR" sz="2400" dirty="0"/>
              <a:t>Üretilen mamul veya mamullerin bünyesine girmekle birlikte mamullerin belirli bir unsuru olmayan ve direkt ilk madde ve malzemelere göre daha önemsiz maddelerdir. </a:t>
            </a:r>
          </a:p>
          <a:p>
            <a:pPr marL="44450" indent="674688" algn="just">
              <a:buNone/>
            </a:pPr>
            <a:r>
              <a:rPr lang="tr-TR" sz="2400" dirty="0"/>
              <a:t>Örneğin konfeksiyon sanayiinde kullanılan dikiş ipliği, mobilya sanayiinde kullanılan tutkal gibi.</a:t>
            </a:r>
          </a:p>
          <a:p>
            <a:pPr marL="44450" indent="674688" algn="just">
              <a:buNone/>
            </a:pPr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3852096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van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Endirekt İlk Madde ve Malzeme Giderleri</a:t>
            </a:r>
            <a:endParaRPr lang="tr-TR" dirty="0">
              <a:latin typeface="+mn-lt"/>
            </a:endParaRPr>
          </a:p>
        </p:txBody>
      </p:sp>
      <p:sp>
        <p:nvSpPr>
          <p:cNvPr id="5" name="İçerik Yer Tutucusu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4450" indent="674688" algn="just">
              <a:buNone/>
            </a:pPr>
            <a:r>
              <a:rPr lang="tr-TR" sz="2400" dirty="0">
                <a:solidFill>
                  <a:srgbClr val="FF0000"/>
                </a:solidFill>
              </a:rPr>
              <a:t>İşletme Malzemeleri: </a:t>
            </a:r>
          </a:p>
          <a:p>
            <a:pPr marL="44450" indent="674688" algn="just">
              <a:buNone/>
            </a:pPr>
            <a:endParaRPr lang="tr-TR" sz="2400" dirty="0">
              <a:solidFill>
                <a:srgbClr val="FF0000"/>
              </a:solidFill>
            </a:endParaRPr>
          </a:p>
          <a:p>
            <a:pPr marL="44450" indent="674688" algn="just">
              <a:buNone/>
            </a:pPr>
            <a:r>
              <a:rPr lang="tr-TR" sz="2400" dirty="0"/>
              <a:t>Üretim sürecinde üretilen mamul veya mamullerin bünyesine girmemekle birlikte, üretimin kesintisiz yürütülmesine katkıda bulunan bazı malzemeler bulunur. </a:t>
            </a:r>
          </a:p>
          <a:p>
            <a:pPr marL="44450" indent="674688" algn="just">
              <a:buNone/>
            </a:pPr>
            <a:endParaRPr lang="tr-TR" sz="2400" dirty="0"/>
          </a:p>
          <a:p>
            <a:pPr marL="44450" indent="674688" algn="just">
              <a:buNone/>
            </a:pPr>
            <a:r>
              <a:rPr lang="tr-TR" sz="2400" dirty="0"/>
              <a:t>Örneğin çeşitli motor yağları, temizleme malzemeleri, üretim makinelerinin yedek parçaları gibi.</a:t>
            </a:r>
          </a:p>
          <a:p>
            <a:pPr marL="44450" indent="674688" algn="just">
              <a:buNone/>
            </a:pPr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1774108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van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latin typeface="+mn-lt"/>
              </a:rPr>
              <a:t>Endirekt İlk Madde ve Malzeme Giderleri</a:t>
            </a:r>
          </a:p>
        </p:txBody>
      </p:sp>
      <p:sp>
        <p:nvSpPr>
          <p:cNvPr id="5" name="İçerik Yer Tutucusu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4450" indent="674688" algn="just">
              <a:buNone/>
            </a:pPr>
            <a:r>
              <a:rPr lang="tr-TR" altLang="tr-TR" sz="2400" dirty="0"/>
              <a:t>Üretim eylemi sürecinde tüketilen endirekt ilk madde ve malzemelerin parasal tutarına </a:t>
            </a:r>
            <a:r>
              <a:rPr lang="tr-TR" altLang="tr-TR" sz="2400" b="1" dirty="0"/>
              <a:t>endirekt ilk madde ve malzeme giderleri </a:t>
            </a:r>
            <a:r>
              <a:rPr lang="tr-TR" altLang="tr-TR" sz="2400" dirty="0"/>
              <a:t>denir. </a:t>
            </a:r>
          </a:p>
          <a:p>
            <a:pPr marL="44450" indent="674688" algn="just">
              <a:buNone/>
            </a:pPr>
            <a:endParaRPr lang="tr-TR" altLang="tr-TR" sz="2400" dirty="0"/>
          </a:p>
          <a:p>
            <a:pPr marL="44450" indent="674688" algn="just">
              <a:buNone/>
            </a:pPr>
            <a:r>
              <a:rPr lang="tr-TR" altLang="tr-TR" sz="2400" dirty="0"/>
              <a:t>Endirekt ilk madde ve malzeme giderleri </a:t>
            </a:r>
            <a:r>
              <a:rPr lang="tr-TR" altLang="tr-TR" sz="2400" b="1" u="sng" dirty="0"/>
              <a:t>genel üretim giderleri</a:t>
            </a:r>
            <a:r>
              <a:rPr lang="tr-TR" altLang="tr-TR" sz="2400" dirty="0"/>
              <a:t> içinde yer alır.</a:t>
            </a:r>
          </a:p>
          <a:p>
            <a:pPr marL="44450" indent="674688" algn="just">
              <a:buNone/>
            </a:pPr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3246143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van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latin typeface="+mn-lt"/>
              </a:rPr>
              <a:t>İlk Madde ve Malzeme Giderleri</a:t>
            </a:r>
          </a:p>
        </p:txBody>
      </p:sp>
      <p:graphicFrame>
        <p:nvGraphicFramePr>
          <p:cNvPr id="2" name="İçerik Yer Tutucusu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51962121"/>
              </p:ext>
            </p:extLst>
          </p:nvPr>
        </p:nvGraphicFramePr>
        <p:xfrm>
          <a:off x="1065213" y="1828800"/>
          <a:ext cx="8686800" cy="4191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05337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van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latin typeface="+mn-lt"/>
              </a:rPr>
              <a:t>İlk Madde ve Malzeme Maliyeti</a:t>
            </a:r>
          </a:p>
        </p:txBody>
      </p:sp>
      <p:sp>
        <p:nvSpPr>
          <p:cNvPr id="5" name="İçerik Yer Tutucusu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44450" indent="674688" algn="just">
              <a:buNone/>
            </a:pPr>
            <a:r>
              <a:rPr lang="tr-TR" sz="2400" dirty="0"/>
              <a:t>Üretimde kullanılan ilk madde ve malzeme maliyetinin hesaplanabilmesi için öncelikle stoklardaki ilk madde ve malzemenin maliyetinin bilinmesi gerekmektedir.</a:t>
            </a:r>
          </a:p>
          <a:p>
            <a:pPr marL="44450" indent="674688" algn="just">
              <a:buNone/>
            </a:pPr>
            <a:r>
              <a:rPr lang="tr-TR" sz="2400" u="sng" dirty="0">
                <a:solidFill>
                  <a:srgbClr val="FF0000"/>
                </a:solidFill>
              </a:rPr>
              <a:t>Örneğin</a:t>
            </a:r>
            <a:r>
              <a:rPr lang="tr-TR" sz="2400" dirty="0"/>
              <a:t>;</a:t>
            </a:r>
          </a:p>
          <a:p>
            <a:pPr marL="44450" indent="-44450" algn="just">
              <a:buNone/>
            </a:pPr>
            <a:r>
              <a:rPr lang="tr-TR" sz="2400" dirty="0"/>
              <a:t>Üretimde 100 kg un kullanılmıştır. Unun 1 kg maliyeti 20 TL’dir.</a:t>
            </a:r>
          </a:p>
          <a:p>
            <a:pPr marL="44450" indent="674688" algn="just">
              <a:buNone/>
            </a:pPr>
            <a:endParaRPr lang="tr-TR" sz="2400" dirty="0"/>
          </a:p>
          <a:p>
            <a:pPr marL="44450" indent="-44450" algn="just">
              <a:buNone/>
            </a:pPr>
            <a:r>
              <a:rPr lang="tr-TR" sz="2400" dirty="0"/>
              <a:t>Üretimde kullanılan un maliyeti 100 kg * 20 TL </a:t>
            </a:r>
            <a:r>
              <a:rPr lang="tr-TR" sz="2400" b="1" dirty="0"/>
              <a:t>= 2.000TL</a:t>
            </a:r>
          </a:p>
          <a:p>
            <a:pPr marL="44450" indent="-44450" algn="just">
              <a:buNone/>
            </a:pPr>
            <a:endParaRPr lang="tr-TR" sz="2400" b="1" dirty="0"/>
          </a:p>
          <a:p>
            <a:pPr marL="44450" indent="-44450" algn="ctr">
              <a:buNone/>
            </a:pPr>
            <a:r>
              <a:rPr lang="tr-TR" sz="2400" b="1" dirty="0">
                <a:solidFill>
                  <a:schemeClr val="accent1">
                    <a:lumMod val="50000"/>
                  </a:schemeClr>
                </a:solidFill>
              </a:rPr>
              <a:t>Peki unun 1 kg maliyeti olan 20 TL nasıl hesaplanır?</a:t>
            </a:r>
          </a:p>
        </p:txBody>
      </p:sp>
    </p:spTree>
    <p:extLst>
      <p:ext uri="{BB962C8B-B14F-4D97-AF65-F5344CB8AC3E}">
        <p14:creationId xmlns:p14="http://schemas.microsoft.com/office/powerpoint/2010/main" val="1388657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van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İlk Madde ve Malzeme Maliyeti</a:t>
            </a:r>
            <a:endParaRPr lang="tr-TR" dirty="0">
              <a:latin typeface="+mn-lt"/>
            </a:endParaRPr>
          </a:p>
        </p:txBody>
      </p:sp>
      <p:sp>
        <p:nvSpPr>
          <p:cNvPr id="5" name="İçerik Yer Tutucusu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4450" indent="674688" algn="just">
              <a:buNone/>
            </a:pPr>
            <a:r>
              <a:rPr lang="tr-TR" sz="2400" dirty="0"/>
              <a:t>İlk madde ve malzeme ister yurt içinden, ister yurt dışından satın alınmış olsun, mal işletmenin deposuna girinceye kadar yapılan giderlerin tamamı ilk madde ve malzemenin maliyetini oluşturur. </a:t>
            </a:r>
          </a:p>
          <a:p>
            <a:pPr marL="44450" indent="674688" algn="just">
              <a:buNone/>
            </a:pPr>
            <a:endParaRPr lang="tr-TR" sz="2400" dirty="0"/>
          </a:p>
          <a:p>
            <a:pPr marL="44450" indent="674688" algn="just">
              <a:buNone/>
            </a:pPr>
            <a:r>
              <a:rPr lang="tr-TR" sz="2400" dirty="0"/>
              <a:t>Maliyet bedelini oluşturan unsurlar; alış bedeli, taşıma gideri, sigorta gideri, komisyon giderleri, gümrük giderleri vb. harcamalardır.</a:t>
            </a:r>
          </a:p>
          <a:p>
            <a:pPr marL="44450" indent="674688" algn="just">
              <a:buNone/>
            </a:pPr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1128435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van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İlk Madde ve Malzeme Maliyeti</a:t>
            </a:r>
            <a:endParaRPr lang="tr-TR" dirty="0">
              <a:latin typeface="+mn-lt"/>
            </a:endParaRPr>
          </a:p>
        </p:txBody>
      </p:sp>
      <p:sp>
        <p:nvSpPr>
          <p:cNvPr id="5" name="İçerik Yer Tutucusu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387350" indent="-342900" algn="just">
              <a:buFont typeface="Wingdings" panose="05000000000000000000" pitchFamily="2" charset="2"/>
              <a:buChar char="ü"/>
            </a:pPr>
            <a:r>
              <a:rPr lang="tr-TR" sz="2400" dirty="0"/>
              <a:t>Satın alma ile ilgili tüm giderler maliyete eklenir.</a:t>
            </a:r>
          </a:p>
          <a:p>
            <a:pPr marL="387350" indent="-342900" algn="just">
              <a:buFont typeface="Wingdings" panose="05000000000000000000" pitchFamily="2" charset="2"/>
              <a:buChar char="ü"/>
            </a:pPr>
            <a:r>
              <a:rPr lang="tr-TR" sz="2400" dirty="0"/>
              <a:t>Satın alma departmanı ile ilgili giderler eklenmez.</a:t>
            </a:r>
          </a:p>
          <a:p>
            <a:pPr marL="387350" indent="-342900" algn="just">
              <a:buFont typeface="Wingdings" panose="05000000000000000000" pitchFamily="2" charset="2"/>
              <a:buChar char="ü"/>
            </a:pPr>
            <a:r>
              <a:rPr lang="tr-TR" sz="2400" dirty="0"/>
              <a:t>Malzeme ambarına ilişkin giderler alış maliyetine eklenmez.</a:t>
            </a:r>
          </a:p>
          <a:p>
            <a:pPr marL="387350" indent="-342900" algn="just">
              <a:buFont typeface="Wingdings" panose="05000000000000000000" pitchFamily="2" charset="2"/>
              <a:buChar char="ü"/>
            </a:pPr>
            <a:r>
              <a:rPr lang="tr-TR" sz="2400" dirty="0"/>
              <a:t>Ödenen KDV maliyete eklenmez.</a:t>
            </a:r>
          </a:p>
          <a:p>
            <a:pPr marL="387350" indent="-342900" algn="just">
              <a:buFont typeface="Wingdings" panose="05000000000000000000" pitchFamily="2" charset="2"/>
              <a:buChar char="ü"/>
            </a:pPr>
            <a:r>
              <a:rPr lang="tr-TR" sz="2400" dirty="0"/>
              <a:t>Malzeme alımından sonra işletmemize yapılan indirimler maliyetten düşülmez.</a:t>
            </a:r>
          </a:p>
          <a:p>
            <a:pPr marL="387350" indent="-342900" algn="just">
              <a:buFont typeface="Wingdings" panose="05000000000000000000" pitchFamily="2" charset="2"/>
              <a:buChar char="ü"/>
            </a:pPr>
            <a:r>
              <a:rPr lang="tr-TR" sz="2400" dirty="0"/>
              <a:t>Vade farkları alış maliyetine eklenir.</a:t>
            </a:r>
          </a:p>
          <a:p>
            <a:pPr marL="387350" indent="-342900" algn="just">
              <a:buFont typeface="Wingdings" panose="05000000000000000000" pitchFamily="2" charset="2"/>
              <a:buChar char="ü"/>
            </a:pPr>
            <a:r>
              <a:rPr lang="tr-TR" sz="2400" dirty="0"/>
              <a:t>Yabancı para ile alınan malzemenin maliyeti, stoklara alındığı tarihteki kur üzerinden hesaplanır.</a:t>
            </a:r>
          </a:p>
        </p:txBody>
      </p:sp>
    </p:spTree>
    <p:extLst>
      <p:ext uri="{BB962C8B-B14F-4D97-AF65-F5344CB8AC3E}">
        <p14:creationId xmlns:p14="http://schemas.microsoft.com/office/powerpoint/2010/main" val="3007994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van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İlk Madde ve Malzeme Maliyeti</a:t>
            </a:r>
            <a:endParaRPr lang="tr-TR" dirty="0">
              <a:latin typeface="+mn-lt"/>
            </a:endParaRPr>
          </a:p>
        </p:txBody>
      </p:sp>
      <p:sp>
        <p:nvSpPr>
          <p:cNvPr id="5" name="İçerik Yer Tutucusu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4450" indent="674688" algn="just">
              <a:buNone/>
            </a:pPr>
            <a:r>
              <a:rPr lang="tr-TR" sz="2400" dirty="0"/>
              <a:t>Örnek:</a:t>
            </a:r>
          </a:p>
          <a:p>
            <a:pPr marL="44450" indent="674688" algn="just">
              <a:buNone/>
            </a:pPr>
            <a:r>
              <a:rPr lang="tr-TR" sz="2400" dirty="0"/>
              <a:t>İşletmemiz, üretimde kullanmak üzere 500 kutu A4 kağıdını 1.000 TL + 100TL KDV ödeyerek; 100 top kartonu ise 750 TL + 75TL KDV ödeyerek satın almıştır.</a:t>
            </a:r>
          </a:p>
          <a:p>
            <a:pPr marL="44450" indent="674688" algn="just">
              <a:buNone/>
            </a:pPr>
            <a:r>
              <a:rPr lang="tr-TR" sz="2400" dirty="0"/>
              <a:t>Her iki ürün, 450 TL nakliye ücreti karşılığında aynı kamyon içerisinde depomuza getirilmiştir. Kağıtların toplam ağırlığı 2.000kg; kartonların ise 1.000kg’dır.</a:t>
            </a:r>
          </a:p>
          <a:p>
            <a:pPr marL="44450" indent="674688" algn="just">
              <a:buNone/>
            </a:pPr>
            <a:r>
              <a:rPr lang="tr-TR" sz="2400" dirty="0"/>
              <a:t>Kağıdın maliyeti ?</a:t>
            </a:r>
          </a:p>
          <a:p>
            <a:pPr marL="44450" indent="674688" algn="just">
              <a:buNone/>
            </a:pPr>
            <a:r>
              <a:rPr lang="tr-TR" sz="2400" dirty="0"/>
              <a:t>Kartonun maliyeti ?</a:t>
            </a:r>
          </a:p>
        </p:txBody>
      </p:sp>
    </p:spTree>
    <p:extLst>
      <p:ext uri="{BB962C8B-B14F-4D97-AF65-F5344CB8AC3E}">
        <p14:creationId xmlns:p14="http://schemas.microsoft.com/office/powerpoint/2010/main" val="445285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van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İlk Madde ve Malzeme Tüketiminin Saptanması</a:t>
            </a:r>
            <a:endParaRPr lang="tr-TR" dirty="0">
              <a:latin typeface="+mn-lt"/>
            </a:endParaRPr>
          </a:p>
        </p:txBody>
      </p:sp>
      <p:sp>
        <p:nvSpPr>
          <p:cNvPr id="5" name="İçerik Yer Tutucusu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44450" indent="674688" algn="just">
              <a:buNone/>
            </a:pPr>
            <a:r>
              <a:rPr lang="tr-TR" sz="2400" b="1" dirty="0">
                <a:solidFill>
                  <a:srgbClr val="FF0000"/>
                </a:solidFill>
              </a:rPr>
              <a:t>1. Sürekli Envanter Yöntemi</a:t>
            </a:r>
          </a:p>
          <a:p>
            <a:pPr marL="44450" indent="674688" algn="just">
              <a:buNone/>
            </a:pPr>
            <a:r>
              <a:rPr lang="tr-TR" sz="2400" dirty="0"/>
              <a:t>Envanter, mevcudun saptanması anlamına gelmektedir. Dolayısıyla, sürekli envanter elde ne kadar malzeme mevcut olduğunun sürekli bir biçimde saptanması anlamına gelmektedir.</a:t>
            </a:r>
          </a:p>
          <a:p>
            <a:pPr marL="44450" indent="674688" algn="just">
              <a:buNone/>
            </a:pPr>
            <a:endParaRPr lang="tr-TR" sz="2400" dirty="0"/>
          </a:p>
          <a:p>
            <a:pPr marL="387350" indent="-342900" algn="just">
              <a:buFont typeface="Wingdings" panose="05000000000000000000" pitchFamily="2" charset="2"/>
              <a:buChar char="v"/>
            </a:pPr>
            <a:r>
              <a:rPr lang="tr-TR" sz="2400" dirty="0"/>
              <a:t>Sürekli sayım ve değerleme yolu</a:t>
            </a:r>
          </a:p>
          <a:p>
            <a:pPr marL="387350" indent="-342900" algn="just">
              <a:buFont typeface="Wingdings" panose="05000000000000000000" pitchFamily="2" charset="2"/>
              <a:buChar char="v"/>
            </a:pPr>
            <a:endParaRPr lang="tr-TR" sz="2400" dirty="0"/>
          </a:p>
          <a:p>
            <a:pPr marL="387350" indent="-342900" algn="just">
              <a:buFont typeface="Wingdings" panose="05000000000000000000" pitchFamily="2" charset="2"/>
              <a:buChar char="v"/>
            </a:pPr>
            <a:r>
              <a:rPr lang="tr-TR" sz="2400" dirty="0"/>
              <a:t>Giren ile çıkan farkını alarak hesaplama</a:t>
            </a:r>
          </a:p>
          <a:p>
            <a:pPr marL="44450" indent="674688" algn="just">
              <a:buNone/>
            </a:pPr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2920686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van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İlk Madde ve Malzeme Tüketiminin Saptanması</a:t>
            </a:r>
            <a:endParaRPr lang="tr-TR" dirty="0">
              <a:latin typeface="+mn-lt"/>
            </a:endParaRPr>
          </a:p>
        </p:txBody>
      </p:sp>
      <p:sp>
        <p:nvSpPr>
          <p:cNvPr id="5" name="İçerik Yer Tutucusu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4450" indent="-44450" algn="ctr">
              <a:buNone/>
            </a:pPr>
            <a:r>
              <a:rPr lang="tr-TR" sz="3200" b="1" dirty="0"/>
              <a:t>Önceki Stok + Alımlar – Tüketimler = Kalan Stok</a:t>
            </a:r>
          </a:p>
        </p:txBody>
      </p:sp>
      <p:graphicFrame>
        <p:nvGraphicFramePr>
          <p:cNvPr id="6" name="Object 5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36589911"/>
              </p:ext>
            </p:extLst>
          </p:nvPr>
        </p:nvGraphicFramePr>
        <p:xfrm>
          <a:off x="473075" y="2351089"/>
          <a:ext cx="10580688" cy="43182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" name="Document" r:id="rId3" imgW="5919518" imgH="2676690" progId="Word.Document.8">
                  <p:embed/>
                </p:oleObj>
              </mc:Choice>
              <mc:Fallback>
                <p:oleObj name="Document" r:id="rId3" imgW="5919518" imgH="2676690" progId="Word.Document.8">
                  <p:embed/>
                  <p:pic>
                    <p:nvPicPr>
                      <p:cNvPr id="32771" name="Object 528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3075" y="2351089"/>
                        <a:ext cx="10580688" cy="431827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16957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van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İlk Madde ve Malzeme Tüketiminin Saptanması</a:t>
            </a:r>
            <a:endParaRPr lang="tr-TR" dirty="0">
              <a:latin typeface="+mn-lt"/>
            </a:endParaRPr>
          </a:p>
        </p:txBody>
      </p:sp>
      <p:sp>
        <p:nvSpPr>
          <p:cNvPr id="5" name="İçerik Yer Tutucusu 4"/>
          <p:cNvSpPr>
            <a:spLocks noGrp="1"/>
          </p:cNvSpPr>
          <p:nvPr>
            <p:ph idx="1"/>
          </p:nvPr>
        </p:nvSpPr>
        <p:spPr>
          <a:xfrm>
            <a:off x="1065212" y="1628800"/>
            <a:ext cx="8686801" cy="4191000"/>
          </a:xfrm>
        </p:spPr>
        <p:txBody>
          <a:bodyPr>
            <a:normAutofit/>
          </a:bodyPr>
          <a:lstStyle/>
          <a:p>
            <a:pPr marL="44450" indent="674688" algn="just">
              <a:buNone/>
            </a:pPr>
            <a:r>
              <a:rPr lang="tr-TR" sz="2400" b="1" dirty="0">
                <a:solidFill>
                  <a:srgbClr val="FF0000"/>
                </a:solidFill>
              </a:rPr>
              <a:t>2. Aralıklı Envanter Yöntemi</a:t>
            </a:r>
          </a:p>
          <a:p>
            <a:pPr marL="44450" indent="674688" algn="just">
              <a:buNone/>
            </a:pPr>
            <a:r>
              <a:rPr lang="tr-TR" sz="2400" dirty="0"/>
              <a:t>Eldeki mal mevcudunun aralıklar ile (belirli dönemlerde) saptanması anlamına gelmektedir.</a:t>
            </a:r>
          </a:p>
          <a:p>
            <a:pPr marL="44450" indent="674688" algn="just">
              <a:buNone/>
            </a:pPr>
            <a:r>
              <a:rPr lang="tr-TR" sz="2400" dirty="0"/>
              <a:t>Bu yöntemde dönem içindeki tüm malzeme alımları kayıt altına alınır ancak ambardan malzeme çıkışları kaydedilmez. </a:t>
            </a:r>
          </a:p>
        </p:txBody>
      </p:sp>
      <p:graphicFrame>
        <p:nvGraphicFramePr>
          <p:cNvPr id="6" name="Group 5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83354408"/>
              </p:ext>
            </p:extLst>
          </p:nvPr>
        </p:nvGraphicFramePr>
        <p:xfrm>
          <a:off x="1399085" y="3947866"/>
          <a:ext cx="8352928" cy="2670906"/>
        </p:xfrm>
        <a:graphic>
          <a:graphicData uri="http://schemas.openxmlformats.org/drawingml/2006/table">
            <a:tbl>
              <a:tblPr/>
              <a:tblGrid>
                <a:gridCol w="57171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75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382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45151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Miktar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Tutar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5151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+ </a:t>
                      </a:r>
                      <a:r>
                        <a:rPr kumimoji="0" lang="tr-T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Dönem Başı İlk Madde ve Malzeme Maliyeti</a:t>
                      </a:r>
                      <a:endParaRPr kumimoji="0" lang="tr-TR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10</a:t>
                      </a:r>
                      <a:endParaRPr kumimoji="0" lang="tr-TR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1.000</a:t>
                      </a:r>
                      <a:endParaRPr kumimoji="0" lang="tr-TR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5151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+ </a:t>
                      </a:r>
                      <a:r>
                        <a:rPr kumimoji="0" lang="tr-T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Dönem İçi  Alışların Net Maliyeti</a:t>
                      </a:r>
                      <a:endParaRPr kumimoji="0" lang="tr-TR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100</a:t>
                      </a:r>
                      <a:endParaRPr kumimoji="0" lang="tr-TR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12.000</a:t>
                      </a:r>
                      <a:endParaRPr kumimoji="0" lang="tr-TR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5151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= </a:t>
                      </a:r>
                      <a:r>
                        <a:rPr kumimoji="0" lang="tr-T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Kullanılabilir İlk madde ve Malzeme Maliyeti</a:t>
                      </a:r>
                      <a:r>
                        <a:rPr kumimoji="0" lang="tr-T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endParaRPr kumimoji="0" lang="tr-TR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110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13.000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5151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- </a:t>
                      </a:r>
                      <a:r>
                        <a:rPr kumimoji="0" lang="tr-T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Dönem Sonu İlk madde ve Malzeme maliyeti</a:t>
                      </a:r>
                      <a:endParaRPr kumimoji="0" lang="tr-TR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(20)</a:t>
                      </a:r>
                      <a:endParaRPr kumimoji="0" lang="tr-TR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(2.000)</a:t>
                      </a:r>
                      <a:endParaRPr kumimoji="0" lang="tr-TR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5151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= </a:t>
                      </a:r>
                      <a:r>
                        <a:rPr kumimoji="0" lang="tr-T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Kullanılan İlk Madde ve Malzeme Maliyeti</a:t>
                      </a:r>
                      <a:endParaRPr kumimoji="0" lang="tr-TR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90</a:t>
                      </a:r>
                      <a:endParaRPr kumimoji="0" lang="tr-TR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11.000</a:t>
                      </a:r>
                      <a:endParaRPr kumimoji="0" lang="tr-TR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18911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van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İlk Madde ve Malzeme Tüketiminin Saptanması</a:t>
            </a:r>
            <a:endParaRPr lang="tr-TR" dirty="0">
              <a:latin typeface="+mn-lt"/>
            </a:endParaRPr>
          </a:p>
        </p:txBody>
      </p:sp>
      <p:sp>
        <p:nvSpPr>
          <p:cNvPr id="5" name="İçerik Yer Tutucusu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4450" indent="674688" algn="just">
              <a:buNone/>
            </a:pPr>
            <a:r>
              <a:rPr lang="tr-TR" sz="2400" dirty="0"/>
              <a:t>Aralıklı envanter yöntemi, sürekli envanter yöntemine göre çok daha kolay uygulanmaktadır. Çünkü, ambardan her malzeme çıkışında bunun takip edilmesi ve stok kartlarına işlenmesi gerekmemektedir. </a:t>
            </a:r>
          </a:p>
          <a:p>
            <a:pPr marL="44450" indent="674688" algn="just">
              <a:buNone/>
            </a:pPr>
            <a:endParaRPr lang="tr-TR" sz="2400" dirty="0"/>
          </a:p>
          <a:p>
            <a:pPr marL="387350" indent="-342900" algn="just">
              <a:buFont typeface="Wingdings" panose="05000000000000000000" pitchFamily="2" charset="2"/>
              <a:buChar char="ü"/>
            </a:pPr>
            <a:r>
              <a:rPr lang="tr-TR" sz="2400" dirty="0"/>
              <a:t>Malzemenin tek bir yerde kullanılması durumunda</a:t>
            </a:r>
          </a:p>
          <a:p>
            <a:pPr marL="387350" indent="-342900" algn="just">
              <a:buFont typeface="Wingdings" panose="05000000000000000000" pitchFamily="2" charset="2"/>
              <a:buChar char="ü"/>
            </a:pPr>
            <a:r>
              <a:rPr lang="tr-TR" sz="2400" dirty="0"/>
              <a:t>Malzeme tüketiminin izlenmesi zor olan işletmelerde</a:t>
            </a:r>
          </a:p>
          <a:p>
            <a:pPr marL="387350" indent="-342900" algn="just">
              <a:buFont typeface="Wingdings" panose="05000000000000000000" pitchFamily="2" charset="2"/>
              <a:buChar char="ü"/>
            </a:pPr>
            <a:r>
              <a:rPr lang="tr-TR" sz="2400" dirty="0"/>
              <a:t>Malzemenin önemsiz olması durumunda</a:t>
            </a:r>
          </a:p>
        </p:txBody>
      </p:sp>
    </p:spTree>
    <p:extLst>
      <p:ext uri="{BB962C8B-B14F-4D97-AF65-F5344CB8AC3E}">
        <p14:creationId xmlns:p14="http://schemas.microsoft.com/office/powerpoint/2010/main" val="921701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van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latin typeface="+mn-lt"/>
              </a:rPr>
              <a:t>Tüketimin Fiyatlandırılması</a:t>
            </a:r>
          </a:p>
        </p:txBody>
      </p:sp>
      <p:sp>
        <p:nvSpPr>
          <p:cNvPr id="5" name="İçerik Yer Tutucusu 4"/>
          <p:cNvSpPr>
            <a:spLocks noGrp="1"/>
          </p:cNvSpPr>
          <p:nvPr>
            <p:ph idx="1"/>
          </p:nvPr>
        </p:nvSpPr>
        <p:spPr>
          <a:xfrm>
            <a:off x="1065212" y="1828800"/>
            <a:ext cx="8989640" cy="4191000"/>
          </a:xfrm>
        </p:spPr>
        <p:txBody>
          <a:bodyPr>
            <a:normAutofit/>
          </a:bodyPr>
          <a:lstStyle/>
          <a:p>
            <a:pPr marL="44450" indent="46038" algn="ctr">
              <a:buNone/>
            </a:pPr>
            <a:r>
              <a:rPr lang="tr-TR" sz="2800" b="1" dirty="0"/>
              <a:t>Tüketim Maliyeti = Tüketim Miktarı X Birim Alış Maliyeti</a:t>
            </a:r>
          </a:p>
        </p:txBody>
      </p:sp>
      <p:graphicFrame>
        <p:nvGraphicFramePr>
          <p:cNvPr id="2" name="Tablo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4183889"/>
              </p:ext>
            </p:extLst>
          </p:nvPr>
        </p:nvGraphicFramePr>
        <p:xfrm>
          <a:off x="1065212" y="2492896"/>
          <a:ext cx="8686800" cy="35668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37360">
                  <a:extLst>
                    <a:ext uri="{9D8B030D-6E8A-4147-A177-3AD203B41FA5}">
                      <a16:colId xmlns:a16="http://schemas.microsoft.com/office/drawing/2014/main" val="1694202396"/>
                    </a:ext>
                  </a:extLst>
                </a:gridCol>
                <a:gridCol w="2176403">
                  <a:extLst>
                    <a:ext uri="{9D8B030D-6E8A-4147-A177-3AD203B41FA5}">
                      <a16:colId xmlns:a16="http://schemas.microsoft.com/office/drawing/2014/main" val="321615752"/>
                    </a:ext>
                  </a:extLst>
                </a:gridCol>
                <a:gridCol w="1298317">
                  <a:extLst>
                    <a:ext uri="{9D8B030D-6E8A-4147-A177-3AD203B41FA5}">
                      <a16:colId xmlns:a16="http://schemas.microsoft.com/office/drawing/2014/main" val="3154087697"/>
                    </a:ext>
                  </a:extLst>
                </a:gridCol>
                <a:gridCol w="1456836">
                  <a:extLst>
                    <a:ext uri="{9D8B030D-6E8A-4147-A177-3AD203B41FA5}">
                      <a16:colId xmlns:a16="http://schemas.microsoft.com/office/drawing/2014/main" val="3577605788"/>
                    </a:ext>
                  </a:extLst>
                </a:gridCol>
                <a:gridCol w="2017884">
                  <a:extLst>
                    <a:ext uri="{9D8B030D-6E8A-4147-A177-3AD203B41FA5}">
                      <a16:colId xmlns:a16="http://schemas.microsoft.com/office/drawing/2014/main" val="644298564"/>
                    </a:ext>
                  </a:extLst>
                </a:gridCol>
              </a:tblGrid>
              <a:tr h="328537">
                <a:tc gridSpan="5">
                  <a:txBody>
                    <a:bodyPr/>
                    <a:lstStyle/>
                    <a:p>
                      <a:pPr algn="ctr"/>
                      <a:r>
                        <a:rPr lang="tr-TR" dirty="0">
                          <a:solidFill>
                            <a:schemeClr val="tx1"/>
                          </a:solidFill>
                        </a:rPr>
                        <a:t>EKİM AYI HAMMADDE HAREKETLERİ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7649243"/>
                  </a:ext>
                </a:extLst>
              </a:tr>
              <a:tr h="328537">
                <a:tc>
                  <a:txBody>
                    <a:bodyPr/>
                    <a:lstStyle/>
                    <a:p>
                      <a:pPr algn="ctr"/>
                      <a:r>
                        <a:rPr lang="tr-TR" dirty="0">
                          <a:solidFill>
                            <a:schemeClr val="tx1"/>
                          </a:solidFill>
                        </a:rPr>
                        <a:t>TARİH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>
                          <a:solidFill>
                            <a:schemeClr val="tx1"/>
                          </a:solidFill>
                        </a:rPr>
                        <a:t>AÇIKLAMA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>
                          <a:solidFill>
                            <a:schemeClr val="tx1"/>
                          </a:solidFill>
                        </a:rPr>
                        <a:t>MİKTAR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>
                          <a:solidFill>
                            <a:schemeClr val="tx1"/>
                          </a:solidFill>
                        </a:rPr>
                        <a:t>BR MALİYET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>
                          <a:solidFill>
                            <a:schemeClr val="tx1"/>
                          </a:solidFill>
                        </a:rPr>
                        <a:t>TUTAR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1953469"/>
                  </a:ext>
                </a:extLst>
              </a:tr>
              <a:tr h="567063">
                <a:tc>
                  <a:txBody>
                    <a:bodyPr/>
                    <a:lstStyle/>
                    <a:p>
                      <a:pPr algn="ctr"/>
                      <a:r>
                        <a:rPr lang="tr-TR" dirty="0">
                          <a:solidFill>
                            <a:schemeClr val="tx1"/>
                          </a:solidFill>
                        </a:rPr>
                        <a:t>01.10.2016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dirty="0">
                          <a:solidFill>
                            <a:schemeClr val="tx1"/>
                          </a:solidFill>
                        </a:rPr>
                        <a:t>Önceki aydan devir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>
                          <a:solidFill>
                            <a:schemeClr val="tx1"/>
                          </a:solidFill>
                        </a:rPr>
                        <a:t>300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>
                          <a:solidFill>
                            <a:schemeClr val="tx1"/>
                          </a:solidFill>
                        </a:rPr>
                        <a:t>20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>
                          <a:solidFill>
                            <a:schemeClr val="tx1"/>
                          </a:solidFill>
                        </a:rPr>
                        <a:t>6.000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7573542"/>
                  </a:ext>
                </a:extLst>
              </a:tr>
              <a:tr h="567063">
                <a:tc>
                  <a:txBody>
                    <a:bodyPr/>
                    <a:lstStyle/>
                    <a:p>
                      <a:pPr algn="ctr"/>
                      <a:r>
                        <a:rPr lang="tr-TR" dirty="0">
                          <a:solidFill>
                            <a:schemeClr val="tx1"/>
                          </a:solidFill>
                        </a:rPr>
                        <a:t>04.10.2016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dirty="0">
                          <a:solidFill>
                            <a:schemeClr val="tx1"/>
                          </a:solidFill>
                        </a:rPr>
                        <a:t>Alış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>
                          <a:solidFill>
                            <a:schemeClr val="tx1"/>
                          </a:solidFill>
                        </a:rPr>
                        <a:t>200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>
                          <a:solidFill>
                            <a:schemeClr val="tx1"/>
                          </a:solidFill>
                        </a:rPr>
                        <a:t>22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>
                          <a:solidFill>
                            <a:schemeClr val="tx1"/>
                          </a:solidFill>
                        </a:rPr>
                        <a:t>4.400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4281918"/>
                  </a:ext>
                </a:extLst>
              </a:tr>
              <a:tr h="567063">
                <a:tc>
                  <a:txBody>
                    <a:bodyPr/>
                    <a:lstStyle/>
                    <a:p>
                      <a:pPr algn="ctr"/>
                      <a:r>
                        <a:rPr lang="tr-TR" dirty="0">
                          <a:solidFill>
                            <a:schemeClr val="tx1"/>
                          </a:solidFill>
                        </a:rPr>
                        <a:t>10.10.2016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dirty="0">
                          <a:solidFill>
                            <a:schemeClr val="tx1"/>
                          </a:solidFill>
                        </a:rPr>
                        <a:t>Üretime gönderim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>
                          <a:solidFill>
                            <a:schemeClr val="tx1"/>
                          </a:solidFill>
                        </a:rPr>
                        <a:t>100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5707453"/>
                  </a:ext>
                </a:extLst>
              </a:tr>
              <a:tr h="567063">
                <a:tc>
                  <a:txBody>
                    <a:bodyPr/>
                    <a:lstStyle/>
                    <a:p>
                      <a:pPr algn="ctr"/>
                      <a:r>
                        <a:rPr lang="tr-TR" dirty="0">
                          <a:solidFill>
                            <a:schemeClr val="tx1"/>
                          </a:solidFill>
                        </a:rPr>
                        <a:t>18.10.2016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dirty="0">
                          <a:solidFill>
                            <a:schemeClr val="tx1"/>
                          </a:solidFill>
                        </a:rPr>
                        <a:t>Alış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>
                          <a:solidFill>
                            <a:schemeClr val="tx1"/>
                          </a:solidFill>
                        </a:rPr>
                        <a:t>200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>
                          <a:solidFill>
                            <a:schemeClr val="tx1"/>
                          </a:solidFill>
                        </a:rPr>
                        <a:t>23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>
                          <a:solidFill>
                            <a:schemeClr val="tx1"/>
                          </a:solidFill>
                        </a:rPr>
                        <a:t>4.600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4134128"/>
                  </a:ext>
                </a:extLst>
              </a:tr>
              <a:tr h="567063">
                <a:tc>
                  <a:txBody>
                    <a:bodyPr/>
                    <a:lstStyle/>
                    <a:p>
                      <a:pPr algn="ctr"/>
                      <a:r>
                        <a:rPr lang="tr-TR" dirty="0">
                          <a:solidFill>
                            <a:schemeClr val="tx1"/>
                          </a:solidFill>
                        </a:rPr>
                        <a:t>30.10.2016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dirty="0">
                          <a:solidFill>
                            <a:schemeClr val="tx1"/>
                          </a:solidFill>
                        </a:rPr>
                        <a:t>Üretime gönderim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>
                          <a:solidFill>
                            <a:schemeClr val="tx1"/>
                          </a:solidFill>
                        </a:rPr>
                        <a:t>250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4225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81543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van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/>
              <a:t>1. GERÇEK PARTİ MALİYET YÖNTEMİ</a:t>
            </a:r>
            <a:endParaRPr lang="tr-TR" dirty="0">
              <a:latin typeface="+mn-lt"/>
            </a:endParaRPr>
          </a:p>
        </p:txBody>
      </p:sp>
      <p:sp>
        <p:nvSpPr>
          <p:cNvPr id="5" name="İçerik Yer Tutucusu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4450" indent="674688" algn="just">
              <a:buNone/>
            </a:pPr>
            <a:r>
              <a:rPr lang="tr-TR" sz="2400" dirty="0"/>
              <a:t>Bu yöntem, işletmenin elinde bulunan ilk madde ve malzemelerin hangi parti maliyetine ait olduğunun bilinmesini gerektirir. </a:t>
            </a:r>
          </a:p>
          <a:p>
            <a:pPr marL="44450" indent="674688" algn="just">
              <a:buNone/>
            </a:pPr>
            <a:r>
              <a:rPr lang="tr-TR" sz="2400" dirty="0"/>
              <a:t>Böylece, üretimde kullanılan ilk madde ve malzemeler hangi partiden alınmış iseler, o partinin maliyet bedeli ile üretime yüklenir. </a:t>
            </a:r>
          </a:p>
          <a:p>
            <a:pPr marL="44450" indent="674688" algn="just">
              <a:buNone/>
            </a:pPr>
            <a:r>
              <a:rPr lang="tr-TR" sz="2400" dirty="0"/>
              <a:t>Malzemelerin ayırt edilmesini sağlayacak düzen olmalıdır. Malzemeler tek tek sayılabilmeli ve adet olarak ifade edilmelidir. Adet olmayan malzemeler ambarda farklı yerlerde muhafaza edilerek de bu yöntem kullanılabilir.</a:t>
            </a:r>
          </a:p>
        </p:txBody>
      </p:sp>
    </p:spTree>
    <p:extLst>
      <p:ext uri="{BB962C8B-B14F-4D97-AF65-F5344CB8AC3E}">
        <p14:creationId xmlns:p14="http://schemas.microsoft.com/office/powerpoint/2010/main" val="329082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van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/>
              <a:t>2. İLK GİREN İLK ÇIKAR (FIFO) YÖNTEMİ</a:t>
            </a:r>
            <a:r>
              <a:rPr lang="tr-TR" altLang="tr-TR" sz="4400" dirty="0"/>
              <a:t> </a:t>
            </a:r>
            <a:endParaRPr lang="tr-TR" dirty="0">
              <a:latin typeface="+mn-lt"/>
            </a:endParaRPr>
          </a:p>
        </p:txBody>
      </p:sp>
      <p:sp>
        <p:nvSpPr>
          <p:cNvPr id="5" name="İçerik Yer Tutucusu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4450" indent="674688" algn="just">
              <a:buNone/>
            </a:pPr>
            <a:r>
              <a:rPr lang="tr-TR" altLang="tr-TR" sz="2400" dirty="0"/>
              <a:t>İlk Giren İlk Çıkar yöntemi İngilizce “ First in First </a:t>
            </a:r>
            <a:r>
              <a:rPr lang="tr-TR" altLang="tr-TR" sz="2400" dirty="0" err="1"/>
              <a:t>Out</a:t>
            </a:r>
            <a:r>
              <a:rPr lang="tr-TR" altLang="tr-TR" sz="2400" dirty="0"/>
              <a:t>” olarak bilinen kavramın kısaltılmış bir şekli olarak FIFO yöntemi olarak da adlandırılır.</a:t>
            </a:r>
          </a:p>
          <a:p>
            <a:pPr marL="44450" indent="674688" algn="just">
              <a:buNone/>
            </a:pPr>
            <a:r>
              <a:rPr lang="tr-TR" altLang="tr-TR" sz="2400" dirty="0"/>
              <a:t>Bu yöntemde, ambardan çekilerek üretime gönderilen ilk madde ve malzemelerin ilk alınan partiden verildiği varsayımına dayanmaktadır.</a:t>
            </a:r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306324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van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/>
              <a:t>3. SON GİREN İLK ÇIKAR (LIFO) YÖNTEMİ</a:t>
            </a:r>
            <a:endParaRPr lang="tr-TR" dirty="0">
              <a:latin typeface="+mn-lt"/>
            </a:endParaRPr>
          </a:p>
        </p:txBody>
      </p:sp>
      <p:sp>
        <p:nvSpPr>
          <p:cNvPr id="5" name="İçerik Yer Tutucusu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4450" indent="674688" algn="just">
              <a:buNone/>
            </a:pPr>
            <a:r>
              <a:rPr lang="tr-TR" altLang="tr-TR" sz="2400" dirty="0"/>
              <a:t>Son Giren İlk Çıkar yöntemi İngilizce “ </a:t>
            </a:r>
            <a:r>
              <a:rPr lang="tr-TR" altLang="tr-TR" sz="2400" dirty="0" err="1"/>
              <a:t>Last</a:t>
            </a:r>
            <a:r>
              <a:rPr lang="tr-TR" altLang="tr-TR" sz="2400" dirty="0"/>
              <a:t> in First </a:t>
            </a:r>
            <a:r>
              <a:rPr lang="tr-TR" altLang="tr-TR" sz="2400" dirty="0" err="1"/>
              <a:t>Out</a:t>
            </a:r>
            <a:r>
              <a:rPr lang="tr-TR" altLang="tr-TR" sz="2400" dirty="0"/>
              <a:t>” olarak bilinen kavramın kısaltılmış bir şekli olarak LIFO yöntemi olarak da adlandırılır. </a:t>
            </a:r>
          </a:p>
          <a:p>
            <a:pPr marL="44450" indent="674688" algn="just">
              <a:buNone/>
            </a:pPr>
            <a:r>
              <a:rPr lang="tr-TR" altLang="tr-TR" sz="2400" dirty="0"/>
              <a:t>Bu yöntem FIFO yönteminin tam tersi olup, ambardan üretime gönderilen partinin, o tarihe kadar ambara giren en son partiden yapılacağı varsayımına dayanmaktadır. </a:t>
            </a:r>
          </a:p>
          <a:p>
            <a:pPr marL="44450" indent="674688" algn="just">
              <a:buNone/>
            </a:pPr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2874277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van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/>
              <a:t>4. AĞIRLIKLI ORTALAMA MALİYET YÖNTEMİ</a:t>
            </a:r>
            <a:endParaRPr lang="tr-TR" dirty="0">
              <a:latin typeface="+mn-lt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İçerik Yer Tutucusu 4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44450" indent="674688" algn="just">
                  <a:buNone/>
                </a:pPr>
                <a:r>
                  <a:rPr lang="tr-TR" altLang="tr-TR" sz="2400" dirty="0"/>
                  <a:t>Bu yöntemde, ilk madde ve malzemelere ortalama bir fiyat bulunmakta, böylece üretime gönderilen veya stokta kalan ilk madde ve malzemeler bu fiyata göre değerlendirilmektedir. </a:t>
                </a:r>
              </a:p>
              <a:p>
                <a:pPr marL="44450" indent="674688" algn="just">
                  <a:buNone/>
                </a:pPr>
                <a:endParaRPr lang="tr-TR" altLang="tr-TR" sz="2400" dirty="0"/>
              </a:p>
              <a:p>
                <a:pPr marL="44450" indent="674688" algn="just">
                  <a:buNone/>
                </a:pPr>
                <a:r>
                  <a:rPr lang="tr-TR" altLang="tr-TR" sz="3000" dirty="0"/>
                  <a:t>Ortalama Maliyet </a:t>
                </a:r>
                <a14:m>
                  <m:oMath xmlns:m="http://schemas.openxmlformats.org/officeDocument/2006/math">
                    <m:r>
                      <a:rPr lang="tr-TR" altLang="tr-TR" sz="300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tr-TR" altLang="tr-TR" sz="3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tr-TR" altLang="tr-TR" sz="3000" b="0" i="1" smtClean="0">
                            <a:latin typeface="Cambria Math" panose="02040503050406030204" pitchFamily="18" charset="0"/>
                          </a:rPr>
                          <m:t>𝑇𝑜𝑝𝑙𝑎𝑚</m:t>
                        </m:r>
                        <m:r>
                          <a:rPr lang="tr-TR" altLang="tr-TR" sz="3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tr-TR" altLang="tr-TR" sz="3000" b="0" i="1" smtClean="0">
                            <a:latin typeface="Cambria Math" panose="02040503050406030204" pitchFamily="18" charset="0"/>
                          </a:rPr>
                          <m:t>𝑀𝑎𝑙𝑖𝑦𝑒𝑡</m:t>
                        </m:r>
                      </m:num>
                      <m:den>
                        <m:r>
                          <a:rPr lang="tr-TR" altLang="tr-TR" sz="3000" b="0" i="1" smtClean="0">
                            <a:latin typeface="Cambria Math" panose="02040503050406030204" pitchFamily="18" charset="0"/>
                          </a:rPr>
                          <m:t>𝑇𝑜𝑝𝑙𝑎𝑚</m:t>
                        </m:r>
                        <m:r>
                          <a:rPr lang="tr-TR" altLang="tr-TR" sz="3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tr-TR" altLang="tr-TR" sz="3000" b="0" i="1" smtClean="0">
                            <a:latin typeface="Cambria Math" panose="02040503050406030204" pitchFamily="18" charset="0"/>
                          </a:rPr>
                          <m:t>𝑀𝑖𝑘𝑡𝑎𝑟</m:t>
                        </m:r>
                      </m:den>
                    </m:f>
                  </m:oMath>
                </a14:m>
                <a:endParaRPr lang="tr-TR" altLang="tr-TR" sz="3000" dirty="0"/>
              </a:p>
              <a:p>
                <a:pPr marL="44450" indent="674688" algn="just">
                  <a:buNone/>
                </a:pPr>
                <a:endParaRPr lang="tr-TR" altLang="tr-TR" sz="2400" dirty="0"/>
              </a:p>
              <a:p>
                <a:pPr marL="387350" indent="-342900" algn="just">
                  <a:buFont typeface="Wingdings" panose="05000000000000000000" pitchFamily="2" charset="2"/>
                  <a:buChar char="v"/>
                </a:pPr>
                <a:r>
                  <a:rPr lang="tr-TR" sz="2400" dirty="0"/>
                  <a:t>Hareketli Ağırlıklı Ortalama Maliyet Yöntemi</a:t>
                </a:r>
              </a:p>
              <a:p>
                <a:pPr marL="387350" indent="-342900" algn="just">
                  <a:buFont typeface="Wingdings" panose="05000000000000000000" pitchFamily="2" charset="2"/>
                  <a:buChar char="v"/>
                </a:pPr>
                <a:r>
                  <a:rPr lang="tr-TR" sz="2400" dirty="0"/>
                  <a:t>Dönem Sonu Ağırlıklı Ortalama Maliyet Yöntemi </a:t>
                </a:r>
              </a:p>
            </p:txBody>
          </p:sp>
        </mc:Choice>
        <mc:Fallback>
          <p:sp>
            <p:nvSpPr>
              <p:cNvPr id="5" name="İçerik Yer Tutucusu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632" t="-1890" r="-1053" b="-3198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25845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van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/>
              <a:t>Hareketli Ağırlıklı Ortalama Maliyet Yöntemi</a:t>
            </a:r>
            <a:endParaRPr lang="tr-TR" dirty="0">
              <a:latin typeface="+mn-lt"/>
            </a:endParaRPr>
          </a:p>
        </p:txBody>
      </p:sp>
      <p:sp>
        <p:nvSpPr>
          <p:cNvPr id="5" name="İçerik Yer Tutucusu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4450" indent="674688" algn="just">
              <a:buNone/>
            </a:pPr>
            <a:r>
              <a:rPr lang="tr-TR" altLang="tr-TR" sz="2400" dirty="0"/>
              <a:t>Bu yöntemin uygulanışında her ilk madde ve malzeme alışından sonra yeni bir ortalama fiyat hesaplanmaktadır. </a:t>
            </a:r>
          </a:p>
          <a:p>
            <a:pPr marL="44450" indent="674688" algn="just">
              <a:buNone/>
            </a:pPr>
            <a:endParaRPr lang="tr-TR" sz="2400" dirty="0"/>
          </a:p>
          <a:p>
            <a:pPr marL="44450" indent="674688" algn="just">
              <a:buNone/>
            </a:pPr>
            <a:r>
              <a:rPr lang="tr-TR" altLang="tr-TR" sz="2400" dirty="0"/>
              <a:t>Ortalama fiyatın hesaplanması; mevcut stokların değeri, satın alınan ilk madde ve malzemenin değeri ile toplanarak, mevcut ilk madde ve malzemenin miktarı ile satın alınan miktarın toplamına bölünmesi sonucu saptanır.</a:t>
            </a:r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4055543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van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/>
              <a:t>Dönem Sonu Ağırlıklı Ortalama Maliyet Yöntemi</a:t>
            </a:r>
            <a:endParaRPr lang="tr-TR" dirty="0">
              <a:latin typeface="+mn-lt"/>
            </a:endParaRPr>
          </a:p>
        </p:txBody>
      </p:sp>
      <p:sp>
        <p:nvSpPr>
          <p:cNvPr id="5" name="İçerik Yer Tutucusu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4450" indent="674688" algn="just">
              <a:buNone/>
            </a:pPr>
            <a:r>
              <a:rPr lang="tr-TR" sz="2400" dirty="0"/>
              <a:t>Eğer malzeme dönem </a:t>
            </a:r>
            <a:r>
              <a:rPr lang="tr-TR" sz="2400" dirty="0" err="1"/>
              <a:t>dönem</a:t>
            </a:r>
            <a:r>
              <a:rPr lang="tr-TR" sz="2400" dirty="0"/>
              <a:t> izleniyorsa ağırlıklı ortalama maliyet yöntemi kullanılmaktadır.</a:t>
            </a:r>
          </a:p>
          <a:p>
            <a:pPr marL="44450" indent="674688" algn="just">
              <a:buNone/>
            </a:pPr>
            <a:r>
              <a:rPr lang="tr-TR" sz="2400" dirty="0"/>
              <a:t>İlgili dönem için tek bir ortalama maliyet hesaplanmaktadır. </a:t>
            </a:r>
          </a:p>
          <a:p>
            <a:pPr marL="44450" indent="674688" algn="just">
              <a:buNone/>
            </a:pPr>
            <a:r>
              <a:rPr lang="tr-TR" sz="2400" dirty="0"/>
              <a:t>Bu dönem içerisindeki mal çıkışları hesaplanan ortalama maliyet üzerinden hesaplanmaktadır.</a:t>
            </a:r>
          </a:p>
        </p:txBody>
      </p:sp>
    </p:spTree>
    <p:extLst>
      <p:ext uri="{BB962C8B-B14F-4D97-AF65-F5344CB8AC3E}">
        <p14:creationId xmlns:p14="http://schemas.microsoft.com/office/powerpoint/2010/main" val="2167490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69F66CF1-EB05-4BE3-BCB6-F6BDC26B880D}" type="slidenum">
              <a:rPr lang="tr-TR" altLang="tr-TR" sz="1200">
                <a:solidFill>
                  <a:srgbClr val="045C75"/>
                </a:solidFill>
              </a:rPr>
              <a:pPr eaLnBrk="1" hangingPunct="1"/>
              <a:t>29</a:t>
            </a:fld>
            <a:endParaRPr lang="tr-TR" altLang="tr-TR" sz="1200">
              <a:solidFill>
                <a:srgbClr val="045C75"/>
              </a:solidFill>
            </a:endParaRPr>
          </a:p>
        </p:txBody>
      </p:sp>
      <p:sp>
        <p:nvSpPr>
          <p:cNvPr id="6144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05781" y="262013"/>
            <a:ext cx="10945215" cy="1006475"/>
          </a:xfrm>
        </p:spPr>
        <p:txBody>
          <a:bodyPr>
            <a:normAutofit/>
          </a:bodyPr>
          <a:lstStyle/>
          <a:p>
            <a:pPr algn="just">
              <a:defRPr/>
            </a:pPr>
            <a:r>
              <a:rPr lang="tr-TR" altLang="tr-TR" sz="2200" b="0" dirty="0">
                <a:solidFill>
                  <a:schemeClr val="tx1"/>
                </a:solidFill>
              </a:rPr>
              <a:t>Örnek; Bir endüstri işletmesi aşağıda belirtilen madde ve malzemeleri 40.000.-TL’sına topluca satın almıştır. İşletme söz konusu malların nakli için 4.000.-TL nakliye ve 2.000.-TL sigorta gideri ödemiştir.</a:t>
            </a:r>
          </a:p>
        </p:txBody>
      </p:sp>
      <p:graphicFrame>
        <p:nvGraphicFramePr>
          <p:cNvPr id="604453" name="Group 29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3584454"/>
              </p:ext>
            </p:extLst>
          </p:nvPr>
        </p:nvGraphicFramePr>
        <p:xfrm>
          <a:off x="909837" y="1247781"/>
          <a:ext cx="9937104" cy="1821179"/>
        </p:xfrm>
        <a:graphic>
          <a:graphicData uri="http://schemas.openxmlformats.org/drawingml/2006/table">
            <a:tbl>
              <a:tblPr/>
              <a:tblGrid>
                <a:gridCol w="41108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154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112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9953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429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543300" algn="l"/>
                        </a:tabLst>
                      </a:pPr>
                      <a:r>
                        <a:rPr kumimoji="0" lang="tr-T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Maddeler</a:t>
                      </a:r>
                      <a:endParaRPr kumimoji="0" lang="tr-TR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marL="91447" marR="9144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543300" algn="l"/>
                        </a:tabLst>
                      </a:pPr>
                      <a:r>
                        <a:rPr kumimoji="0" lang="tr-T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Miktar (kg)</a:t>
                      </a:r>
                      <a:endParaRPr kumimoji="0" lang="tr-T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marL="91447" marR="9144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543300" algn="l"/>
                        </a:tabLst>
                      </a:pPr>
                      <a:r>
                        <a:rPr kumimoji="0" lang="tr-T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Birim Fiyat</a:t>
                      </a:r>
                      <a:endParaRPr kumimoji="0" lang="tr-T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marL="91447" marR="9144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543300" algn="l"/>
                        </a:tabLst>
                      </a:pPr>
                      <a:r>
                        <a:rPr kumimoji="0" lang="tr-T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Tutar (TL)</a:t>
                      </a:r>
                      <a:endParaRPr kumimoji="0" lang="tr-T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marL="91447" marR="9144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2869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543300" algn="l"/>
                        </a:tabLst>
                      </a:pPr>
                      <a:r>
                        <a:rPr kumimoji="0" lang="tr-T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A Direkt İlk Madde ve Malzemesi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543300" algn="l"/>
                        </a:tabLst>
                      </a:pPr>
                      <a:r>
                        <a:rPr kumimoji="0" lang="tr-T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B Yardımcı Malzemesi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543300" algn="l"/>
                        </a:tabLst>
                      </a:pPr>
                      <a:r>
                        <a:rPr kumimoji="0" lang="tr-T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C İşletme Malzemesi</a:t>
                      </a:r>
                    </a:p>
                  </a:txBody>
                  <a:tcPr marL="91447" marR="9144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543300" algn="l"/>
                        </a:tabLst>
                      </a:pPr>
                      <a:r>
                        <a:rPr kumimoji="0" lang="tr-T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1.000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543300" algn="l"/>
                        </a:tabLst>
                      </a:pPr>
                      <a:r>
                        <a:rPr kumimoji="0" lang="tr-T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   800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543300" algn="l"/>
                        </a:tabLst>
                      </a:pPr>
                      <a:r>
                        <a:rPr kumimoji="0" lang="tr-T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   200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543300" algn="l"/>
                        </a:tabLst>
                      </a:pPr>
                      <a:r>
                        <a:rPr kumimoji="0" lang="tr-T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26.-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543300" algn="l"/>
                        </a:tabLst>
                      </a:pPr>
                      <a:r>
                        <a:rPr kumimoji="0" lang="tr-T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15.-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543300" algn="l"/>
                        </a:tabLst>
                      </a:pPr>
                      <a:r>
                        <a:rPr kumimoji="0" lang="tr-T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10.-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543300" algn="l"/>
                        </a:tabLst>
                      </a:pPr>
                      <a:r>
                        <a:rPr kumimoji="0" lang="tr-T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26.000.-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543300" algn="l"/>
                        </a:tabLst>
                      </a:pPr>
                      <a:r>
                        <a:rPr kumimoji="0" lang="tr-T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12.000.-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543300" algn="l"/>
                        </a:tabLst>
                      </a:pPr>
                      <a:r>
                        <a:rPr kumimoji="0" lang="tr-T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 2.000.-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17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543300" algn="l"/>
                        </a:tabLst>
                      </a:pPr>
                      <a:r>
                        <a:rPr kumimoji="0" lang="tr-T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TOPLAM</a:t>
                      </a:r>
                      <a:endParaRPr kumimoji="0" lang="tr-T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marL="91447" marR="9144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543300" algn="l"/>
                        </a:tabLst>
                      </a:pPr>
                      <a:r>
                        <a:rPr kumimoji="0" lang="tr-T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2.000</a:t>
                      </a:r>
                      <a:endParaRPr kumimoji="0" lang="tr-T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marL="91447" marR="9144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tr-T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47" marR="9144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543300" algn="l"/>
                        </a:tabLst>
                      </a:pPr>
                      <a:r>
                        <a:rPr kumimoji="0" lang="tr-T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40.000.-</a:t>
                      </a:r>
                      <a:endParaRPr kumimoji="0" lang="tr-TR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marL="91447" marR="9144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604272" name="Group 1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1014611"/>
              </p:ext>
            </p:extLst>
          </p:nvPr>
        </p:nvGraphicFramePr>
        <p:xfrm>
          <a:off x="1557907" y="3140968"/>
          <a:ext cx="8281418" cy="792480"/>
        </p:xfrm>
        <a:graphic>
          <a:graphicData uri="http://schemas.openxmlformats.org/drawingml/2006/table">
            <a:tbl>
              <a:tblPr/>
              <a:tblGrid>
                <a:gridCol w="8491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356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966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0480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tr-TR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Dağıtım Katsayısı = </a:t>
                      </a:r>
                      <a:endParaRPr kumimoji="0" lang="tr-TR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Toplam Nakliye Gideri</a:t>
                      </a:r>
                      <a:endParaRPr kumimoji="0" lang="tr-TR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8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Toplam Ağırlık</a:t>
                      </a:r>
                      <a:endParaRPr kumimoji="0" lang="tr-TR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604326" name="Group 16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5065555"/>
              </p:ext>
            </p:extLst>
          </p:nvPr>
        </p:nvGraphicFramePr>
        <p:xfrm>
          <a:off x="1557907" y="3933056"/>
          <a:ext cx="8281418" cy="792480"/>
        </p:xfrm>
        <a:graphic>
          <a:graphicData uri="http://schemas.openxmlformats.org/drawingml/2006/table">
            <a:tbl>
              <a:tblPr/>
              <a:tblGrid>
                <a:gridCol w="8594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442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659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218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8989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0480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tr-TR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Dağıtım Katsayısı =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4.000.-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=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2.-TL/kg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8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2.000 kg.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604430" name="Group 2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3444272"/>
              </p:ext>
            </p:extLst>
          </p:nvPr>
        </p:nvGraphicFramePr>
        <p:xfrm>
          <a:off x="909837" y="4725144"/>
          <a:ext cx="9937104" cy="2102904"/>
        </p:xfrm>
        <a:graphic>
          <a:graphicData uri="http://schemas.openxmlformats.org/drawingml/2006/table">
            <a:tbl>
              <a:tblPr/>
              <a:tblGrid>
                <a:gridCol w="59960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953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1229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3343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05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543300" algn="l"/>
                        </a:tabLst>
                      </a:pPr>
                      <a:r>
                        <a:rPr kumimoji="0" lang="tr-T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Maddeler</a:t>
                      </a:r>
                    </a:p>
                  </a:txBody>
                  <a:tcPr marT="45684" marB="4568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543300" algn="l"/>
                        </a:tabLst>
                      </a:pPr>
                      <a:r>
                        <a:rPr kumimoji="0" lang="tr-T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Miktar (kg)</a:t>
                      </a:r>
                      <a:endParaRPr kumimoji="0" lang="tr-T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marT="45684" marB="4568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543300" algn="l"/>
                        </a:tabLst>
                      </a:pPr>
                      <a:r>
                        <a:rPr kumimoji="0" lang="tr-T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Dağıtım Katsayısı</a:t>
                      </a:r>
                      <a:endParaRPr kumimoji="0" lang="tr-T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marT="45684" marB="4568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543300" algn="l"/>
                        </a:tabLst>
                      </a:pPr>
                      <a:r>
                        <a:rPr kumimoji="0" lang="tr-T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Nakliye Gideri (TL)</a:t>
                      </a:r>
                      <a:endParaRPr kumimoji="0" lang="tr-T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marT="45684" marB="4568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39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543300" algn="l"/>
                        </a:tabLst>
                      </a:pPr>
                      <a:r>
                        <a:rPr kumimoji="0" lang="tr-T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A Direkt İlk Madde ve Malzemesi	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543300" algn="l"/>
                        </a:tabLst>
                      </a:pPr>
                      <a:r>
                        <a:rPr kumimoji="0" lang="tr-T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B Yardımcı Malzemesi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543300" algn="l"/>
                        </a:tabLst>
                      </a:pPr>
                      <a:r>
                        <a:rPr kumimoji="0" lang="tr-T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C İşletme Malzemesi</a:t>
                      </a:r>
                    </a:p>
                  </a:txBody>
                  <a:tcPr marT="45684" marB="4568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543300" algn="l"/>
                        </a:tabLst>
                      </a:pPr>
                      <a:r>
                        <a:rPr kumimoji="0" lang="tr-T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1.000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543300" algn="l"/>
                        </a:tabLst>
                      </a:pPr>
                      <a:r>
                        <a:rPr kumimoji="0" lang="tr-T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800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543300" algn="l"/>
                        </a:tabLst>
                      </a:pPr>
                      <a:r>
                        <a:rPr kumimoji="0" lang="tr-T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200</a:t>
                      </a:r>
                    </a:p>
                  </a:txBody>
                  <a:tcPr marT="45684" marB="4568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543300" algn="l"/>
                        </a:tabLst>
                      </a:pPr>
                      <a:r>
                        <a:rPr kumimoji="0" lang="tr-T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2.-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543300" algn="l"/>
                        </a:tabLst>
                      </a:pPr>
                      <a:r>
                        <a:rPr kumimoji="0" lang="tr-T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2.-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543300" algn="l"/>
                        </a:tabLst>
                      </a:pPr>
                      <a:r>
                        <a:rPr kumimoji="0" lang="tr-T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2.-</a:t>
                      </a:r>
                    </a:p>
                  </a:txBody>
                  <a:tcPr marT="45684" marB="4568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543300" algn="l"/>
                        </a:tabLst>
                      </a:pPr>
                      <a:r>
                        <a:rPr kumimoji="0" lang="tr-T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2.000.-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543300" algn="l"/>
                        </a:tabLst>
                      </a:pPr>
                      <a:r>
                        <a:rPr kumimoji="0" lang="tr-T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1.600.-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543300" algn="l"/>
                        </a:tabLst>
                      </a:pPr>
                      <a:r>
                        <a:rPr kumimoji="0" lang="tr-T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   400.-</a:t>
                      </a:r>
                    </a:p>
                  </a:txBody>
                  <a:tcPr marT="45684" marB="4568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71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543300" algn="l"/>
                        </a:tabLst>
                      </a:pPr>
                      <a:r>
                        <a:rPr kumimoji="0" lang="tr-T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TOPLAM</a:t>
                      </a:r>
                      <a:endParaRPr kumimoji="0" lang="tr-T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marT="45684" marB="4568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543300" algn="l"/>
                        </a:tabLst>
                      </a:pPr>
                      <a:r>
                        <a:rPr kumimoji="0" lang="tr-T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2.000</a:t>
                      </a:r>
                    </a:p>
                  </a:txBody>
                  <a:tcPr marT="45684" marB="4568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tr-T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684" marB="4568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543300" algn="l"/>
                        </a:tabLst>
                      </a:pPr>
                      <a:r>
                        <a:rPr kumimoji="0" lang="tr-T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4.000.-</a:t>
                      </a:r>
                    </a:p>
                  </a:txBody>
                  <a:tcPr marT="45684" marB="4568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06109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4C13105-C10B-49F2-9588-D75895880A1B}" type="slidenum">
              <a:rPr lang="tr-TR" altLang="tr-TR" sz="1200">
                <a:solidFill>
                  <a:srgbClr val="045C75"/>
                </a:solidFill>
              </a:rPr>
              <a:pPr eaLnBrk="1" hangingPunct="1"/>
              <a:t>30</a:t>
            </a:fld>
            <a:endParaRPr lang="tr-TR" altLang="tr-TR" sz="1200">
              <a:solidFill>
                <a:srgbClr val="045C75"/>
              </a:solidFill>
            </a:endParaRPr>
          </a:p>
        </p:txBody>
      </p:sp>
      <p:sp>
        <p:nvSpPr>
          <p:cNvPr id="6656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49796" y="356176"/>
            <a:ext cx="10116617" cy="838200"/>
          </a:xfrm>
        </p:spPr>
        <p:txBody>
          <a:bodyPr/>
          <a:lstStyle/>
          <a:p>
            <a:pPr eaLnBrk="1" hangingPunct="1"/>
            <a:r>
              <a:rPr lang="tr-TR" altLang="tr-TR" sz="2400" dirty="0">
                <a:solidFill>
                  <a:schemeClr val="tx1"/>
                </a:solidFill>
              </a:rPr>
              <a:t>Sigorta giderlerinin dağıtımında ise,</a:t>
            </a:r>
            <a:r>
              <a:rPr lang="tr-TR" altLang="tr-TR" dirty="0"/>
              <a:t> </a:t>
            </a:r>
          </a:p>
        </p:txBody>
      </p:sp>
      <p:graphicFrame>
        <p:nvGraphicFramePr>
          <p:cNvPr id="605383" name="Group 19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5689248"/>
              </p:ext>
            </p:extLst>
          </p:nvPr>
        </p:nvGraphicFramePr>
        <p:xfrm>
          <a:off x="1065214" y="1628773"/>
          <a:ext cx="8270874" cy="864122"/>
        </p:xfrm>
        <a:graphic>
          <a:graphicData uri="http://schemas.openxmlformats.org/drawingml/2006/table">
            <a:tbl>
              <a:tblPr/>
              <a:tblGrid>
                <a:gridCol w="8563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573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571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32061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tr-TR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Dağıtım Katsayısı = </a:t>
                      </a:r>
                      <a:endParaRPr kumimoji="0" lang="tr-TR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Toplam Sigorta Gideri</a:t>
                      </a:r>
                      <a:endParaRPr kumimoji="0" lang="tr-T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2061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İlk Madde ve Malzemelerin Toplam Değeri </a:t>
                      </a:r>
                      <a:endParaRPr kumimoji="0" lang="tr-TR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605375" name="Group 19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3902861"/>
              </p:ext>
            </p:extLst>
          </p:nvPr>
        </p:nvGraphicFramePr>
        <p:xfrm>
          <a:off x="1065213" y="2636838"/>
          <a:ext cx="8342312" cy="792480"/>
        </p:xfrm>
        <a:graphic>
          <a:graphicData uri="http://schemas.openxmlformats.org/drawingml/2006/table">
            <a:tbl>
              <a:tblPr/>
              <a:tblGrid>
                <a:gridCol w="7595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596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81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039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7108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96081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tr-T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Dağıtım Katsayısı =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2.000.-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=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0,05 TL/kg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081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40.000.-TL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605364" name="Group 18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2440968"/>
              </p:ext>
            </p:extLst>
          </p:nvPr>
        </p:nvGraphicFramePr>
        <p:xfrm>
          <a:off x="1065214" y="3644901"/>
          <a:ext cx="9134476" cy="2450502"/>
        </p:xfrm>
        <a:graphic>
          <a:graphicData uri="http://schemas.openxmlformats.org/drawingml/2006/table">
            <a:tbl>
              <a:tblPr/>
              <a:tblGrid>
                <a:gridCol w="35019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197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01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325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183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543300" algn="l"/>
                        </a:tabLst>
                      </a:pPr>
                      <a:r>
                        <a:rPr kumimoji="0" lang="tr-T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Maddeler</a:t>
                      </a:r>
                    </a:p>
                  </a:txBody>
                  <a:tcPr marL="91451" marR="91451" marT="45714" marB="4571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543300" algn="l"/>
                        </a:tabLst>
                      </a:pPr>
                      <a:r>
                        <a:rPr kumimoji="0" lang="tr-T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Tutar (TL)</a:t>
                      </a:r>
                      <a:endParaRPr kumimoji="0" lang="tr-TR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marL="91451" marR="91451" marT="45714" marB="4571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543300" algn="l"/>
                        </a:tabLst>
                      </a:pPr>
                      <a:r>
                        <a:rPr kumimoji="0" lang="tr-T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Dağıtım Katsayısı</a:t>
                      </a:r>
                      <a:endParaRPr kumimoji="0" lang="tr-T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marL="91451" marR="91451" marT="45714" marB="4571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543300" algn="l"/>
                        </a:tabLst>
                      </a:pPr>
                      <a:r>
                        <a:rPr kumimoji="0" lang="tr-T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Sigorta Gideri (TL)</a:t>
                      </a:r>
                      <a:endParaRPr kumimoji="0" lang="tr-T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marL="91451" marR="91451" marT="45714" marB="4571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0805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543300" algn="l"/>
                        </a:tabLst>
                      </a:pPr>
                      <a:r>
                        <a:rPr kumimoji="0" lang="tr-T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A Direkt İlk Madde ve Malzemesi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543300" algn="l"/>
                        </a:tabLst>
                      </a:pPr>
                      <a:r>
                        <a:rPr kumimoji="0" lang="tr-T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B Yardımcı Malzemesi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543300" algn="l"/>
                        </a:tabLst>
                      </a:pPr>
                      <a:r>
                        <a:rPr kumimoji="0" lang="tr-T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C İşletme Malzemesi</a:t>
                      </a:r>
                    </a:p>
                  </a:txBody>
                  <a:tcPr marL="91451" marR="91451" marT="45714" marB="4571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543300" algn="l"/>
                        </a:tabLst>
                      </a:pPr>
                      <a:r>
                        <a:rPr kumimoji="0" lang="tr-T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26.000.-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543300" algn="l"/>
                        </a:tabLst>
                      </a:pPr>
                      <a:r>
                        <a:rPr kumimoji="0" lang="tr-T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12.000.-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543300" algn="l"/>
                        </a:tabLst>
                      </a:pPr>
                      <a:r>
                        <a:rPr kumimoji="0" lang="tr-T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2.000.-</a:t>
                      </a:r>
                    </a:p>
                  </a:txBody>
                  <a:tcPr marL="91451" marR="91451" marT="45714" marB="4571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543300" algn="l"/>
                        </a:tabLst>
                      </a:pPr>
                      <a:r>
                        <a:rPr kumimoji="0" lang="tr-T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0,05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543300" algn="l"/>
                        </a:tabLst>
                      </a:pPr>
                      <a:r>
                        <a:rPr kumimoji="0" lang="tr-T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0,05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543300" algn="l"/>
                        </a:tabLst>
                      </a:pPr>
                      <a:r>
                        <a:rPr kumimoji="0" lang="tr-T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0,05</a:t>
                      </a:r>
                    </a:p>
                  </a:txBody>
                  <a:tcPr marL="91451" marR="91451" marT="45714" marB="4571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543300" algn="l"/>
                        </a:tabLst>
                      </a:pPr>
                      <a:r>
                        <a:rPr kumimoji="0" lang="tr-T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tr-T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1.300.-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543300" algn="l"/>
                        </a:tabLst>
                      </a:pPr>
                      <a:r>
                        <a:rPr kumimoji="0" lang="tr-T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    600.-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543300" algn="l"/>
                        </a:tabLst>
                      </a:pPr>
                      <a:r>
                        <a:rPr kumimoji="0" lang="tr-T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    100.-</a:t>
                      </a:r>
                    </a:p>
                  </a:txBody>
                  <a:tcPr marL="91451" marR="91451" marT="45714" marB="4571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148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543300" algn="l"/>
                        </a:tabLst>
                      </a:pPr>
                      <a:r>
                        <a:rPr kumimoji="0" lang="tr-T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TOPLAM</a:t>
                      </a:r>
                      <a:endParaRPr kumimoji="0" lang="tr-T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marL="91451" marR="91451" marT="45714" marB="4571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543300" algn="l"/>
                        </a:tabLst>
                      </a:pPr>
                      <a:r>
                        <a:rPr kumimoji="0" lang="tr-T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40.000.-</a:t>
                      </a:r>
                    </a:p>
                  </a:txBody>
                  <a:tcPr marL="91451" marR="91451" marT="45714" marB="4571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tr-T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51" marR="91451" marT="45714" marB="4571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543300" algn="l"/>
                        </a:tabLst>
                      </a:pPr>
                      <a:r>
                        <a:rPr kumimoji="0" lang="tr-T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2.000.-</a:t>
                      </a:r>
                    </a:p>
                  </a:txBody>
                  <a:tcPr marL="91451" marR="91451" marT="45714" marB="4571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63072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B6E23032-D229-4D32-8677-5D3A38AB7275}" type="slidenum">
              <a:rPr lang="tr-TR" altLang="tr-TR" sz="1200">
                <a:solidFill>
                  <a:srgbClr val="045C75"/>
                </a:solidFill>
              </a:rPr>
              <a:pPr eaLnBrk="1" hangingPunct="1"/>
              <a:t>31</a:t>
            </a:fld>
            <a:endParaRPr lang="tr-TR" altLang="tr-TR" sz="1200">
              <a:solidFill>
                <a:srgbClr val="045C75"/>
              </a:solidFill>
            </a:endParaRPr>
          </a:p>
        </p:txBody>
      </p:sp>
      <p:sp>
        <p:nvSpPr>
          <p:cNvPr id="6758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78063" y="765175"/>
            <a:ext cx="7345363" cy="838200"/>
          </a:xfrm>
        </p:spPr>
        <p:txBody>
          <a:bodyPr>
            <a:normAutofit fontScale="90000"/>
          </a:bodyPr>
          <a:lstStyle/>
          <a:p>
            <a:pPr algn="just" eaLnBrk="1" hangingPunct="1"/>
            <a:r>
              <a:rPr lang="tr-TR" altLang="tr-TR" sz="2400">
                <a:solidFill>
                  <a:schemeClr val="tx1"/>
                </a:solidFill>
              </a:rPr>
              <a:t>Her bir madde ve malzemenin edinme aşamasındaki toplam ve birim maliyetleri aşağıdaki gibi hesaplanabilir.</a:t>
            </a:r>
            <a:endParaRPr lang="tr-TR" altLang="tr-TR" sz="4000"/>
          </a:p>
        </p:txBody>
      </p:sp>
      <p:graphicFrame>
        <p:nvGraphicFramePr>
          <p:cNvPr id="606444" name="Group 2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1941782"/>
              </p:ext>
            </p:extLst>
          </p:nvPr>
        </p:nvGraphicFramePr>
        <p:xfrm>
          <a:off x="1045201" y="2420888"/>
          <a:ext cx="10501807" cy="2566353"/>
        </p:xfrm>
        <a:graphic>
          <a:graphicData uri="http://schemas.openxmlformats.org/drawingml/2006/table">
            <a:tbl>
              <a:tblPr/>
              <a:tblGrid>
                <a:gridCol w="14230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206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035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035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0358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1212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0358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53161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7921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543300" algn="l"/>
                        </a:tabLst>
                      </a:pPr>
                      <a:r>
                        <a:rPr kumimoji="0" lang="tr-T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Maddeler</a:t>
                      </a:r>
                    </a:p>
                  </a:txBody>
                  <a:tcPr marL="91439" marR="9143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543300" algn="l"/>
                        </a:tabLst>
                      </a:pPr>
                      <a:r>
                        <a:rPr kumimoji="0" lang="tr-T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Miktar (kg)</a:t>
                      </a:r>
                      <a:endParaRPr kumimoji="0" lang="tr-T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marL="91439" marR="9143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543300" algn="l"/>
                        </a:tabLst>
                      </a:pPr>
                      <a:r>
                        <a:rPr kumimoji="0" lang="tr-T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Birim Fiyat (TL)</a:t>
                      </a:r>
                      <a:endParaRPr kumimoji="0" lang="tr-T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marL="91439" marR="9143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543300" algn="l"/>
                        </a:tabLst>
                      </a:pPr>
                      <a:r>
                        <a:rPr kumimoji="0" lang="tr-T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Toplam Tutar (TL)</a:t>
                      </a:r>
                      <a:endParaRPr kumimoji="0" lang="tr-T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marL="91439" marR="9143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543300" algn="l"/>
                        </a:tabLst>
                      </a:pPr>
                      <a:r>
                        <a:rPr kumimoji="0" lang="tr-T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Nakliye Gideri (TL)</a:t>
                      </a:r>
                      <a:endParaRPr kumimoji="0" lang="tr-T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marL="91439" marR="9143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543300" algn="l"/>
                        </a:tabLst>
                      </a:pPr>
                      <a:r>
                        <a:rPr kumimoji="0" lang="tr-T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Sigorta Gideri (TL)</a:t>
                      </a:r>
                      <a:endParaRPr kumimoji="0" lang="tr-T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marL="91439" marR="9143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543300" algn="l"/>
                        </a:tabLst>
                      </a:pPr>
                      <a:r>
                        <a:rPr kumimoji="0" lang="tr-T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Toplam Maliyet (TL)</a:t>
                      </a:r>
                      <a:endParaRPr kumimoji="0" lang="tr-T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marL="91439" marR="9143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543300" algn="l"/>
                        </a:tabLst>
                      </a:pPr>
                      <a:r>
                        <a:rPr kumimoji="0" lang="tr-T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Birim Maliyet (TL)</a:t>
                      </a:r>
                      <a:endParaRPr kumimoji="0" lang="tr-T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marL="91439" marR="9143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033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543300" algn="l"/>
                        </a:tabLst>
                      </a:pPr>
                      <a:r>
                        <a:rPr kumimoji="0" lang="tr-T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A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543300" algn="l"/>
                        </a:tabLst>
                      </a:pPr>
                      <a:r>
                        <a:rPr kumimoji="0" lang="tr-T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B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543300" algn="l"/>
                        </a:tabLst>
                      </a:pPr>
                      <a:r>
                        <a:rPr kumimoji="0" lang="tr-T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C</a:t>
                      </a:r>
                    </a:p>
                  </a:txBody>
                  <a:tcPr marL="91439" marR="9143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543300" algn="l"/>
                        </a:tabLst>
                      </a:pPr>
                      <a:r>
                        <a:rPr kumimoji="0" lang="tr-T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1.000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543300" algn="l"/>
                        </a:tabLst>
                      </a:pPr>
                      <a:r>
                        <a:rPr kumimoji="0" lang="tr-T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800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543300" algn="l"/>
                        </a:tabLst>
                      </a:pPr>
                      <a:r>
                        <a:rPr kumimoji="0" lang="tr-T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200</a:t>
                      </a:r>
                    </a:p>
                  </a:txBody>
                  <a:tcPr marL="91439" marR="9143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543300" algn="l"/>
                        </a:tabLst>
                      </a:pPr>
                      <a:r>
                        <a:rPr kumimoji="0" lang="tr-T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26.-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543300" algn="l"/>
                        </a:tabLst>
                      </a:pPr>
                      <a:r>
                        <a:rPr kumimoji="0" lang="tr-T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15.-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543300" algn="l"/>
                        </a:tabLst>
                      </a:pPr>
                      <a:r>
                        <a:rPr kumimoji="0" lang="tr-T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1</a:t>
                      </a:r>
                      <a:r>
                        <a:rPr kumimoji="0" lang="tr-T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0</a:t>
                      </a:r>
                      <a:r>
                        <a:rPr kumimoji="0" lang="tr-T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.-</a:t>
                      </a:r>
                    </a:p>
                  </a:txBody>
                  <a:tcPr marL="91439" marR="9143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543300" algn="l"/>
                        </a:tabLst>
                      </a:pPr>
                      <a:r>
                        <a:rPr kumimoji="0" lang="tr-T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26.000.-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543300" algn="l"/>
                        </a:tabLst>
                      </a:pPr>
                      <a:r>
                        <a:rPr kumimoji="0" lang="tr-T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12.000.-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543300" algn="l"/>
                        </a:tabLst>
                      </a:pPr>
                      <a:r>
                        <a:rPr kumimoji="0" lang="tr-T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2.000.-</a:t>
                      </a:r>
                    </a:p>
                  </a:txBody>
                  <a:tcPr marL="91439" marR="9143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543300" algn="l"/>
                        </a:tabLst>
                      </a:pPr>
                      <a:r>
                        <a:rPr kumimoji="0" lang="tr-T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2.000.-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543300" algn="l"/>
                        </a:tabLst>
                      </a:pPr>
                      <a:r>
                        <a:rPr kumimoji="0" lang="tr-T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1.600.-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543300" algn="l"/>
                        </a:tabLst>
                      </a:pPr>
                      <a:r>
                        <a:rPr kumimoji="0" lang="tr-T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400.-</a:t>
                      </a:r>
                    </a:p>
                  </a:txBody>
                  <a:tcPr marL="91439" marR="9143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543300" algn="l"/>
                        </a:tabLst>
                      </a:pPr>
                      <a:r>
                        <a:rPr kumimoji="0" lang="tr-T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1.300.-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543300" algn="l"/>
                        </a:tabLst>
                      </a:pPr>
                      <a:r>
                        <a:rPr kumimoji="0" lang="tr-T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600.-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543300" algn="l"/>
                        </a:tabLst>
                      </a:pPr>
                      <a:r>
                        <a:rPr kumimoji="0" lang="tr-T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100.-</a:t>
                      </a:r>
                    </a:p>
                  </a:txBody>
                  <a:tcPr marL="91439" marR="9143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543300" algn="l"/>
                        </a:tabLst>
                      </a:pPr>
                      <a:r>
                        <a:rPr kumimoji="0" lang="tr-T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29.300.-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543300" algn="l"/>
                        </a:tabLst>
                      </a:pPr>
                      <a:r>
                        <a:rPr kumimoji="0" lang="tr-T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14.200.-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543300" algn="l"/>
                        </a:tabLst>
                      </a:pPr>
                      <a:r>
                        <a:rPr kumimoji="0" lang="tr-T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2.500.-</a:t>
                      </a:r>
                    </a:p>
                  </a:txBody>
                  <a:tcPr marL="91439" marR="9143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543300" algn="l"/>
                        </a:tabLst>
                      </a:pPr>
                      <a:r>
                        <a:rPr kumimoji="0" lang="tr-T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29,30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543300" algn="l"/>
                        </a:tabLst>
                      </a:pPr>
                      <a:r>
                        <a:rPr kumimoji="0" lang="tr-T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17,75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543300" algn="l"/>
                        </a:tabLst>
                      </a:pPr>
                      <a:r>
                        <a:rPr kumimoji="0" lang="tr-T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12,50</a:t>
                      </a:r>
                    </a:p>
                  </a:txBody>
                  <a:tcPr marL="91439" marR="9143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543300" algn="l"/>
                        </a:tabLst>
                      </a:pPr>
                      <a:r>
                        <a:rPr kumimoji="0" lang="tr-T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TOPLAM</a:t>
                      </a:r>
                      <a:endParaRPr kumimoji="0" lang="tr-T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marL="91439" marR="9143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543300" algn="l"/>
                        </a:tabLst>
                      </a:pPr>
                      <a:r>
                        <a:rPr kumimoji="0" lang="tr-T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2.000</a:t>
                      </a:r>
                      <a:endParaRPr kumimoji="0" lang="tr-T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marL="91439" marR="9143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tr-T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9" marR="9143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543300" algn="l"/>
                        </a:tabLst>
                      </a:pPr>
                      <a:r>
                        <a:rPr kumimoji="0" lang="tr-T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40.000.-</a:t>
                      </a:r>
                      <a:endParaRPr kumimoji="0" lang="tr-T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marL="91439" marR="9143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543300" algn="l"/>
                        </a:tabLst>
                      </a:pPr>
                      <a:r>
                        <a:rPr kumimoji="0" lang="tr-T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4.000.-</a:t>
                      </a:r>
                      <a:endParaRPr kumimoji="0" lang="tr-T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marL="91439" marR="9143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543300" algn="l"/>
                        </a:tabLst>
                      </a:pPr>
                      <a:r>
                        <a:rPr kumimoji="0" lang="tr-T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2.000.-</a:t>
                      </a:r>
                      <a:endParaRPr kumimoji="0" lang="tr-T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marL="91439" marR="9143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543300" algn="l"/>
                        </a:tabLst>
                      </a:pPr>
                      <a:r>
                        <a:rPr kumimoji="0" lang="tr-T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ahoma" pitchFamily="34" charset="0"/>
                        </a:rPr>
                        <a:t>46.000.-</a:t>
                      </a:r>
                      <a:endParaRPr kumimoji="0" lang="tr-T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marL="91439" marR="9143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tr-TR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9" marR="9143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8060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Business Contrast 16x9">
  <a:themeElements>
    <a:clrScheme name="BusinessContrast">
      <a:dk1>
        <a:srgbClr val="000000"/>
      </a:dk1>
      <a:lt1>
        <a:sysClr val="window" lastClr="FFFFFF"/>
      </a:lt1>
      <a:dk2>
        <a:srgbClr val="000000"/>
      </a:dk2>
      <a:lt2>
        <a:srgbClr val="E5E8E8"/>
      </a:lt2>
      <a:accent1>
        <a:srgbClr val="00AEEF"/>
      </a:accent1>
      <a:accent2>
        <a:srgbClr val="EA428A"/>
      </a:accent2>
      <a:accent3>
        <a:srgbClr val="EED500"/>
      </a:accent3>
      <a:accent4>
        <a:srgbClr val="F5A70D"/>
      </a:accent4>
      <a:accent5>
        <a:srgbClr val="8BCB30"/>
      </a:accent5>
      <a:accent6>
        <a:srgbClr val="9962C1"/>
      </a:accent6>
      <a:hlink>
        <a:srgbClr val="00AEEF"/>
      </a:hlink>
      <a:folHlink>
        <a:srgbClr val="9962C1"/>
      </a:folHlink>
    </a:clrScheme>
    <a:fontScheme name="Grid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BusinessContrast">
      <a:dk1>
        <a:srgbClr val="000000"/>
      </a:dk1>
      <a:lt1>
        <a:sysClr val="window" lastClr="FFFFFF"/>
      </a:lt1>
      <a:dk2>
        <a:srgbClr val="000000"/>
      </a:dk2>
      <a:lt2>
        <a:srgbClr val="E5E8E8"/>
      </a:lt2>
      <a:accent1>
        <a:srgbClr val="00AEEF"/>
      </a:accent1>
      <a:accent2>
        <a:srgbClr val="EA428A"/>
      </a:accent2>
      <a:accent3>
        <a:srgbClr val="EED500"/>
      </a:accent3>
      <a:accent4>
        <a:srgbClr val="F5A70D"/>
      </a:accent4>
      <a:accent5>
        <a:srgbClr val="8BCB30"/>
      </a:accent5>
      <a:accent6>
        <a:srgbClr val="9962C1"/>
      </a:accent6>
      <a:hlink>
        <a:srgbClr val="00AEEF"/>
      </a:hlink>
      <a:folHlink>
        <a:srgbClr val="9962C1"/>
      </a:folHlink>
    </a:clrScheme>
    <a:fontScheme name="Grid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BusinessContrast">
      <a:dk1>
        <a:srgbClr val="000000"/>
      </a:dk1>
      <a:lt1>
        <a:sysClr val="window" lastClr="FFFFFF"/>
      </a:lt1>
      <a:dk2>
        <a:srgbClr val="000000"/>
      </a:dk2>
      <a:lt2>
        <a:srgbClr val="E5E8E8"/>
      </a:lt2>
      <a:accent1>
        <a:srgbClr val="00AEEF"/>
      </a:accent1>
      <a:accent2>
        <a:srgbClr val="EA428A"/>
      </a:accent2>
      <a:accent3>
        <a:srgbClr val="EED500"/>
      </a:accent3>
      <a:accent4>
        <a:srgbClr val="F5A70D"/>
      </a:accent4>
      <a:accent5>
        <a:srgbClr val="8BCB30"/>
      </a:accent5>
      <a:accent6>
        <a:srgbClr val="9962C1"/>
      </a:accent6>
      <a:hlink>
        <a:srgbClr val="00AEEF"/>
      </a:hlink>
      <a:folHlink>
        <a:srgbClr val="9962C1"/>
      </a:folHlink>
    </a:clrScheme>
    <a:fontScheme name="Grid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1D182A0E-7F17-4A86-A7C5-8846F54E438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Tema1</Template>
  <TotalTime>0</TotalTime>
  <Words>1661</Words>
  <Application>Microsoft Office PowerPoint</Application>
  <PresentationFormat>Özel</PresentationFormat>
  <Paragraphs>311</Paragraphs>
  <Slides>31</Slides>
  <Notes>0</Notes>
  <HiddenSlides>0</HiddenSlides>
  <MMClips>0</MMClips>
  <ScaleCrop>false</ScaleCrop>
  <HeadingPairs>
    <vt:vector size="8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Eklenmiş OLE Hizmet Programları</vt:lpstr>
      </vt:variant>
      <vt:variant>
        <vt:i4>1</vt:i4>
      </vt:variant>
      <vt:variant>
        <vt:lpstr>Slayt Başlıkları</vt:lpstr>
      </vt:variant>
      <vt:variant>
        <vt:i4>31</vt:i4>
      </vt:variant>
    </vt:vector>
  </HeadingPairs>
  <TitlesOfParts>
    <vt:vector size="38" baseType="lpstr">
      <vt:lpstr>Arial</vt:lpstr>
      <vt:lpstr>Cambria Math</vt:lpstr>
      <vt:lpstr>Franklin Gothic Medium</vt:lpstr>
      <vt:lpstr>Times New Roman</vt:lpstr>
      <vt:lpstr>Wingdings</vt:lpstr>
      <vt:lpstr>Business Contrast 16x9</vt:lpstr>
      <vt:lpstr>Document</vt:lpstr>
      <vt:lpstr>Giderlerin Saptanması</vt:lpstr>
      <vt:lpstr>3 Temel Soru:</vt:lpstr>
      <vt:lpstr>3 Temel Kural:</vt:lpstr>
      <vt:lpstr>Giderlerin İncelenmesi</vt:lpstr>
      <vt:lpstr>Üretim Giderleri</vt:lpstr>
      <vt:lpstr>İlk Madde ve Malzeme Giderleri</vt:lpstr>
      <vt:lpstr>İlk Madde ve Malzeme Giderleri</vt:lpstr>
      <vt:lpstr>Direkt İlk Madde ve Malzeme Giderleri</vt:lpstr>
      <vt:lpstr>Endirekt İlk Madde ve Malzeme Giderleri</vt:lpstr>
      <vt:lpstr>Endirekt İlk Madde ve Malzeme Giderleri</vt:lpstr>
      <vt:lpstr>Endirekt İlk Madde ve Malzeme Giderleri</vt:lpstr>
      <vt:lpstr>Endirekt İlk Madde ve Malzeme Giderleri</vt:lpstr>
      <vt:lpstr>İlk Madde ve Malzeme Giderleri</vt:lpstr>
      <vt:lpstr>İlk Madde ve Malzeme Maliyeti</vt:lpstr>
      <vt:lpstr>İlk Madde ve Malzeme Maliyeti</vt:lpstr>
      <vt:lpstr>İlk Madde ve Malzeme Maliyeti</vt:lpstr>
      <vt:lpstr>İlk Madde ve Malzeme Maliyeti</vt:lpstr>
      <vt:lpstr>İlk Madde ve Malzeme Tüketiminin Saptanması</vt:lpstr>
      <vt:lpstr>İlk Madde ve Malzeme Tüketiminin Saptanması</vt:lpstr>
      <vt:lpstr>İlk Madde ve Malzeme Tüketiminin Saptanması</vt:lpstr>
      <vt:lpstr>İlk Madde ve Malzeme Tüketiminin Saptanması</vt:lpstr>
      <vt:lpstr>Tüketimin Fiyatlandırılması</vt:lpstr>
      <vt:lpstr>1. GERÇEK PARTİ MALİYET YÖNTEMİ</vt:lpstr>
      <vt:lpstr>2. İLK GİREN İLK ÇIKAR (FIFO) YÖNTEMİ </vt:lpstr>
      <vt:lpstr>3. SON GİREN İLK ÇIKAR (LIFO) YÖNTEMİ</vt:lpstr>
      <vt:lpstr>4. AĞIRLIKLI ORTALAMA MALİYET YÖNTEMİ</vt:lpstr>
      <vt:lpstr>Hareketli Ağırlıklı Ortalama Maliyet Yöntemi</vt:lpstr>
      <vt:lpstr>Dönem Sonu Ağırlıklı Ortalama Maliyet Yöntemi</vt:lpstr>
      <vt:lpstr>Örnek; Bir endüstri işletmesi aşağıda belirtilen madde ve malzemeleri 40.000.-TL’sına topluca satın almıştır. İşletme söz konusu malların nakli için 4.000.-TL nakliye ve 2.000.-TL sigorta gideri ödemiştir.</vt:lpstr>
      <vt:lpstr>Sigorta giderlerinin dağıtımında ise, </vt:lpstr>
      <vt:lpstr>Her bir madde ve malzemenin edinme aşamasındaki toplam ve birim maliyetleri aşağıdaki gibi hesaplanabilir.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2016-10-04T11:13:59Z</dcterms:created>
  <dcterms:modified xsi:type="dcterms:W3CDTF">2020-10-22T17:23:54Z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TC028952669991</vt:lpwstr>
  </property>
</Properties>
</file>