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  <p:sldMasterId id="2147483701" r:id="rId5"/>
  </p:sldMasterIdLst>
  <p:notesMasterIdLst>
    <p:notesMasterId r:id="rId28"/>
  </p:notesMasterIdLst>
  <p:handoutMasterIdLst>
    <p:handoutMasterId r:id="rId29"/>
  </p:handoutMasterIdLst>
  <p:sldIdLst>
    <p:sldId id="256" r:id="rId6"/>
    <p:sldId id="271" r:id="rId7"/>
    <p:sldId id="580" r:id="rId8"/>
    <p:sldId id="272" r:id="rId9"/>
    <p:sldId id="273" r:id="rId10"/>
    <p:sldId id="578" r:id="rId11"/>
    <p:sldId id="274" r:id="rId12"/>
    <p:sldId id="579" r:id="rId13"/>
    <p:sldId id="598" r:id="rId14"/>
    <p:sldId id="600" r:id="rId15"/>
    <p:sldId id="599" r:id="rId16"/>
    <p:sldId id="601" r:id="rId17"/>
    <p:sldId id="606" r:id="rId18"/>
    <p:sldId id="602" r:id="rId19"/>
    <p:sldId id="603" r:id="rId20"/>
    <p:sldId id="607" r:id="rId21"/>
    <p:sldId id="605" r:id="rId22"/>
    <p:sldId id="611" r:id="rId23"/>
    <p:sldId id="608" r:id="rId24"/>
    <p:sldId id="609" r:id="rId25"/>
    <p:sldId id="610" r:id="rId26"/>
    <p:sldId id="612" r:id="rId27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ş geldiniz" id="{E75E278A-FF0E-49A4-B170-79828D63BBAD}">
          <p14:sldIdLst>
            <p14:sldId id="256"/>
            <p14:sldId id="271"/>
            <p14:sldId id="580"/>
            <p14:sldId id="272"/>
            <p14:sldId id="273"/>
            <p14:sldId id="578"/>
            <p14:sldId id="274"/>
            <p14:sldId id="579"/>
            <p14:sldId id="598"/>
            <p14:sldId id="600"/>
            <p14:sldId id="599"/>
            <p14:sldId id="601"/>
            <p14:sldId id="606"/>
            <p14:sldId id="602"/>
            <p14:sldId id="603"/>
            <p14:sldId id="607"/>
            <p14:sldId id="605"/>
            <p14:sldId id="611"/>
            <p14:sldId id="608"/>
            <p14:sldId id="609"/>
            <p14:sldId id="610"/>
            <p14:sldId id="6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Yaza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41" autoAdjust="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B183AF-AC33-4B0D-8AF4-CB57895B766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BB9F178-84E5-410B-A8C0-B5ED682D8BE6}">
      <dgm:prSet/>
      <dgm:spPr/>
      <dgm:t>
        <a:bodyPr anchor="ctr"/>
        <a:lstStyle/>
        <a:p>
          <a:r>
            <a:rPr lang="tr-TR" dirty="0"/>
            <a:t>Gider, </a:t>
          </a:r>
          <a:r>
            <a:rPr lang="tr-TR" u="sng" dirty="0"/>
            <a:t>işletme ile ilgili olmalı</a:t>
          </a:r>
          <a:r>
            <a:rPr lang="tr-TR" dirty="0"/>
            <a:t>; işletme faaliyetlerinden kaynaklanmış olmalı yani faaliyetlerin sürdürülmesiyle ilgili olmalıdır.</a:t>
          </a:r>
          <a:endParaRPr lang="en-US" dirty="0"/>
        </a:p>
      </dgm:t>
    </dgm:pt>
    <dgm:pt modelId="{1FC8D1A9-9A63-45A8-B333-F54843C51555}" type="parTrans" cxnId="{0789E686-8C00-495A-B83C-39D0563FBF90}">
      <dgm:prSet/>
      <dgm:spPr/>
      <dgm:t>
        <a:bodyPr/>
        <a:lstStyle/>
        <a:p>
          <a:endParaRPr lang="en-US"/>
        </a:p>
      </dgm:t>
    </dgm:pt>
    <dgm:pt modelId="{C42EFB5A-87EC-4EDB-A4AD-9A541924A090}" type="sibTrans" cxnId="{0789E686-8C00-495A-B83C-39D0563FBF90}">
      <dgm:prSet/>
      <dgm:spPr/>
      <dgm:t>
        <a:bodyPr/>
        <a:lstStyle/>
        <a:p>
          <a:endParaRPr lang="en-US"/>
        </a:p>
      </dgm:t>
    </dgm:pt>
    <dgm:pt modelId="{64EFC04E-8FD5-4F61-9228-2172374F1D18}">
      <dgm:prSet/>
      <dgm:spPr/>
      <dgm:t>
        <a:bodyPr anchor="ctr"/>
        <a:lstStyle/>
        <a:p>
          <a:r>
            <a:rPr lang="tr-TR" dirty="0"/>
            <a:t>Gider, belirli bir </a:t>
          </a:r>
          <a:r>
            <a:rPr lang="tr-TR" u="sng" dirty="0"/>
            <a:t>dönemle ilgili</a:t>
          </a:r>
          <a:r>
            <a:rPr lang="tr-TR" dirty="0"/>
            <a:t> olmalıdır.</a:t>
          </a:r>
          <a:endParaRPr lang="en-US" dirty="0"/>
        </a:p>
      </dgm:t>
    </dgm:pt>
    <dgm:pt modelId="{22724A92-1139-42B1-A955-2778E5804636}" type="parTrans" cxnId="{7554C4D8-2488-4284-B46D-45C29138EEBB}">
      <dgm:prSet/>
      <dgm:spPr/>
      <dgm:t>
        <a:bodyPr/>
        <a:lstStyle/>
        <a:p>
          <a:endParaRPr lang="en-US"/>
        </a:p>
      </dgm:t>
    </dgm:pt>
    <dgm:pt modelId="{376F1CCB-313F-4221-BDD6-0084BE83C66A}" type="sibTrans" cxnId="{7554C4D8-2488-4284-B46D-45C29138EEBB}">
      <dgm:prSet/>
      <dgm:spPr/>
      <dgm:t>
        <a:bodyPr/>
        <a:lstStyle/>
        <a:p>
          <a:endParaRPr lang="en-US"/>
        </a:p>
      </dgm:t>
    </dgm:pt>
    <dgm:pt modelId="{43E662FD-D2D8-46FF-965D-9FD24099087D}">
      <dgm:prSet/>
      <dgm:spPr/>
      <dgm:t>
        <a:bodyPr anchor="ctr"/>
        <a:lstStyle/>
        <a:p>
          <a:r>
            <a:rPr lang="tr-TR" dirty="0"/>
            <a:t>Maliyetlerin </a:t>
          </a:r>
          <a:r>
            <a:rPr lang="tr-TR" u="sng" dirty="0"/>
            <a:t>yararının</a:t>
          </a:r>
          <a:r>
            <a:rPr lang="tr-TR" dirty="0"/>
            <a:t> </a:t>
          </a:r>
          <a:r>
            <a:rPr lang="tr-TR" u="sng" dirty="0"/>
            <a:t>tüketilmiş</a:t>
          </a:r>
          <a:r>
            <a:rPr lang="tr-TR" dirty="0"/>
            <a:t> olması gerekir.</a:t>
          </a:r>
          <a:endParaRPr lang="en-US" dirty="0"/>
        </a:p>
      </dgm:t>
    </dgm:pt>
    <dgm:pt modelId="{FC1087C4-4369-423F-9D3F-7EB3A33BB8FC}" type="parTrans" cxnId="{6425F36B-A5FA-43C6-A966-6F7B8D9340DB}">
      <dgm:prSet/>
      <dgm:spPr/>
      <dgm:t>
        <a:bodyPr/>
        <a:lstStyle/>
        <a:p>
          <a:endParaRPr lang="en-US"/>
        </a:p>
      </dgm:t>
    </dgm:pt>
    <dgm:pt modelId="{A31BC170-D06A-41A7-ACC1-D447914CA95D}" type="sibTrans" cxnId="{6425F36B-A5FA-43C6-A966-6F7B8D9340DB}">
      <dgm:prSet/>
      <dgm:spPr/>
      <dgm:t>
        <a:bodyPr/>
        <a:lstStyle/>
        <a:p>
          <a:endParaRPr lang="en-US"/>
        </a:p>
      </dgm:t>
    </dgm:pt>
    <dgm:pt modelId="{BDFC3DB1-C484-4105-BCD1-5828FCAE9D50}" type="pres">
      <dgm:prSet presAssocID="{CFB183AF-AC33-4B0D-8AF4-CB57895B7661}" presName="vert0" presStyleCnt="0">
        <dgm:presLayoutVars>
          <dgm:dir/>
          <dgm:animOne val="branch"/>
          <dgm:animLvl val="lvl"/>
        </dgm:presLayoutVars>
      </dgm:prSet>
      <dgm:spPr/>
    </dgm:pt>
    <dgm:pt modelId="{F167076F-C262-46EB-AB86-347244FE6189}" type="pres">
      <dgm:prSet presAssocID="{0BB9F178-84E5-410B-A8C0-B5ED682D8BE6}" presName="thickLine" presStyleLbl="alignNode1" presStyleIdx="0" presStyleCnt="3"/>
      <dgm:spPr/>
    </dgm:pt>
    <dgm:pt modelId="{62289189-6BA1-452D-BB82-6C58DAFB03DC}" type="pres">
      <dgm:prSet presAssocID="{0BB9F178-84E5-410B-A8C0-B5ED682D8BE6}" presName="horz1" presStyleCnt="0"/>
      <dgm:spPr/>
    </dgm:pt>
    <dgm:pt modelId="{838CB027-DF96-415D-8A60-AA10D8D348F8}" type="pres">
      <dgm:prSet presAssocID="{0BB9F178-84E5-410B-A8C0-B5ED682D8BE6}" presName="tx1" presStyleLbl="revTx" presStyleIdx="0" presStyleCnt="3"/>
      <dgm:spPr/>
    </dgm:pt>
    <dgm:pt modelId="{65A17E91-0E70-4A98-A8FA-D9EC1D21A9C1}" type="pres">
      <dgm:prSet presAssocID="{0BB9F178-84E5-410B-A8C0-B5ED682D8BE6}" presName="vert1" presStyleCnt="0"/>
      <dgm:spPr/>
    </dgm:pt>
    <dgm:pt modelId="{F133698E-1589-4547-97A3-019339BE19E7}" type="pres">
      <dgm:prSet presAssocID="{64EFC04E-8FD5-4F61-9228-2172374F1D18}" presName="thickLine" presStyleLbl="alignNode1" presStyleIdx="1" presStyleCnt="3"/>
      <dgm:spPr/>
    </dgm:pt>
    <dgm:pt modelId="{4C6AA41B-A5CB-4BD5-9A8C-17A69520B8A4}" type="pres">
      <dgm:prSet presAssocID="{64EFC04E-8FD5-4F61-9228-2172374F1D18}" presName="horz1" presStyleCnt="0"/>
      <dgm:spPr/>
    </dgm:pt>
    <dgm:pt modelId="{1ECDBEBE-7D66-45B9-BC09-434F0FA72A7D}" type="pres">
      <dgm:prSet presAssocID="{64EFC04E-8FD5-4F61-9228-2172374F1D18}" presName="tx1" presStyleLbl="revTx" presStyleIdx="1" presStyleCnt="3"/>
      <dgm:spPr/>
    </dgm:pt>
    <dgm:pt modelId="{0ED28D73-058B-4D8D-97C4-6E28FDCA6B1A}" type="pres">
      <dgm:prSet presAssocID="{64EFC04E-8FD5-4F61-9228-2172374F1D18}" presName="vert1" presStyleCnt="0"/>
      <dgm:spPr/>
    </dgm:pt>
    <dgm:pt modelId="{118CC887-C374-44DB-A61F-D36751AD3B29}" type="pres">
      <dgm:prSet presAssocID="{43E662FD-D2D8-46FF-965D-9FD24099087D}" presName="thickLine" presStyleLbl="alignNode1" presStyleIdx="2" presStyleCnt="3"/>
      <dgm:spPr/>
    </dgm:pt>
    <dgm:pt modelId="{137ECF62-460C-4ED0-891D-2412A3F54E35}" type="pres">
      <dgm:prSet presAssocID="{43E662FD-D2D8-46FF-965D-9FD24099087D}" presName="horz1" presStyleCnt="0"/>
      <dgm:spPr/>
    </dgm:pt>
    <dgm:pt modelId="{995DE306-83F3-4165-91F4-00C593A1731C}" type="pres">
      <dgm:prSet presAssocID="{43E662FD-D2D8-46FF-965D-9FD24099087D}" presName="tx1" presStyleLbl="revTx" presStyleIdx="2" presStyleCnt="3"/>
      <dgm:spPr/>
    </dgm:pt>
    <dgm:pt modelId="{EFD22CA0-301A-48A1-A28F-A32A43064ECC}" type="pres">
      <dgm:prSet presAssocID="{43E662FD-D2D8-46FF-965D-9FD24099087D}" presName="vert1" presStyleCnt="0"/>
      <dgm:spPr/>
    </dgm:pt>
  </dgm:ptLst>
  <dgm:cxnLst>
    <dgm:cxn modelId="{4A18C73D-C468-4D29-9BF8-8CB1D2B8F2FA}" type="presOf" srcId="{43E662FD-D2D8-46FF-965D-9FD24099087D}" destId="{995DE306-83F3-4165-91F4-00C593A1731C}" srcOrd="0" destOrd="0" presId="urn:microsoft.com/office/officeart/2008/layout/LinedList"/>
    <dgm:cxn modelId="{2F49FE3F-6B6D-43ED-B874-AFB7F90F860B}" type="presOf" srcId="{CFB183AF-AC33-4B0D-8AF4-CB57895B7661}" destId="{BDFC3DB1-C484-4105-BCD1-5828FCAE9D50}" srcOrd="0" destOrd="0" presId="urn:microsoft.com/office/officeart/2008/layout/LinedList"/>
    <dgm:cxn modelId="{6425F36B-A5FA-43C6-A966-6F7B8D9340DB}" srcId="{CFB183AF-AC33-4B0D-8AF4-CB57895B7661}" destId="{43E662FD-D2D8-46FF-965D-9FD24099087D}" srcOrd="2" destOrd="0" parTransId="{FC1087C4-4369-423F-9D3F-7EB3A33BB8FC}" sibTransId="{A31BC170-D06A-41A7-ACC1-D447914CA95D}"/>
    <dgm:cxn modelId="{0789E686-8C00-495A-B83C-39D0563FBF90}" srcId="{CFB183AF-AC33-4B0D-8AF4-CB57895B7661}" destId="{0BB9F178-84E5-410B-A8C0-B5ED682D8BE6}" srcOrd="0" destOrd="0" parTransId="{1FC8D1A9-9A63-45A8-B333-F54843C51555}" sibTransId="{C42EFB5A-87EC-4EDB-A4AD-9A541924A090}"/>
    <dgm:cxn modelId="{A54CB398-44C5-4E68-B5FD-DC194AB5946F}" type="presOf" srcId="{0BB9F178-84E5-410B-A8C0-B5ED682D8BE6}" destId="{838CB027-DF96-415D-8A60-AA10D8D348F8}" srcOrd="0" destOrd="0" presId="urn:microsoft.com/office/officeart/2008/layout/LinedList"/>
    <dgm:cxn modelId="{37DF4B9E-7E03-4E4C-8265-59CDE32CB28D}" type="presOf" srcId="{64EFC04E-8FD5-4F61-9228-2172374F1D18}" destId="{1ECDBEBE-7D66-45B9-BC09-434F0FA72A7D}" srcOrd="0" destOrd="0" presId="urn:microsoft.com/office/officeart/2008/layout/LinedList"/>
    <dgm:cxn modelId="{7554C4D8-2488-4284-B46D-45C29138EEBB}" srcId="{CFB183AF-AC33-4B0D-8AF4-CB57895B7661}" destId="{64EFC04E-8FD5-4F61-9228-2172374F1D18}" srcOrd="1" destOrd="0" parTransId="{22724A92-1139-42B1-A955-2778E5804636}" sibTransId="{376F1CCB-313F-4221-BDD6-0084BE83C66A}"/>
    <dgm:cxn modelId="{6AAC93DD-7948-495C-97BA-A907255F2C01}" type="presParOf" srcId="{BDFC3DB1-C484-4105-BCD1-5828FCAE9D50}" destId="{F167076F-C262-46EB-AB86-347244FE6189}" srcOrd="0" destOrd="0" presId="urn:microsoft.com/office/officeart/2008/layout/LinedList"/>
    <dgm:cxn modelId="{3748EC1A-6A3F-4A83-88D0-B7EAB47EBCB7}" type="presParOf" srcId="{BDFC3DB1-C484-4105-BCD1-5828FCAE9D50}" destId="{62289189-6BA1-452D-BB82-6C58DAFB03DC}" srcOrd="1" destOrd="0" presId="urn:microsoft.com/office/officeart/2008/layout/LinedList"/>
    <dgm:cxn modelId="{2AA259E3-87AE-4D3A-A4CB-E146A6F4D799}" type="presParOf" srcId="{62289189-6BA1-452D-BB82-6C58DAFB03DC}" destId="{838CB027-DF96-415D-8A60-AA10D8D348F8}" srcOrd="0" destOrd="0" presId="urn:microsoft.com/office/officeart/2008/layout/LinedList"/>
    <dgm:cxn modelId="{AAD09F9A-3887-4386-9B69-55D2FDE1E7E0}" type="presParOf" srcId="{62289189-6BA1-452D-BB82-6C58DAFB03DC}" destId="{65A17E91-0E70-4A98-A8FA-D9EC1D21A9C1}" srcOrd="1" destOrd="0" presId="urn:microsoft.com/office/officeart/2008/layout/LinedList"/>
    <dgm:cxn modelId="{0670F36E-61A0-4E88-9A56-43233981DCBD}" type="presParOf" srcId="{BDFC3DB1-C484-4105-BCD1-5828FCAE9D50}" destId="{F133698E-1589-4547-97A3-019339BE19E7}" srcOrd="2" destOrd="0" presId="urn:microsoft.com/office/officeart/2008/layout/LinedList"/>
    <dgm:cxn modelId="{36CB4B57-8D89-4B15-8441-26A5541DF261}" type="presParOf" srcId="{BDFC3DB1-C484-4105-BCD1-5828FCAE9D50}" destId="{4C6AA41B-A5CB-4BD5-9A8C-17A69520B8A4}" srcOrd="3" destOrd="0" presId="urn:microsoft.com/office/officeart/2008/layout/LinedList"/>
    <dgm:cxn modelId="{E4F2E08F-DC14-45D8-8747-EA8C16F02E2C}" type="presParOf" srcId="{4C6AA41B-A5CB-4BD5-9A8C-17A69520B8A4}" destId="{1ECDBEBE-7D66-45B9-BC09-434F0FA72A7D}" srcOrd="0" destOrd="0" presId="urn:microsoft.com/office/officeart/2008/layout/LinedList"/>
    <dgm:cxn modelId="{ECEA9049-8C54-44A6-BA21-B99C04F21681}" type="presParOf" srcId="{4C6AA41B-A5CB-4BD5-9A8C-17A69520B8A4}" destId="{0ED28D73-058B-4D8D-97C4-6E28FDCA6B1A}" srcOrd="1" destOrd="0" presId="urn:microsoft.com/office/officeart/2008/layout/LinedList"/>
    <dgm:cxn modelId="{DB2AFC28-A122-4284-BD15-6F16231D1271}" type="presParOf" srcId="{BDFC3DB1-C484-4105-BCD1-5828FCAE9D50}" destId="{118CC887-C374-44DB-A61F-D36751AD3B29}" srcOrd="4" destOrd="0" presId="urn:microsoft.com/office/officeart/2008/layout/LinedList"/>
    <dgm:cxn modelId="{2B200753-E9CB-4112-B349-4E6C17927801}" type="presParOf" srcId="{BDFC3DB1-C484-4105-BCD1-5828FCAE9D50}" destId="{137ECF62-460C-4ED0-891D-2412A3F54E35}" srcOrd="5" destOrd="0" presId="urn:microsoft.com/office/officeart/2008/layout/LinedList"/>
    <dgm:cxn modelId="{653B9FF5-5069-4D0D-8B7D-0525CF86AB5C}" type="presParOf" srcId="{137ECF62-460C-4ED0-891D-2412A3F54E35}" destId="{995DE306-83F3-4165-91F4-00C593A1731C}" srcOrd="0" destOrd="0" presId="urn:microsoft.com/office/officeart/2008/layout/LinedList"/>
    <dgm:cxn modelId="{83B63894-C23A-4A9D-BD4C-6B3B41C0CAD7}" type="presParOf" srcId="{137ECF62-460C-4ED0-891D-2412A3F54E35}" destId="{EFD22CA0-301A-48A1-A28F-A32A43064EC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085F46-5486-4523-805D-6551CFDC49D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A9E7E5-E288-43E7-A0F8-DADE50F09B9F}">
      <dgm:prSet/>
      <dgm:spPr/>
      <dgm:t>
        <a:bodyPr/>
        <a:lstStyle/>
        <a:p>
          <a:pPr>
            <a:lnSpc>
              <a:spcPct val="100000"/>
            </a:lnSpc>
          </a:pPr>
          <a:r>
            <a:rPr lang="tr-TR"/>
            <a:t>Bir işletmenin üretim maliyetlerinin ölçülmesi, kontrolü ve rapora bağlanması işlemleridir.</a:t>
          </a:r>
          <a:endParaRPr lang="en-US"/>
        </a:p>
      </dgm:t>
    </dgm:pt>
    <dgm:pt modelId="{D621D0CC-32C5-44C6-9AD7-1FE1E97A46FA}" type="parTrans" cxnId="{3CFC9C74-243A-41D8-ACA0-94E24C0124B0}">
      <dgm:prSet/>
      <dgm:spPr/>
      <dgm:t>
        <a:bodyPr/>
        <a:lstStyle/>
        <a:p>
          <a:endParaRPr lang="en-US"/>
        </a:p>
      </dgm:t>
    </dgm:pt>
    <dgm:pt modelId="{B415E737-8C4E-4ADB-86DA-FD0631D6E3EE}" type="sibTrans" cxnId="{3CFC9C74-243A-41D8-ACA0-94E24C0124B0}">
      <dgm:prSet/>
      <dgm:spPr/>
      <dgm:t>
        <a:bodyPr/>
        <a:lstStyle/>
        <a:p>
          <a:endParaRPr lang="en-US"/>
        </a:p>
      </dgm:t>
    </dgm:pt>
    <dgm:pt modelId="{C8ED92E2-1B38-4B8B-9F31-54FD4E5D6379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Bir işletmede üretilen mamul ve hizmet birimlerinin elde edilmesi ve bunların alıcılara ulaştırılıp paraya çevrilmesi için, işletmenin yaptığı fedakârlıkların parasal ölçüsünü gösteren maliyetlerin, hangi giderlerden oluştuğunu belirleyen, söz konusu giderleri; </a:t>
          </a:r>
          <a:endParaRPr lang="en-US" dirty="0"/>
        </a:p>
      </dgm:t>
    </dgm:pt>
    <dgm:pt modelId="{80418A83-13F9-4FE5-80DC-4926F38A9080}" type="parTrans" cxnId="{B6A166AF-BF03-49E5-9C93-B97E94766A81}">
      <dgm:prSet/>
      <dgm:spPr/>
      <dgm:t>
        <a:bodyPr/>
        <a:lstStyle/>
        <a:p>
          <a:endParaRPr lang="en-US"/>
        </a:p>
      </dgm:t>
    </dgm:pt>
    <dgm:pt modelId="{53AE9415-DB82-4E64-908D-0D44D3D71A85}" type="sibTrans" cxnId="{B6A166AF-BF03-49E5-9C93-B97E94766A81}">
      <dgm:prSet/>
      <dgm:spPr/>
      <dgm:t>
        <a:bodyPr/>
        <a:lstStyle/>
        <a:p>
          <a:endParaRPr lang="en-US"/>
        </a:p>
      </dgm:t>
    </dgm:pt>
    <dgm:pt modelId="{847AF0C2-051E-47DF-96A8-87E2A406A9E7}">
      <dgm:prSet/>
      <dgm:spPr/>
      <dgm:t>
        <a:bodyPr/>
        <a:lstStyle/>
        <a:p>
          <a:pPr>
            <a:lnSpc>
              <a:spcPct val="100000"/>
            </a:lnSpc>
          </a:pPr>
          <a:r>
            <a:rPr lang="tr-TR"/>
            <a:t>türleri, fonksiyonları ve gider yerleri bakımından hesap planındaki sınıflandırma doğrultusunda kaydedip izleyen, bu bilgilerin inceleme ve yorumunun yapılmasına olanak verecek raporların hazırlanmasını ve maliyetlerin kontrolünü amaç bilen işlemler bütünüdür.</a:t>
          </a:r>
          <a:endParaRPr lang="en-US"/>
        </a:p>
      </dgm:t>
    </dgm:pt>
    <dgm:pt modelId="{2C53BFA7-6C3A-4C6A-950E-1C69F50994C2}" type="parTrans" cxnId="{C766F47A-F778-4860-96D7-4B69820EC6D0}">
      <dgm:prSet/>
      <dgm:spPr/>
      <dgm:t>
        <a:bodyPr/>
        <a:lstStyle/>
        <a:p>
          <a:endParaRPr lang="en-US"/>
        </a:p>
      </dgm:t>
    </dgm:pt>
    <dgm:pt modelId="{E8D2BC66-15EB-4177-8ADA-CEE967362D77}" type="sibTrans" cxnId="{C766F47A-F778-4860-96D7-4B69820EC6D0}">
      <dgm:prSet/>
      <dgm:spPr/>
      <dgm:t>
        <a:bodyPr/>
        <a:lstStyle/>
        <a:p>
          <a:endParaRPr lang="en-US"/>
        </a:p>
      </dgm:t>
    </dgm:pt>
    <dgm:pt modelId="{D2DAC6EA-EFB9-401A-BDEB-1D1E4217D579}" type="pres">
      <dgm:prSet presAssocID="{F0085F46-5486-4523-805D-6551CFDC49DB}" presName="root" presStyleCnt="0">
        <dgm:presLayoutVars>
          <dgm:dir/>
          <dgm:resizeHandles val="exact"/>
        </dgm:presLayoutVars>
      </dgm:prSet>
      <dgm:spPr/>
    </dgm:pt>
    <dgm:pt modelId="{146B4A9A-A259-4F08-9F49-5EB5F579D13F}" type="pres">
      <dgm:prSet presAssocID="{1CA9E7E5-E288-43E7-A0F8-DADE50F09B9F}" presName="compNode" presStyleCnt="0"/>
      <dgm:spPr/>
    </dgm:pt>
    <dgm:pt modelId="{353AF42E-43BF-4471-BD7E-7B5870CCA24D}" type="pres">
      <dgm:prSet presAssocID="{1CA9E7E5-E288-43E7-A0F8-DADE50F09B9F}" presName="bgRect" presStyleLbl="bgShp" presStyleIdx="0" presStyleCnt="3"/>
      <dgm:spPr/>
    </dgm:pt>
    <dgm:pt modelId="{3254F910-67A6-4370-BDDC-7F349468A4A4}" type="pres">
      <dgm:prSet presAssocID="{1CA9E7E5-E288-43E7-A0F8-DADE50F09B9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abata Tree"/>
        </a:ext>
      </dgm:extLst>
    </dgm:pt>
    <dgm:pt modelId="{02FDB725-B678-4DDC-BE41-DAE3972C8A15}" type="pres">
      <dgm:prSet presAssocID="{1CA9E7E5-E288-43E7-A0F8-DADE50F09B9F}" presName="spaceRect" presStyleCnt="0"/>
      <dgm:spPr/>
    </dgm:pt>
    <dgm:pt modelId="{608754D2-A929-47B2-A476-1C5DD368544B}" type="pres">
      <dgm:prSet presAssocID="{1CA9E7E5-E288-43E7-A0F8-DADE50F09B9F}" presName="parTx" presStyleLbl="revTx" presStyleIdx="0" presStyleCnt="3">
        <dgm:presLayoutVars>
          <dgm:chMax val="0"/>
          <dgm:chPref val="0"/>
        </dgm:presLayoutVars>
      </dgm:prSet>
      <dgm:spPr/>
    </dgm:pt>
    <dgm:pt modelId="{0E1026B5-D136-44F8-A5BB-E5357219ADF4}" type="pres">
      <dgm:prSet presAssocID="{B415E737-8C4E-4ADB-86DA-FD0631D6E3EE}" presName="sibTrans" presStyleCnt="0"/>
      <dgm:spPr/>
    </dgm:pt>
    <dgm:pt modelId="{848643AD-C201-4DE1-B126-126461B56F2C}" type="pres">
      <dgm:prSet presAssocID="{C8ED92E2-1B38-4B8B-9F31-54FD4E5D6379}" presName="compNode" presStyleCnt="0"/>
      <dgm:spPr/>
    </dgm:pt>
    <dgm:pt modelId="{E8B84D63-9EC6-4791-85F6-F99275ECF385}" type="pres">
      <dgm:prSet presAssocID="{C8ED92E2-1B38-4B8B-9F31-54FD4E5D6379}" presName="bgRect" presStyleLbl="bgShp" presStyleIdx="1" presStyleCnt="3"/>
      <dgm:spPr/>
    </dgm:pt>
    <dgm:pt modelId="{E1A5D808-5524-4680-8659-583447A3FDC4}" type="pres">
      <dgm:prSet presAssocID="{C8ED92E2-1B38-4B8B-9F31-54FD4E5D637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brika"/>
        </a:ext>
      </dgm:extLst>
    </dgm:pt>
    <dgm:pt modelId="{4BA47678-2AFA-457F-8AD9-C52419D45B97}" type="pres">
      <dgm:prSet presAssocID="{C8ED92E2-1B38-4B8B-9F31-54FD4E5D6379}" presName="spaceRect" presStyleCnt="0"/>
      <dgm:spPr/>
    </dgm:pt>
    <dgm:pt modelId="{84FFCF43-E906-4B3D-BCC9-D5104E58DD54}" type="pres">
      <dgm:prSet presAssocID="{C8ED92E2-1B38-4B8B-9F31-54FD4E5D6379}" presName="parTx" presStyleLbl="revTx" presStyleIdx="1" presStyleCnt="3">
        <dgm:presLayoutVars>
          <dgm:chMax val="0"/>
          <dgm:chPref val="0"/>
        </dgm:presLayoutVars>
      </dgm:prSet>
      <dgm:spPr/>
    </dgm:pt>
    <dgm:pt modelId="{04D1C274-E24C-45D9-B2BF-0A50C4AB4837}" type="pres">
      <dgm:prSet presAssocID="{53AE9415-DB82-4E64-908D-0D44D3D71A85}" presName="sibTrans" presStyleCnt="0"/>
      <dgm:spPr/>
    </dgm:pt>
    <dgm:pt modelId="{A49FA8F4-23D1-42C6-8031-71E8383F86F6}" type="pres">
      <dgm:prSet presAssocID="{847AF0C2-051E-47DF-96A8-87E2A406A9E7}" presName="compNode" presStyleCnt="0"/>
      <dgm:spPr/>
    </dgm:pt>
    <dgm:pt modelId="{CE06A723-6741-41C0-A888-B945BF4707DF}" type="pres">
      <dgm:prSet presAssocID="{847AF0C2-051E-47DF-96A8-87E2A406A9E7}" presName="bgRect" presStyleLbl="bgShp" presStyleIdx="2" presStyleCnt="3"/>
      <dgm:spPr/>
    </dgm:pt>
    <dgm:pt modelId="{4A7C4D22-8F70-4073-A754-A98BB6CF77B1}" type="pres">
      <dgm:prSet presAssocID="{847AF0C2-051E-47DF-96A8-87E2A406A9E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sap makinesi"/>
        </a:ext>
      </dgm:extLst>
    </dgm:pt>
    <dgm:pt modelId="{12DE9B84-A71C-46EB-8E23-7D73CA201FC7}" type="pres">
      <dgm:prSet presAssocID="{847AF0C2-051E-47DF-96A8-87E2A406A9E7}" presName="spaceRect" presStyleCnt="0"/>
      <dgm:spPr/>
    </dgm:pt>
    <dgm:pt modelId="{EDA69140-3DB8-4646-8732-12D2133F2802}" type="pres">
      <dgm:prSet presAssocID="{847AF0C2-051E-47DF-96A8-87E2A406A9E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E73D343-E564-4B8F-B28D-04B30FACC0CA}" type="presOf" srcId="{847AF0C2-051E-47DF-96A8-87E2A406A9E7}" destId="{EDA69140-3DB8-4646-8732-12D2133F2802}" srcOrd="0" destOrd="0" presId="urn:microsoft.com/office/officeart/2018/2/layout/IconVerticalSolidList"/>
    <dgm:cxn modelId="{7A201666-A869-4D2B-B76E-813128FD9134}" type="presOf" srcId="{F0085F46-5486-4523-805D-6551CFDC49DB}" destId="{D2DAC6EA-EFB9-401A-BDEB-1D1E4217D579}" srcOrd="0" destOrd="0" presId="urn:microsoft.com/office/officeart/2018/2/layout/IconVerticalSolidList"/>
    <dgm:cxn modelId="{1115E567-C885-4377-9C23-A02801BC50AF}" type="presOf" srcId="{C8ED92E2-1B38-4B8B-9F31-54FD4E5D6379}" destId="{84FFCF43-E906-4B3D-BCC9-D5104E58DD54}" srcOrd="0" destOrd="0" presId="urn:microsoft.com/office/officeart/2018/2/layout/IconVerticalSolidList"/>
    <dgm:cxn modelId="{3CFC9C74-243A-41D8-ACA0-94E24C0124B0}" srcId="{F0085F46-5486-4523-805D-6551CFDC49DB}" destId="{1CA9E7E5-E288-43E7-A0F8-DADE50F09B9F}" srcOrd="0" destOrd="0" parTransId="{D621D0CC-32C5-44C6-9AD7-1FE1E97A46FA}" sibTransId="{B415E737-8C4E-4ADB-86DA-FD0631D6E3EE}"/>
    <dgm:cxn modelId="{C766F47A-F778-4860-96D7-4B69820EC6D0}" srcId="{F0085F46-5486-4523-805D-6551CFDC49DB}" destId="{847AF0C2-051E-47DF-96A8-87E2A406A9E7}" srcOrd="2" destOrd="0" parTransId="{2C53BFA7-6C3A-4C6A-950E-1C69F50994C2}" sibTransId="{E8D2BC66-15EB-4177-8ADA-CEE967362D77}"/>
    <dgm:cxn modelId="{B6A166AF-BF03-49E5-9C93-B97E94766A81}" srcId="{F0085F46-5486-4523-805D-6551CFDC49DB}" destId="{C8ED92E2-1B38-4B8B-9F31-54FD4E5D6379}" srcOrd="1" destOrd="0" parTransId="{80418A83-13F9-4FE5-80DC-4926F38A9080}" sibTransId="{53AE9415-DB82-4E64-908D-0D44D3D71A85}"/>
    <dgm:cxn modelId="{949127D2-B616-49FD-8110-EAEB1D6D1E13}" type="presOf" srcId="{1CA9E7E5-E288-43E7-A0F8-DADE50F09B9F}" destId="{608754D2-A929-47B2-A476-1C5DD368544B}" srcOrd="0" destOrd="0" presId="urn:microsoft.com/office/officeart/2018/2/layout/IconVerticalSolidList"/>
    <dgm:cxn modelId="{A62E09B3-8253-4591-BB43-33E87BF58E12}" type="presParOf" srcId="{D2DAC6EA-EFB9-401A-BDEB-1D1E4217D579}" destId="{146B4A9A-A259-4F08-9F49-5EB5F579D13F}" srcOrd="0" destOrd="0" presId="urn:microsoft.com/office/officeart/2018/2/layout/IconVerticalSolidList"/>
    <dgm:cxn modelId="{BBF06427-B0AB-46F2-BFBC-C34A24451550}" type="presParOf" srcId="{146B4A9A-A259-4F08-9F49-5EB5F579D13F}" destId="{353AF42E-43BF-4471-BD7E-7B5870CCA24D}" srcOrd="0" destOrd="0" presId="urn:microsoft.com/office/officeart/2018/2/layout/IconVerticalSolidList"/>
    <dgm:cxn modelId="{59582E7F-F413-43A4-988D-E56C4046B56C}" type="presParOf" srcId="{146B4A9A-A259-4F08-9F49-5EB5F579D13F}" destId="{3254F910-67A6-4370-BDDC-7F349468A4A4}" srcOrd="1" destOrd="0" presId="urn:microsoft.com/office/officeart/2018/2/layout/IconVerticalSolidList"/>
    <dgm:cxn modelId="{E80EF9A4-6C6B-4B47-B07D-68009A063E61}" type="presParOf" srcId="{146B4A9A-A259-4F08-9F49-5EB5F579D13F}" destId="{02FDB725-B678-4DDC-BE41-DAE3972C8A15}" srcOrd="2" destOrd="0" presId="urn:microsoft.com/office/officeart/2018/2/layout/IconVerticalSolidList"/>
    <dgm:cxn modelId="{6B86EA4C-B515-4689-A45A-D9706CA3690B}" type="presParOf" srcId="{146B4A9A-A259-4F08-9F49-5EB5F579D13F}" destId="{608754D2-A929-47B2-A476-1C5DD368544B}" srcOrd="3" destOrd="0" presId="urn:microsoft.com/office/officeart/2018/2/layout/IconVerticalSolidList"/>
    <dgm:cxn modelId="{929B34A6-DAFE-42DD-BE61-E21B40DFC8AF}" type="presParOf" srcId="{D2DAC6EA-EFB9-401A-BDEB-1D1E4217D579}" destId="{0E1026B5-D136-44F8-A5BB-E5357219ADF4}" srcOrd="1" destOrd="0" presId="urn:microsoft.com/office/officeart/2018/2/layout/IconVerticalSolidList"/>
    <dgm:cxn modelId="{10B8892C-00C6-4F7C-AB9D-2D650FAAB732}" type="presParOf" srcId="{D2DAC6EA-EFB9-401A-BDEB-1D1E4217D579}" destId="{848643AD-C201-4DE1-B126-126461B56F2C}" srcOrd="2" destOrd="0" presId="urn:microsoft.com/office/officeart/2018/2/layout/IconVerticalSolidList"/>
    <dgm:cxn modelId="{F1287C9F-CBD2-4E80-90BD-84D4FBA2D6B6}" type="presParOf" srcId="{848643AD-C201-4DE1-B126-126461B56F2C}" destId="{E8B84D63-9EC6-4791-85F6-F99275ECF385}" srcOrd="0" destOrd="0" presId="urn:microsoft.com/office/officeart/2018/2/layout/IconVerticalSolidList"/>
    <dgm:cxn modelId="{83E8E10D-13A9-49C0-A723-0BEF37D27C03}" type="presParOf" srcId="{848643AD-C201-4DE1-B126-126461B56F2C}" destId="{E1A5D808-5524-4680-8659-583447A3FDC4}" srcOrd="1" destOrd="0" presId="urn:microsoft.com/office/officeart/2018/2/layout/IconVerticalSolidList"/>
    <dgm:cxn modelId="{4693371E-356C-46ED-B8DC-A0752E404ACA}" type="presParOf" srcId="{848643AD-C201-4DE1-B126-126461B56F2C}" destId="{4BA47678-2AFA-457F-8AD9-C52419D45B97}" srcOrd="2" destOrd="0" presId="urn:microsoft.com/office/officeart/2018/2/layout/IconVerticalSolidList"/>
    <dgm:cxn modelId="{A861851A-E4C1-4079-8D05-893DF521FA3C}" type="presParOf" srcId="{848643AD-C201-4DE1-B126-126461B56F2C}" destId="{84FFCF43-E906-4B3D-BCC9-D5104E58DD54}" srcOrd="3" destOrd="0" presId="urn:microsoft.com/office/officeart/2018/2/layout/IconVerticalSolidList"/>
    <dgm:cxn modelId="{79E11481-9135-4132-925C-7AB3EDC444F5}" type="presParOf" srcId="{D2DAC6EA-EFB9-401A-BDEB-1D1E4217D579}" destId="{04D1C274-E24C-45D9-B2BF-0A50C4AB4837}" srcOrd="3" destOrd="0" presId="urn:microsoft.com/office/officeart/2018/2/layout/IconVerticalSolidList"/>
    <dgm:cxn modelId="{79D6EACA-E476-4C2D-AB39-C1AE0B7A757D}" type="presParOf" srcId="{D2DAC6EA-EFB9-401A-BDEB-1D1E4217D579}" destId="{A49FA8F4-23D1-42C6-8031-71E8383F86F6}" srcOrd="4" destOrd="0" presId="urn:microsoft.com/office/officeart/2018/2/layout/IconVerticalSolidList"/>
    <dgm:cxn modelId="{D32CA776-7D8A-4631-B9DB-29D82DB49C2F}" type="presParOf" srcId="{A49FA8F4-23D1-42C6-8031-71E8383F86F6}" destId="{CE06A723-6741-41C0-A888-B945BF4707DF}" srcOrd="0" destOrd="0" presId="urn:microsoft.com/office/officeart/2018/2/layout/IconVerticalSolidList"/>
    <dgm:cxn modelId="{6E937922-A1C5-40CF-AC4E-685D79A34DE9}" type="presParOf" srcId="{A49FA8F4-23D1-42C6-8031-71E8383F86F6}" destId="{4A7C4D22-8F70-4073-A754-A98BB6CF77B1}" srcOrd="1" destOrd="0" presId="urn:microsoft.com/office/officeart/2018/2/layout/IconVerticalSolidList"/>
    <dgm:cxn modelId="{73406B86-AE91-437C-BEFF-0577F7E9972B}" type="presParOf" srcId="{A49FA8F4-23D1-42C6-8031-71E8383F86F6}" destId="{12DE9B84-A71C-46EB-8E23-7D73CA201FC7}" srcOrd="2" destOrd="0" presId="urn:microsoft.com/office/officeart/2018/2/layout/IconVerticalSolidList"/>
    <dgm:cxn modelId="{14C09CED-5E63-468A-BBA3-EC26382C9C4A}" type="presParOf" srcId="{A49FA8F4-23D1-42C6-8031-71E8383F86F6}" destId="{EDA69140-3DB8-4646-8732-12D2133F280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7076F-C262-46EB-AB86-347244FE6189}">
      <dsp:nvSpPr>
        <dsp:cNvPr id="0" name=""/>
        <dsp:cNvSpPr/>
      </dsp:nvSpPr>
      <dsp:spPr>
        <a:xfrm>
          <a:off x="0" y="1942"/>
          <a:ext cx="944575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8CB027-DF96-415D-8A60-AA10D8D348F8}">
      <dsp:nvSpPr>
        <dsp:cNvPr id="0" name=""/>
        <dsp:cNvSpPr/>
      </dsp:nvSpPr>
      <dsp:spPr>
        <a:xfrm>
          <a:off x="0" y="1942"/>
          <a:ext cx="9445752" cy="132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Gider, </a:t>
          </a:r>
          <a:r>
            <a:rPr lang="tr-TR" sz="2500" u="sng" kern="1200" dirty="0"/>
            <a:t>işletme ile ilgili olmalı</a:t>
          </a:r>
          <a:r>
            <a:rPr lang="tr-TR" sz="2500" kern="1200" dirty="0"/>
            <a:t>; işletme faaliyetlerinden kaynaklanmış olmalı yani faaliyetlerin sürdürülmesiyle ilgili olmalıdır.</a:t>
          </a:r>
          <a:endParaRPr lang="en-US" sz="2500" kern="1200" dirty="0"/>
        </a:p>
      </dsp:txBody>
      <dsp:txXfrm>
        <a:off x="0" y="1942"/>
        <a:ext cx="9445752" cy="1324585"/>
      </dsp:txXfrm>
    </dsp:sp>
    <dsp:sp modelId="{F133698E-1589-4547-97A3-019339BE19E7}">
      <dsp:nvSpPr>
        <dsp:cNvPr id="0" name=""/>
        <dsp:cNvSpPr/>
      </dsp:nvSpPr>
      <dsp:spPr>
        <a:xfrm>
          <a:off x="0" y="1326527"/>
          <a:ext cx="944575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DBEBE-7D66-45B9-BC09-434F0FA72A7D}">
      <dsp:nvSpPr>
        <dsp:cNvPr id="0" name=""/>
        <dsp:cNvSpPr/>
      </dsp:nvSpPr>
      <dsp:spPr>
        <a:xfrm>
          <a:off x="0" y="1326527"/>
          <a:ext cx="9445752" cy="132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Gider, belirli bir </a:t>
          </a:r>
          <a:r>
            <a:rPr lang="tr-TR" sz="2500" u="sng" kern="1200" dirty="0"/>
            <a:t>dönemle ilgili</a:t>
          </a:r>
          <a:r>
            <a:rPr lang="tr-TR" sz="2500" kern="1200" dirty="0"/>
            <a:t> olmalıdır.</a:t>
          </a:r>
          <a:endParaRPr lang="en-US" sz="2500" kern="1200" dirty="0"/>
        </a:p>
      </dsp:txBody>
      <dsp:txXfrm>
        <a:off x="0" y="1326527"/>
        <a:ext cx="9445752" cy="1324585"/>
      </dsp:txXfrm>
    </dsp:sp>
    <dsp:sp modelId="{118CC887-C374-44DB-A61F-D36751AD3B29}">
      <dsp:nvSpPr>
        <dsp:cNvPr id="0" name=""/>
        <dsp:cNvSpPr/>
      </dsp:nvSpPr>
      <dsp:spPr>
        <a:xfrm>
          <a:off x="0" y="2651112"/>
          <a:ext cx="944575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5DE306-83F3-4165-91F4-00C593A1731C}">
      <dsp:nvSpPr>
        <dsp:cNvPr id="0" name=""/>
        <dsp:cNvSpPr/>
      </dsp:nvSpPr>
      <dsp:spPr>
        <a:xfrm>
          <a:off x="0" y="2651112"/>
          <a:ext cx="9445752" cy="132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Maliyetlerin </a:t>
          </a:r>
          <a:r>
            <a:rPr lang="tr-TR" sz="2500" u="sng" kern="1200" dirty="0"/>
            <a:t>yararının</a:t>
          </a:r>
          <a:r>
            <a:rPr lang="tr-TR" sz="2500" kern="1200" dirty="0"/>
            <a:t> </a:t>
          </a:r>
          <a:r>
            <a:rPr lang="tr-TR" sz="2500" u="sng" kern="1200" dirty="0"/>
            <a:t>tüketilmiş</a:t>
          </a:r>
          <a:r>
            <a:rPr lang="tr-TR" sz="2500" kern="1200" dirty="0"/>
            <a:t> olması gerekir.</a:t>
          </a:r>
          <a:endParaRPr lang="en-US" sz="2500" kern="1200" dirty="0"/>
        </a:p>
      </dsp:txBody>
      <dsp:txXfrm>
        <a:off x="0" y="2651112"/>
        <a:ext cx="9445752" cy="13245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AF42E-43BF-4471-BD7E-7B5870CCA24D}">
      <dsp:nvSpPr>
        <dsp:cNvPr id="0" name=""/>
        <dsp:cNvSpPr/>
      </dsp:nvSpPr>
      <dsp:spPr>
        <a:xfrm>
          <a:off x="0" y="485"/>
          <a:ext cx="11080576" cy="11361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54F910-67A6-4370-BDDC-7F349468A4A4}">
      <dsp:nvSpPr>
        <dsp:cNvPr id="0" name=""/>
        <dsp:cNvSpPr/>
      </dsp:nvSpPr>
      <dsp:spPr>
        <a:xfrm>
          <a:off x="343697" y="256128"/>
          <a:ext cx="624905" cy="6249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8754D2-A929-47B2-A476-1C5DD368544B}">
      <dsp:nvSpPr>
        <dsp:cNvPr id="0" name=""/>
        <dsp:cNvSpPr/>
      </dsp:nvSpPr>
      <dsp:spPr>
        <a:xfrm>
          <a:off x="1312300" y="485"/>
          <a:ext cx="9768275" cy="1136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47" tIns="120247" rIns="120247" bIns="120247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/>
            <a:t>Bir işletmenin üretim maliyetlerinin ölçülmesi, kontrolü ve rapora bağlanması işlemleridir.</a:t>
          </a:r>
          <a:endParaRPr lang="en-US" sz="1700" kern="1200"/>
        </a:p>
      </dsp:txBody>
      <dsp:txXfrm>
        <a:off x="1312300" y="485"/>
        <a:ext cx="9768275" cy="1136191"/>
      </dsp:txXfrm>
    </dsp:sp>
    <dsp:sp modelId="{E8B84D63-9EC6-4791-85F6-F99275ECF385}">
      <dsp:nvSpPr>
        <dsp:cNvPr id="0" name=""/>
        <dsp:cNvSpPr/>
      </dsp:nvSpPr>
      <dsp:spPr>
        <a:xfrm>
          <a:off x="0" y="1420724"/>
          <a:ext cx="11080576" cy="11361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5D808-5524-4680-8659-583447A3FDC4}">
      <dsp:nvSpPr>
        <dsp:cNvPr id="0" name=""/>
        <dsp:cNvSpPr/>
      </dsp:nvSpPr>
      <dsp:spPr>
        <a:xfrm>
          <a:off x="343697" y="1676367"/>
          <a:ext cx="624905" cy="6249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FCF43-E906-4B3D-BCC9-D5104E58DD54}">
      <dsp:nvSpPr>
        <dsp:cNvPr id="0" name=""/>
        <dsp:cNvSpPr/>
      </dsp:nvSpPr>
      <dsp:spPr>
        <a:xfrm>
          <a:off x="1312300" y="1420724"/>
          <a:ext cx="9768275" cy="1136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47" tIns="120247" rIns="120247" bIns="120247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Bir işletmede üretilen mamul ve hizmet birimlerinin elde edilmesi ve bunların alıcılara ulaştırılıp paraya çevrilmesi için, işletmenin yaptığı fedakârlıkların parasal ölçüsünü gösteren maliyetlerin, hangi giderlerden oluştuğunu belirleyen, söz konusu giderleri; </a:t>
          </a:r>
          <a:endParaRPr lang="en-US" sz="1700" kern="1200" dirty="0"/>
        </a:p>
      </dsp:txBody>
      <dsp:txXfrm>
        <a:off x="1312300" y="1420724"/>
        <a:ext cx="9768275" cy="1136191"/>
      </dsp:txXfrm>
    </dsp:sp>
    <dsp:sp modelId="{CE06A723-6741-41C0-A888-B945BF4707DF}">
      <dsp:nvSpPr>
        <dsp:cNvPr id="0" name=""/>
        <dsp:cNvSpPr/>
      </dsp:nvSpPr>
      <dsp:spPr>
        <a:xfrm>
          <a:off x="0" y="2840963"/>
          <a:ext cx="11080576" cy="11361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7C4D22-8F70-4073-A754-A98BB6CF77B1}">
      <dsp:nvSpPr>
        <dsp:cNvPr id="0" name=""/>
        <dsp:cNvSpPr/>
      </dsp:nvSpPr>
      <dsp:spPr>
        <a:xfrm>
          <a:off x="343697" y="3096606"/>
          <a:ext cx="624905" cy="62490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A69140-3DB8-4646-8732-12D2133F2802}">
      <dsp:nvSpPr>
        <dsp:cNvPr id="0" name=""/>
        <dsp:cNvSpPr/>
      </dsp:nvSpPr>
      <dsp:spPr>
        <a:xfrm>
          <a:off x="1312300" y="2840963"/>
          <a:ext cx="9768275" cy="1136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47" tIns="120247" rIns="120247" bIns="120247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/>
            <a:t>türleri, fonksiyonları ve gider yerleri bakımından hesap planındaki sınıflandırma doğrultusunda kaydedip izleyen, bu bilgilerin inceleme ve yorumunun yapılmasına olanak verecek raporların hazırlanmasını ve maliyetlerin kontrolünü amaç bilen işlemler bütünüdür.</a:t>
          </a:r>
          <a:endParaRPr lang="en-US" sz="1700" kern="1200"/>
        </a:p>
      </dsp:txBody>
      <dsp:txXfrm>
        <a:off x="1312300" y="2840963"/>
        <a:ext cx="9768275" cy="1136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B640EDB-8696-4821-9977-ADF2EA20DA76}" type="datetime1">
              <a:rPr lang="tr-TR" smtClean="0"/>
              <a:t>12.10.2020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75B46EE-8D9E-4234-843E-EA54547AD9AE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noProof="0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noProof="0" dirty="0"/>
              <a:t>Asıl metin stillerini düzenlemek için tıklayın</a:t>
            </a:r>
          </a:p>
          <a:p>
            <a:pPr lvl="1" rtl="0"/>
            <a:r>
              <a:rPr lang="tr-TR" noProof="0" dirty="0"/>
              <a:t>İkinci düzey</a:t>
            </a:r>
          </a:p>
          <a:p>
            <a:pPr lvl="2" rtl="0"/>
            <a:r>
              <a:rPr lang="tr-TR" noProof="0" dirty="0"/>
              <a:t>Üçüncü düzey</a:t>
            </a:r>
          </a:p>
          <a:p>
            <a:pPr lvl="3" rtl="0"/>
            <a:r>
              <a:rPr lang="tr-TR" noProof="0" dirty="0"/>
              <a:t>Dördüncü düzey</a:t>
            </a:r>
          </a:p>
          <a:p>
            <a:pPr lvl="4" rtl="0"/>
            <a:r>
              <a:rPr lang="tr-TR" noProof="0" dirty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noProof="0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tr-TR" noProof="0" smtClean="0"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tr-TR" smtClean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2480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3183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00242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10466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76355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9657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10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8610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11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8405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17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4856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18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5723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19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8356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20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8607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21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1943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F61EA0F-A667-4B49-8422-0062BC55E249}" type="slidenum">
              <a:rPr lang="tr-TR" smtClean="0"/>
              <a:t>22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81153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12" name="Düz Bağlayıcı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Asıl metin stillerini düzenlemek için tıklayın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6" name="Tarih Yer Tutucusu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5FAED58F-EB5B-4A36-96E7-60A39EA93EB2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7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ölüm Başlığ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10" name="Dikdörtgen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  <a:endParaRPr lang="tr-TR" noProof="0" dirty="0"/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Asıl metin stillerini düzenlemek için tıklayın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Beşinci düzey</a:t>
            </a:r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FBEC4-B177-4F4D-9D2A-2CEA444B1D1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249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37322740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12144348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49756649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8934640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76588184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60163346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BFBEC4-B177-4F4D-9D2A-2CEA444B1D1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6953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81013334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91262583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26241352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49184152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tr-TR" noProof="0" dirty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noProof="0" dirty="0"/>
              <a:t>Asıl metin stillerini düzenlemek için tıklayın</a:t>
            </a:r>
          </a:p>
          <a:p>
            <a:pPr lvl="1" rtl="0"/>
            <a:r>
              <a:rPr lang="tr-TR" noProof="0" dirty="0"/>
              <a:t>İkinci düzey</a:t>
            </a:r>
          </a:p>
          <a:p>
            <a:pPr lvl="2" rtl="0"/>
            <a:r>
              <a:rPr lang="tr-TR" noProof="0" dirty="0"/>
              <a:t>Üçüncü düzey</a:t>
            </a:r>
          </a:p>
          <a:p>
            <a:pPr lvl="3" rtl="0"/>
            <a:r>
              <a:rPr lang="tr-TR" noProof="0" dirty="0"/>
              <a:t>Dördüncü düzey</a:t>
            </a:r>
          </a:p>
          <a:p>
            <a:pPr lvl="4" rtl="0"/>
            <a:r>
              <a:rPr lang="tr-TR" noProof="0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cxnSp>
        <p:nvCxnSpPr>
          <p:cNvPr id="8" name="Düz Bağlayıcı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79A2361-2820-4F23-9FB2-E2B2AB16E0CA}" type="datetime1">
              <a:rPr lang="tr-TR" noProof="0" smtClean="0"/>
              <a:t>12.10.2020</a:t>
            </a:fld>
            <a:endParaRPr lang="tr-TR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E0A511D-A46C-4465-8FD3-D574392AC78B}"/>
              </a:ext>
            </a:extLst>
          </p:cNvPr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4BA357FA-E5C1-42EF-B7C5-0BAED700764B}"/>
              </a:ext>
            </a:extLst>
          </p:cNvPr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34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tr-T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MALİYET MUHASEBESİ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tr-TR" sz="2400" dirty="0">
                <a:solidFill>
                  <a:schemeClr val="bg1"/>
                </a:solidFill>
                <a:latin typeface="+mj-lt"/>
              </a:rPr>
              <a:t>TEMEL KAVRAMLAR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70E13EE-2143-4AD5-885F-88353B489267}"/>
              </a:ext>
            </a:extLst>
          </p:cNvPr>
          <p:cNvSpPr txBox="1"/>
          <p:nvPr/>
        </p:nvSpPr>
        <p:spPr>
          <a:xfrm>
            <a:off x="838200" y="4450080"/>
            <a:ext cx="4685513" cy="10699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>
                <a:solidFill>
                  <a:schemeClr val="bg1"/>
                </a:solidFill>
              </a:rPr>
              <a:t>Doç. Dr. Serhan GÜRKAN</a:t>
            </a:r>
          </a:p>
          <a:p>
            <a:pPr>
              <a:lnSpc>
                <a:spcPct val="150000"/>
              </a:lnSpc>
            </a:pPr>
            <a:r>
              <a:rPr lang="tr-TR" sz="2400" dirty="0">
                <a:solidFill>
                  <a:schemeClr val="bg1"/>
                </a:solidFill>
              </a:rPr>
              <a:t>KBÜ İşletme Fakültesi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GİRİŞ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541609" y="1524708"/>
            <a:ext cx="10847751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Maliyet muhasebesinin konularına girmeden önce, maliyet muhasebesinde kullanılan gider, harcama, maliyet, varlık gibi bazı temel kavramları; bu kavramlar arasındaki ilişkileri açıklamak yararlı olacaktır.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7B2E0DA-562C-4245-8FE0-34661DDE9C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32241"/>
          <a:stretch/>
        </p:blipFill>
        <p:spPr>
          <a:xfrm>
            <a:off x="6380480" y="3850640"/>
            <a:ext cx="5554390" cy="27647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HARCAMA KAVRAMI 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chemeClr val="tx1"/>
                </a:solidFill>
                <a:latin typeface="Arial" charset="0"/>
                <a:cs typeface="Arial" charset="0"/>
              </a:rPr>
              <a:t>Bir mal, fayda ve hizmet sağlanması veya herhangi bir edim karşılığı olmaksızın ortaya çıkan bir yükümlülük nedeniyle </a:t>
            </a:r>
            <a:r>
              <a:rPr lang="tr-TR" sz="2800" dirty="0">
                <a:solidFill>
                  <a:srgbClr val="FF0000"/>
                </a:solidFill>
                <a:latin typeface="Arial" charset="0"/>
                <a:cs typeface="Arial" charset="0"/>
              </a:rPr>
              <a:t>yapılan ödeme ve borçlanmalardır.</a:t>
            </a:r>
          </a:p>
        </p:txBody>
      </p:sp>
      <p:pic>
        <p:nvPicPr>
          <p:cNvPr id="7" name="Grafik 6" descr="Para">
            <a:extLst>
              <a:ext uri="{FF2B5EF4-FFF2-40B4-BE49-F238E27FC236}">
                <a16:creationId xmlns:a16="http://schemas.microsoft.com/office/drawing/2014/main" id="{53680F15-1EE9-4037-92D3-A2948BD6D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4480" y="3967326"/>
            <a:ext cx="3110806" cy="267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2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MALİYET KAVRAMI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chemeClr val="tx1"/>
                </a:solidFill>
                <a:latin typeface="Arial" charset="0"/>
                <a:cs typeface="Arial" charset="0"/>
              </a:rPr>
              <a:t>En genel ifadesiyle maliyet; bir amaca ulaşmak için </a:t>
            </a:r>
            <a:r>
              <a:rPr lang="tr-TR" sz="2800" dirty="0">
                <a:solidFill>
                  <a:srgbClr val="FF0000"/>
                </a:solidFill>
                <a:latin typeface="Arial" charset="0"/>
                <a:cs typeface="Arial" charset="0"/>
              </a:rPr>
              <a:t>katlanılan fedakarlıktır.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chemeClr val="tx1"/>
                </a:solidFill>
                <a:latin typeface="Arial" charset="0"/>
                <a:cs typeface="Arial" charset="0"/>
              </a:rPr>
              <a:t>İşletme açısından </a:t>
            </a:r>
            <a:r>
              <a:rPr lang="tr-TR" sz="2800" b="1" dirty="0">
                <a:solidFill>
                  <a:schemeClr val="tx1"/>
                </a:solidFill>
                <a:latin typeface="Arial" charset="0"/>
                <a:cs typeface="Arial" charset="0"/>
              </a:rPr>
              <a:t>geniş anlamda</a:t>
            </a:r>
            <a:r>
              <a:rPr lang="tr-TR" sz="2800" dirty="0">
                <a:solidFill>
                  <a:schemeClr val="tx1"/>
                </a:solidFill>
                <a:latin typeface="Arial" charset="0"/>
                <a:cs typeface="Arial" charset="0"/>
              </a:rPr>
              <a:t> maliyet; işletmenin faaliyetlerini sürdürebilmesi için </a:t>
            </a:r>
            <a:r>
              <a:rPr lang="tr-TR" sz="2800" dirty="0">
                <a:solidFill>
                  <a:srgbClr val="FF0000"/>
                </a:solidFill>
                <a:latin typeface="Arial" charset="0"/>
                <a:cs typeface="Arial" charset="0"/>
              </a:rPr>
              <a:t>katlandığı her türlü fedakarlıktır.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chemeClr val="tx1"/>
                </a:solidFill>
                <a:latin typeface="Arial" charset="0"/>
                <a:cs typeface="Arial" charset="0"/>
              </a:rPr>
              <a:t>Muhasebe açısından </a:t>
            </a:r>
            <a:r>
              <a:rPr lang="tr-TR" sz="2800" b="1" u="sng" dirty="0">
                <a:solidFill>
                  <a:schemeClr val="tx1"/>
                </a:solidFill>
                <a:latin typeface="Arial" charset="0"/>
                <a:cs typeface="Arial" charset="0"/>
              </a:rPr>
              <a:t>geniş anlamda</a:t>
            </a:r>
            <a:r>
              <a:rPr lang="tr-TR" sz="2800" dirty="0">
                <a:solidFill>
                  <a:schemeClr val="tx1"/>
                </a:solidFill>
                <a:latin typeface="Arial" charset="0"/>
                <a:cs typeface="Arial" charset="0"/>
              </a:rPr>
              <a:t> maliyet ise; işletmenin faaliyetlerini sürdürebilmesi için </a:t>
            </a:r>
            <a:r>
              <a:rPr lang="tr-TR" sz="2800" dirty="0">
                <a:solidFill>
                  <a:srgbClr val="FF0000"/>
                </a:solidFill>
                <a:latin typeface="Arial" charset="0"/>
                <a:cs typeface="Arial" charset="0"/>
              </a:rPr>
              <a:t>katlandığı her türlü fedakarlıkların parasal karşılığıdır.</a:t>
            </a:r>
            <a:endParaRPr lang="tr-TR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55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MALİYET KAVRAMI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Muhasebe açısından </a:t>
            </a:r>
            <a:r>
              <a:rPr lang="tr-TR" sz="2800" b="1" u="sng" dirty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dar anlamda</a:t>
            </a:r>
            <a:r>
              <a:rPr lang="tr-TR" sz="2800" dirty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 maliyet ise; işletmenin </a:t>
            </a:r>
            <a:r>
              <a:rPr lang="tr-TR" sz="2800" u="sng" dirty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üretim faaliyetlerini</a:t>
            </a:r>
            <a:r>
              <a:rPr lang="tr-TR" sz="2800" dirty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 sürdürebilmesi için </a:t>
            </a:r>
            <a:r>
              <a:rPr lang="tr-TR" sz="2800" dirty="0">
                <a:solidFill>
                  <a:srgbClr val="FF3300"/>
                </a:solidFill>
                <a:latin typeface="Arial" charset="0"/>
                <a:cs typeface="Arial" charset="0"/>
              </a:rPr>
              <a:t>katlandığı her türlü fedakarlıkların parasal karşılığıdır.</a:t>
            </a: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70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BS0055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7880" y="4214814"/>
            <a:ext cx="2908300" cy="25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4" descr="HH01669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38175"/>
            <a:ext cx="32004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5" descr="TN00332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845" y="4477901"/>
            <a:ext cx="4648200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6" descr="BD08911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0" y="638175"/>
            <a:ext cx="3048000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3881438" y="2782888"/>
            <a:ext cx="428625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sz="2600" b="1" i="1" dirty="0">
                <a:solidFill>
                  <a:schemeClr val="accent2">
                    <a:lumMod val="75000"/>
                  </a:schemeClr>
                </a:solidFill>
              </a:rPr>
              <a:t>Üretilen mamuller için katlanılan fedakarlıkların parasal  karşılığı…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GİDER KAVRAMI 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chemeClr val="tx1"/>
                </a:solidFill>
                <a:latin typeface="Arial" charset="0"/>
                <a:cs typeface="Arial" charset="0"/>
              </a:rPr>
              <a:t>Gider, işletmenin faaliyetini ve varlığını sürdürebilmesi ve bir ekonomik yarar (gelir) sağlaması için belli bir dönemde kullandığı ve tükettiği girdilerin </a:t>
            </a:r>
            <a:r>
              <a:rPr lang="tr-TR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faydası tükenmiş maliyetlerinin </a:t>
            </a: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hasılattan düşülen kısmıdır.</a:t>
            </a:r>
          </a:p>
        </p:txBody>
      </p:sp>
      <p:pic>
        <p:nvPicPr>
          <p:cNvPr id="5" name="Grafik 4" descr="Kalp atışı">
            <a:extLst>
              <a:ext uri="{FF2B5EF4-FFF2-40B4-BE49-F238E27FC236}">
                <a16:creationId xmlns:a16="http://schemas.microsoft.com/office/drawing/2014/main" id="{E4D0D64F-C19C-469E-A461-82491EDEC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4182038"/>
            <a:ext cx="4941070" cy="247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32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521207" y="1536192"/>
            <a:ext cx="9752950" cy="640080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tr-TR" sz="4000" kern="1200" dirty="0">
                <a:latin typeface="+mj-lt"/>
                <a:ea typeface="+mj-ea"/>
                <a:cs typeface="+mj-cs"/>
              </a:rPr>
              <a:t>GİDER </a:t>
            </a:r>
            <a:r>
              <a:rPr lang="tr-TR" sz="4000" dirty="0"/>
              <a:t>OLARAK ADLANDIRABİLMEK İÇİN</a:t>
            </a:r>
            <a:r>
              <a:rPr lang="tr-TR" sz="4000" kern="1200" dirty="0">
                <a:latin typeface="+mj-lt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40" name="İçerik Yer Tutucusu 17">
            <a:extLst>
              <a:ext uri="{FF2B5EF4-FFF2-40B4-BE49-F238E27FC236}">
                <a16:creationId xmlns:a16="http://schemas.microsoft.com/office/drawing/2014/main" id="{7675E5C8-F477-4C09-B928-094F278756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8923785"/>
              </p:ext>
            </p:extLst>
          </p:nvPr>
        </p:nvGraphicFramePr>
        <p:xfrm>
          <a:off x="539496" y="2560320"/>
          <a:ext cx="9445752" cy="3977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6682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 bwMode="auto">
          <a:xfrm>
            <a:off x="4583832" y="188640"/>
            <a:ext cx="3096344" cy="172819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</a:rPr>
              <a:t>HARCAMALAR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ve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</a:rPr>
              <a:t>TÜKETİMLER</a:t>
            </a:r>
          </a:p>
        </p:txBody>
      </p:sp>
      <p:sp>
        <p:nvSpPr>
          <p:cNvPr id="4" name="3 Oval"/>
          <p:cNvSpPr/>
          <p:nvPr/>
        </p:nvSpPr>
        <p:spPr bwMode="auto">
          <a:xfrm>
            <a:off x="7968208" y="2780928"/>
            <a:ext cx="2448272" cy="165618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2400" b="1" i="1" dirty="0">
                <a:solidFill>
                  <a:schemeClr val="bg1"/>
                </a:solidFill>
                <a:latin typeface="Times New Roman" pitchFamily="18" charset="0"/>
              </a:rPr>
              <a:t>Gereksiz veya Anormal</a:t>
            </a:r>
          </a:p>
        </p:txBody>
      </p:sp>
      <p:sp>
        <p:nvSpPr>
          <p:cNvPr id="5" name="4 Oval"/>
          <p:cNvSpPr/>
          <p:nvPr/>
        </p:nvSpPr>
        <p:spPr bwMode="auto">
          <a:xfrm>
            <a:off x="1847528" y="2780928"/>
            <a:ext cx="2448272" cy="165618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2400" b="1" i="1" dirty="0">
                <a:solidFill>
                  <a:schemeClr val="bg1"/>
                </a:solidFill>
                <a:latin typeface="Times New Roman" pitchFamily="18" charset="0"/>
              </a:rPr>
              <a:t>Gerekli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2400" b="1" i="1" dirty="0">
                <a:solidFill>
                  <a:schemeClr val="bg1"/>
                </a:solidFill>
                <a:latin typeface="Times New Roman" pitchFamily="18" charset="0"/>
              </a:rPr>
              <a:t>ve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2400" b="1" i="1" dirty="0">
                <a:solidFill>
                  <a:schemeClr val="bg1"/>
                </a:solidFill>
                <a:latin typeface="Times New Roman" pitchFamily="18" charset="0"/>
              </a:rPr>
              <a:t>Normal</a:t>
            </a:r>
          </a:p>
        </p:txBody>
      </p:sp>
      <p:cxnSp>
        <p:nvCxnSpPr>
          <p:cNvPr id="7" name="6 Düz Ok Bağlayıcısı"/>
          <p:cNvCxnSpPr>
            <a:stCxn id="2" idx="2"/>
            <a:endCxn id="4" idx="0"/>
          </p:cNvCxnSpPr>
          <p:nvPr/>
        </p:nvCxnSpPr>
        <p:spPr bwMode="auto">
          <a:xfrm>
            <a:off x="6132004" y="1916832"/>
            <a:ext cx="3060340" cy="86409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9 Düz Ok Bağlayıcısı"/>
          <p:cNvCxnSpPr>
            <a:stCxn id="2" idx="2"/>
            <a:endCxn id="5" idx="0"/>
          </p:cNvCxnSpPr>
          <p:nvPr/>
        </p:nvCxnSpPr>
        <p:spPr bwMode="auto">
          <a:xfrm flipH="1">
            <a:off x="3071664" y="1916832"/>
            <a:ext cx="3060340" cy="86409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12 Yuvarlatılmış Dikdörtgen"/>
          <p:cNvSpPr/>
          <p:nvPr/>
        </p:nvSpPr>
        <p:spPr bwMode="auto">
          <a:xfrm>
            <a:off x="1876556" y="5401682"/>
            <a:ext cx="2376264" cy="864096"/>
          </a:xfrm>
          <a:prstGeom prst="roundRect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2400" b="1" dirty="0">
                <a:solidFill>
                  <a:schemeClr val="bg1"/>
                </a:solidFill>
                <a:latin typeface="Times New Roman" pitchFamily="18" charset="0"/>
              </a:rPr>
              <a:t>GİDER</a:t>
            </a:r>
          </a:p>
        </p:txBody>
      </p:sp>
      <p:sp>
        <p:nvSpPr>
          <p:cNvPr id="14" name="13 Yuvarlatılmış Dikdörtgen"/>
          <p:cNvSpPr/>
          <p:nvPr/>
        </p:nvSpPr>
        <p:spPr bwMode="auto">
          <a:xfrm>
            <a:off x="8011188" y="5401682"/>
            <a:ext cx="2376264" cy="864096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2400" b="1" dirty="0">
                <a:solidFill>
                  <a:schemeClr val="bg1"/>
                </a:solidFill>
                <a:latin typeface="Times New Roman" pitchFamily="18" charset="0"/>
              </a:rPr>
              <a:t>ZARAR</a:t>
            </a:r>
          </a:p>
        </p:txBody>
      </p:sp>
      <p:sp>
        <p:nvSpPr>
          <p:cNvPr id="15" name="14 Oval"/>
          <p:cNvSpPr/>
          <p:nvPr/>
        </p:nvSpPr>
        <p:spPr bwMode="auto">
          <a:xfrm>
            <a:off x="4871864" y="5157192"/>
            <a:ext cx="2520280" cy="136815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b="1" dirty="0">
                <a:ln/>
                <a:solidFill>
                  <a:srgbClr val="FF0000"/>
                </a:solidFill>
              </a:rPr>
              <a:t>Faydasız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2200" b="1" i="1" dirty="0">
                <a:ln/>
                <a:solidFill>
                  <a:srgbClr val="FF0000"/>
                </a:solidFill>
                <a:latin typeface="Times New Roman" pitchFamily="18" charset="0"/>
              </a:rPr>
              <a:t>(Boşa Giden)</a:t>
            </a:r>
          </a:p>
        </p:txBody>
      </p:sp>
      <p:cxnSp>
        <p:nvCxnSpPr>
          <p:cNvPr id="16" name="15 Düz Ok Bağlayıcısı"/>
          <p:cNvCxnSpPr>
            <a:stCxn id="5" idx="4"/>
            <a:endCxn id="13" idx="0"/>
          </p:cNvCxnSpPr>
          <p:nvPr/>
        </p:nvCxnSpPr>
        <p:spPr bwMode="auto">
          <a:xfrm flipH="1">
            <a:off x="3064688" y="4437112"/>
            <a:ext cx="6976" cy="96457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19 Düz Ok Bağlayıcısı"/>
          <p:cNvCxnSpPr>
            <a:stCxn id="4" idx="4"/>
            <a:endCxn id="14" idx="0"/>
          </p:cNvCxnSpPr>
          <p:nvPr/>
        </p:nvCxnSpPr>
        <p:spPr bwMode="auto">
          <a:xfrm>
            <a:off x="9192344" y="4437112"/>
            <a:ext cx="6976" cy="96457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22 Düz Ok Bağlayıcısı"/>
          <p:cNvCxnSpPr>
            <a:stCxn id="13" idx="3"/>
            <a:endCxn id="15" idx="2"/>
          </p:cNvCxnSpPr>
          <p:nvPr/>
        </p:nvCxnSpPr>
        <p:spPr bwMode="auto">
          <a:xfrm>
            <a:off x="4252820" y="5833730"/>
            <a:ext cx="61904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25 Düz Ok Bağlayıcısı"/>
          <p:cNvCxnSpPr>
            <a:endCxn id="14" idx="1"/>
          </p:cNvCxnSpPr>
          <p:nvPr/>
        </p:nvCxnSpPr>
        <p:spPr bwMode="auto">
          <a:xfrm>
            <a:off x="7421172" y="5833730"/>
            <a:ext cx="59001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kern="1200"/>
              <a:t>Maliyet Muhasebesinin Tanımı</a:t>
            </a:r>
          </a:p>
        </p:txBody>
      </p:sp>
      <p:graphicFrame>
        <p:nvGraphicFramePr>
          <p:cNvPr id="41" name="İçerik Yer Tutucusu 17">
            <a:extLst>
              <a:ext uri="{FF2B5EF4-FFF2-40B4-BE49-F238E27FC236}">
                <a16:creationId xmlns:a16="http://schemas.microsoft.com/office/drawing/2014/main" id="{47504C36-737F-40C5-8329-11ADA827F6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7991049"/>
              </p:ext>
            </p:extLst>
          </p:nvPr>
        </p:nvGraphicFramePr>
        <p:xfrm>
          <a:off x="539496" y="2560320"/>
          <a:ext cx="11080576" cy="3977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278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684438" cy="640080"/>
          </a:xfrm>
        </p:spPr>
        <p:txBody>
          <a:bodyPr rtlCol="0">
            <a:noAutofit/>
          </a:bodyPr>
          <a:lstStyle/>
          <a:p>
            <a:r>
              <a:rPr lang="tr-TR" sz="4000" b="1" dirty="0">
                <a:solidFill>
                  <a:schemeClr val="accent2"/>
                </a:solidFill>
              </a:rPr>
              <a:t>Maliyet Muhasebesinin Amaçları</a:t>
            </a:r>
            <a:endParaRPr lang="tr-T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800" dirty="0"/>
              <a:t>Üretilen mamul ve hizmetlerin birim maliyetlerini ölçmek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800" dirty="0"/>
              <a:t>Stokların değerlerini hesaplamak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800" dirty="0"/>
              <a:t>Geleceğe yönelik planların (bütçelerin) yapılmasına yardım etmek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800" dirty="0"/>
              <a:t>Giderlerin kontrolünü sağlamak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800" dirty="0"/>
              <a:t>Maliyetlerin düşürülmesini sağlayacak yöntemleri geliştirmek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800" dirty="0"/>
              <a:t>Yöneticilere maliyetlerle ilgili düzenli, etkili ve güvenilir bilgiler vermek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36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5AD915-7E21-4EF6-8CC3-A9DCF6F7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5079"/>
            <a:ext cx="9804320" cy="1611193"/>
          </a:xfrm>
        </p:spPr>
        <p:txBody>
          <a:bodyPr>
            <a:normAutofit/>
          </a:bodyPr>
          <a:lstStyle/>
          <a:p>
            <a:r>
              <a:rPr lang="tr-TR" dirty="0"/>
              <a:t>GİDERLERİN DEĞİŞİK KRİTERLERE GÖRE</a:t>
            </a:r>
            <a:br>
              <a:rPr lang="tr-TR" dirty="0"/>
            </a:br>
            <a:r>
              <a:rPr lang="tr-TR" dirty="0"/>
              <a:t>SINIFLANDIRILMASI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013DB2-E31D-42CB-988E-5D154A9369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3647440"/>
            <a:ext cx="10988108" cy="2890520"/>
          </a:xfrm>
        </p:spPr>
        <p:txBody>
          <a:bodyPr numCol="2"/>
          <a:lstStyle/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İlk Madde Ve Malzeme Giderleri, 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İşçi Ücret Ve Giderleri, 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Memur Ücret Ve Giderleri, 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Dışarıdan Sağlanan Fayda Ve Hizmetler,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Çeşitli Giderler, 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Vergi, Resim Ve Harçlar, 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Amortismanlar Ve Tükenme Payları, 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Finansman Giderleri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269B037-2090-414D-AED9-43DB23B49BE5}"/>
              </a:ext>
            </a:extLst>
          </p:cNvPr>
          <p:cNvSpPr/>
          <p:nvPr/>
        </p:nvSpPr>
        <p:spPr>
          <a:xfrm>
            <a:off x="521208" y="2716014"/>
            <a:ext cx="52384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Çeşitlerine Göre Sınıflandırma</a:t>
            </a:r>
          </a:p>
        </p:txBody>
      </p:sp>
    </p:spTree>
    <p:extLst>
      <p:ext uri="{BB962C8B-B14F-4D97-AF65-F5344CB8AC3E}">
        <p14:creationId xmlns:p14="http://schemas.microsoft.com/office/powerpoint/2010/main" val="2578507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5AD915-7E21-4EF6-8CC3-A9DCF6F7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5079"/>
            <a:ext cx="9804320" cy="1611193"/>
          </a:xfrm>
        </p:spPr>
        <p:txBody>
          <a:bodyPr>
            <a:normAutofit/>
          </a:bodyPr>
          <a:lstStyle/>
          <a:p>
            <a:r>
              <a:rPr lang="tr-TR" dirty="0"/>
              <a:t>GİDERLERİN DEĞİŞİK KRİTERLERE GÖRE</a:t>
            </a:r>
            <a:br>
              <a:rPr lang="tr-TR" dirty="0"/>
            </a:br>
            <a:r>
              <a:rPr lang="tr-TR" dirty="0"/>
              <a:t>SINIFLANDIRILMASI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013DB2-E31D-42CB-988E-5D154A9369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3647440"/>
            <a:ext cx="10988108" cy="2890520"/>
          </a:xfrm>
        </p:spPr>
        <p:txBody>
          <a:bodyPr numCol="2"/>
          <a:lstStyle/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Tedarik (Satın Alma), 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Üretim, 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Araştırma Ve Geliştirme, 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Pazarlama, Satış Ve Dağıtım, </a:t>
            </a:r>
          </a:p>
          <a:p>
            <a:pPr marL="342900" indent="-34290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tr-TR" dirty="0"/>
              <a:t>Genel Yönetim Ve Finansman 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269B037-2090-414D-AED9-43DB23B49BE5}"/>
              </a:ext>
            </a:extLst>
          </p:cNvPr>
          <p:cNvSpPr/>
          <p:nvPr/>
        </p:nvSpPr>
        <p:spPr>
          <a:xfrm>
            <a:off x="521208" y="2716014"/>
            <a:ext cx="74617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İşletme Fonksiyonlarına Göre Sınıflandırma</a:t>
            </a:r>
          </a:p>
        </p:txBody>
      </p:sp>
    </p:spTree>
    <p:extLst>
      <p:ext uri="{BB962C8B-B14F-4D97-AF65-F5344CB8AC3E}">
        <p14:creationId xmlns:p14="http://schemas.microsoft.com/office/powerpoint/2010/main" val="129511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5AD915-7E21-4EF6-8CC3-A9DCF6F7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5079"/>
            <a:ext cx="9804320" cy="1611193"/>
          </a:xfrm>
        </p:spPr>
        <p:txBody>
          <a:bodyPr>
            <a:normAutofit/>
          </a:bodyPr>
          <a:lstStyle/>
          <a:p>
            <a:r>
              <a:rPr lang="tr-TR" dirty="0"/>
              <a:t>GİDERLERİN DEĞİŞİK KRİTERLERE GÖRE</a:t>
            </a:r>
            <a:br>
              <a:rPr lang="tr-TR" dirty="0"/>
            </a:br>
            <a:r>
              <a:rPr lang="tr-TR" dirty="0"/>
              <a:t>SINIFLANDIRILMASI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013DB2-E31D-42CB-988E-5D154A9369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3429000"/>
            <a:ext cx="10988108" cy="3108960"/>
          </a:xfrm>
        </p:spPr>
        <p:txBody>
          <a:bodyPr numCol="1"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tr-TR" sz="32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Direkt Giderler:</a:t>
            </a: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/>
              <a:t>Belirli bir mamul veya hizmetin üretim maliyetine doğrudan doğruya herhangi bir dağıtım anahtarı kullanmadan yüklenebilen giderlerdir. </a:t>
            </a:r>
          </a:p>
          <a:p>
            <a:pPr algn="just">
              <a:lnSpc>
                <a:spcPct val="100000"/>
              </a:lnSpc>
            </a:pPr>
            <a:r>
              <a:rPr lang="tr-TR" dirty="0"/>
              <a:t>Direkt ilk madde ve malzeme giderleri ile direkt işçilik giderleri buna örnek olarak gösterilebilir. </a:t>
            </a:r>
          </a:p>
          <a:p>
            <a:pPr algn="just">
              <a:lnSpc>
                <a:spcPct val="100000"/>
              </a:lnSpc>
            </a:pPr>
            <a:r>
              <a:rPr lang="tr-TR" dirty="0"/>
              <a:t>Direkt giderlerin en önemli özelliği bunların belirli bir üretim birimi için ne kadar harcandığını doğrudan doğruya hesaplanabilmesidir.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269B037-2090-414D-AED9-43DB23B49BE5}"/>
              </a:ext>
            </a:extLst>
          </p:cNvPr>
          <p:cNvSpPr/>
          <p:nvPr/>
        </p:nvSpPr>
        <p:spPr>
          <a:xfrm>
            <a:off x="521208" y="2716014"/>
            <a:ext cx="77049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Mamullere Yüklenmesine Göre Sınıflandırma</a:t>
            </a:r>
          </a:p>
        </p:txBody>
      </p:sp>
    </p:spTree>
    <p:extLst>
      <p:ext uri="{BB962C8B-B14F-4D97-AF65-F5344CB8AC3E}">
        <p14:creationId xmlns:p14="http://schemas.microsoft.com/office/powerpoint/2010/main" val="3641136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5AD915-7E21-4EF6-8CC3-A9DCF6F7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5079"/>
            <a:ext cx="9804320" cy="1611193"/>
          </a:xfrm>
        </p:spPr>
        <p:txBody>
          <a:bodyPr>
            <a:normAutofit/>
          </a:bodyPr>
          <a:lstStyle/>
          <a:p>
            <a:r>
              <a:rPr lang="tr-TR" dirty="0"/>
              <a:t>GİDERLERİN DEĞİŞİK KRİTERLERE GÖRE</a:t>
            </a:r>
            <a:br>
              <a:rPr lang="tr-TR" dirty="0"/>
            </a:br>
            <a:r>
              <a:rPr lang="tr-TR" dirty="0"/>
              <a:t>SINIFLANDIRILMASI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013DB2-E31D-42CB-988E-5D154A9369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3429000"/>
            <a:ext cx="10988108" cy="3108960"/>
          </a:xfrm>
        </p:spPr>
        <p:txBody>
          <a:bodyPr numCol="1"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tr-TR" sz="32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Endirekt Giderler:</a:t>
            </a: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>
              <a:lnSpc>
                <a:spcPct val="100000"/>
              </a:lnSpc>
            </a:pP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Belirli bir mamul veya hizmetin üretim maliyetine doğrudan doğruya yüklenemeyip, bir dağıtım anahtarına ihtiyaç duyan giderlerdir. 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269B037-2090-414D-AED9-43DB23B49BE5}"/>
              </a:ext>
            </a:extLst>
          </p:cNvPr>
          <p:cNvSpPr/>
          <p:nvPr/>
        </p:nvSpPr>
        <p:spPr>
          <a:xfrm>
            <a:off x="521208" y="2716014"/>
            <a:ext cx="77049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Mamullere Yüklenmesine Göre Sınıflandırma</a:t>
            </a:r>
          </a:p>
        </p:txBody>
      </p:sp>
    </p:spTree>
    <p:extLst>
      <p:ext uri="{BB962C8B-B14F-4D97-AF65-F5344CB8AC3E}">
        <p14:creationId xmlns:p14="http://schemas.microsoft.com/office/powerpoint/2010/main" val="249083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5AD915-7E21-4EF6-8CC3-A9DCF6F7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5079"/>
            <a:ext cx="9804320" cy="1611193"/>
          </a:xfrm>
        </p:spPr>
        <p:txBody>
          <a:bodyPr>
            <a:normAutofit/>
          </a:bodyPr>
          <a:lstStyle/>
          <a:p>
            <a:r>
              <a:rPr lang="tr-TR" dirty="0"/>
              <a:t>GİDERLERİN DEĞİŞİK KRİTERLERE GÖRE</a:t>
            </a:r>
            <a:br>
              <a:rPr lang="tr-TR" dirty="0"/>
            </a:br>
            <a:r>
              <a:rPr lang="tr-TR" dirty="0"/>
              <a:t>SINIFLANDIRILMASI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013DB2-E31D-42CB-988E-5D154A9369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6" y="3429000"/>
            <a:ext cx="10988108" cy="3108960"/>
          </a:xfrm>
        </p:spPr>
        <p:txBody>
          <a:bodyPr numCol="1"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Sabit Giderler, </a:t>
            </a:r>
          </a:p>
          <a:p>
            <a:pPr marL="45720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Değişken Giderler </a:t>
            </a:r>
          </a:p>
          <a:p>
            <a:pPr marL="45720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Yarı Sabit </a:t>
            </a:r>
          </a:p>
          <a:p>
            <a:pPr marL="45720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Yarı Değişken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269B037-2090-414D-AED9-43DB23B49BE5}"/>
              </a:ext>
            </a:extLst>
          </p:cNvPr>
          <p:cNvSpPr/>
          <p:nvPr/>
        </p:nvSpPr>
        <p:spPr>
          <a:xfrm>
            <a:off x="521208" y="2716014"/>
            <a:ext cx="88600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Faaliyet Hacmiyle Olan İlişkisine Göre Sınıflandırma</a:t>
            </a:r>
          </a:p>
        </p:txBody>
      </p:sp>
    </p:spTree>
    <p:extLst>
      <p:ext uri="{BB962C8B-B14F-4D97-AF65-F5344CB8AC3E}">
        <p14:creationId xmlns:p14="http://schemas.microsoft.com/office/powerpoint/2010/main" val="527138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582153" cy="640080"/>
          </a:xfrm>
        </p:spPr>
        <p:txBody>
          <a:bodyPr rtlCol="0">
            <a:noAutofit/>
          </a:bodyPr>
          <a:lstStyle/>
          <a:p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Örnek Soru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A işletmesi 1.3.2020 tarihinde 5 katlı bir bina kiralamış ve bu binanın gelecek iki yıllık kira bedeli olarak ayda 2.500 TL üzerinden toplam 60.000 TL ödemiştir.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Binanın zemin katının satış mağazası  olarak kullanılması planlanmış­tır. Birinci, ikinci ve üçüncü Katlara üretim atölyeleri yerleştirilmiştir. En üst kat ise genel müdürlük bürolarına ayrılmıştır.</a:t>
            </a:r>
          </a:p>
        </p:txBody>
      </p:sp>
    </p:spTree>
    <p:extLst>
      <p:ext uri="{BB962C8B-B14F-4D97-AF65-F5344CB8AC3E}">
        <p14:creationId xmlns:p14="http://schemas.microsoft.com/office/powerpoint/2010/main" val="343809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582153" cy="640080"/>
          </a:xfrm>
        </p:spPr>
        <p:txBody>
          <a:bodyPr rtlCol="0">
            <a:noAutofit/>
          </a:bodyPr>
          <a:lstStyle/>
          <a:p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Örnek Soru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Genel müdürlük büroları hemen, üretim atölyeleri 1.5.2020 tarihinden itibaren, satış mağazası ise 1.6.2020 tarihinde faaliyete geçirilebilmiştir.</a:t>
            </a:r>
          </a:p>
        </p:txBody>
      </p:sp>
    </p:spTree>
    <p:extLst>
      <p:ext uri="{BB962C8B-B14F-4D97-AF65-F5344CB8AC3E}">
        <p14:creationId xmlns:p14="http://schemas.microsoft.com/office/powerpoint/2010/main" val="141463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582153" cy="640080"/>
          </a:xfrm>
        </p:spPr>
        <p:txBody>
          <a:bodyPr rtlCol="0">
            <a:noAutofit/>
          </a:bodyPr>
          <a:lstStyle/>
          <a:p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Örnek Soru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Ödenen kira, 1 Mart 2020 - 28 Şubat 2022 dönemini kapsamakta; yani  1O ayı 2020 yılına,  12 ayı 2021 yılına, 2 ayı  ise 2022 yılına alt bulunmaktadır. 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Harcama tutarı ne kadardır?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Harcamanın tamamı gider midir?</a:t>
            </a:r>
          </a:p>
        </p:txBody>
      </p:sp>
    </p:spTree>
    <p:extLst>
      <p:ext uri="{BB962C8B-B14F-4D97-AF65-F5344CB8AC3E}">
        <p14:creationId xmlns:p14="http://schemas.microsoft.com/office/powerpoint/2010/main" val="231962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582153" cy="640080"/>
          </a:xfrm>
        </p:spPr>
        <p:txBody>
          <a:bodyPr rtlCol="0">
            <a:noAutofit/>
          </a:bodyPr>
          <a:lstStyle/>
          <a:p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Örnek Soru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Ödenen kira, 1 Mart 2020 - 28 Şubat 2022 dönemini kapsamakta; yani  1O ayı 2020 yılına,  12 ayı 2021 yılına, 2 ayı  ise 2022 yılına alt bulunmaktadır. 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31 Aralık 2020 tarihinde toplam kira gideri kaç TL’dir?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06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582153" cy="640080"/>
          </a:xfrm>
        </p:spPr>
        <p:txBody>
          <a:bodyPr rtlCol="0">
            <a:noAutofit/>
          </a:bodyPr>
          <a:lstStyle/>
          <a:p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Örnek Soru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Kira ne çeşit bir giderdir?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Ödenen kira, mamullere yüklenmesine göre ne tür bir giderdir?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Ödenen kira işletme fonksiyonlarına göre nasıl ayrılabilir?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4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582153" cy="640080"/>
          </a:xfrm>
        </p:spPr>
        <p:txBody>
          <a:bodyPr rtlCol="0">
            <a:noAutofit/>
          </a:bodyPr>
          <a:lstStyle/>
          <a:p>
            <a:r>
              <a:rPr lang="tr-TR" sz="4000" dirty="0">
                <a:latin typeface="Arial" panose="020B0604020202020204" pitchFamily="34" charset="0"/>
                <a:cs typeface="Arial" panose="020B0604020202020204" pitchFamily="34" charset="0"/>
              </a:rPr>
              <a:t>Örnek Soru</a:t>
            </a:r>
          </a:p>
        </p:txBody>
      </p:sp>
      <p:sp>
        <p:nvSpPr>
          <p:cNvPr id="38" name="İçerik Yer Tutucusu 17"/>
          <p:cNvSpPr txBox="1">
            <a:spLocks/>
          </p:cNvSpPr>
          <p:nvPr/>
        </p:nvSpPr>
        <p:spPr>
          <a:xfrm>
            <a:off x="672125" y="1524708"/>
            <a:ext cx="10847751" cy="4885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  <a:cs typeface="Arial" charset="0"/>
              </a:rPr>
              <a:t>Ödenen kiranın tamamı gider midir, yoksa içinde zarar da var mıdır?</a:t>
            </a: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  <a:defRPr/>
            </a:pPr>
            <a:endParaRPr lang="tr-TR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09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HoşGeldinizBelges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715161_TF10001108" id="{41B9FDAB-6CD4-418F-812E-0C6B6869C1A7}" vid="{9345BDE5-1EF4-48F4-B8D4-BEF6914F668A}"/>
    </a:ext>
  </a:extLst>
</a:theme>
</file>

<file path=ppt/theme/theme2.xml><?xml version="1.0" encoding="utf-8"?>
<a:theme xmlns:a="http://schemas.openxmlformats.org/drawingml/2006/main" name="Office Theme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754A9457E6F2EB428D7C749500783CCD" ma:contentTypeVersion="2" ma:contentTypeDescription="Yeni belge oluşturun." ma:contentTypeScope="" ma:versionID="db2256120e1910b4904c52fc43cfa74c">
  <xsd:schema xmlns:xsd="http://www.w3.org/2001/XMLSchema" xmlns:xs="http://www.w3.org/2001/XMLSchema" xmlns:p="http://schemas.microsoft.com/office/2006/metadata/properties" xmlns:ns3="92a39cf4-50f7-4f69-a3a4-eedfbb83bae2" targetNamespace="http://schemas.microsoft.com/office/2006/metadata/properties" ma:root="true" ma:fieldsID="828d8755925568e4feaa882c2334bfda" ns3:_="">
    <xsd:import namespace="92a39cf4-50f7-4f69-a3a4-eedfbb83ba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a39cf4-50f7-4f69-a3a4-eedfbb83ba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0072C5-DDE0-4258-BA7A-4D4B80DFA632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92a39cf4-50f7-4f69-a3a4-eedfbb83bae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5AB0F6-7DBE-4577-B50A-2887EBD20A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a39cf4-50f7-4f69-a3a4-eedfbb83ba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766</Words>
  <Application>Microsoft Office PowerPoint</Application>
  <PresentationFormat>Geniş ekran</PresentationFormat>
  <Paragraphs>119</Paragraphs>
  <Slides>22</Slides>
  <Notes>15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22</vt:i4>
      </vt:variant>
    </vt:vector>
  </HeadingPairs>
  <TitlesOfParts>
    <vt:vector size="32" baseType="lpstr">
      <vt:lpstr>Arial</vt:lpstr>
      <vt:lpstr>Calibri</vt:lpstr>
      <vt:lpstr>Calibri Light</vt:lpstr>
      <vt:lpstr>Courier New</vt:lpstr>
      <vt:lpstr>Segoe UI</vt:lpstr>
      <vt:lpstr>Segoe UI Light</vt:lpstr>
      <vt:lpstr>Times New Roman</vt:lpstr>
      <vt:lpstr>Wingdings</vt:lpstr>
      <vt:lpstr>HoşGeldinizBelgesi</vt:lpstr>
      <vt:lpstr>Office Theme</vt:lpstr>
      <vt:lpstr>MALİYET MUHASEBESİ</vt:lpstr>
      <vt:lpstr>GİRİŞ</vt:lpstr>
      <vt:lpstr>HARCAMA KAVRAMI </vt:lpstr>
      <vt:lpstr>MALİYET KAVRAMI</vt:lpstr>
      <vt:lpstr>MALİYET KAVRAMI</vt:lpstr>
      <vt:lpstr>PowerPoint Sunusu</vt:lpstr>
      <vt:lpstr>GİDER KAVRAMI </vt:lpstr>
      <vt:lpstr>GİDER OLARAK ADLANDIRABİLMEK İÇİN </vt:lpstr>
      <vt:lpstr>PowerPoint Sunusu</vt:lpstr>
      <vt:lpstr>Maliyet Muhasebesinin Tanımı</vt:lpstr>
      <vt:lpstr>Maliyet Muhasebesinin Amaçları</vt:lpstr>
      <vt:lpstr>GİDERLERİN DEĞİŞİK KRİTERLERE GÖRE SINIFLANDIRILMASI</vt:lpstr>
      <vt:lpstr>GİDERLERİN DEĞİŞİK KRİTERLERE GÖRE SINIFLANDIRILMASI</vt:lpstr>
      <vt:lpstr>GİDERLERİN DEĞİŞİK KRİTERLERE GÖRE SINIFLANDIRILMASI</vt:lpstr>
      <vt:lpstr>GİDERLERİN DEĞİŞİK KRİTERLERE GÖRE SINIFLANDIRILMASI</vt:lpstr>
      <vt:lpstr>GİDERLERİN DEĞİŞİK KRİTERLERE GÖRE SINIFLANDIRILMASI</vt:lpstr>
      <vt:lpstr>Örnek Soru</vt:lpstr>
      <vt:lpstr>Örnek Soru</vt:lpstr>
      <vt:lpstr>Örnek Soru</vt:lpstr>
      <vt:lpstr>Örnek Soru</vt:lpstr>
      <vt:lpstr>Örnek Soru</vt:lpstr>
      <vt:lpstr>Örnek Soru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2020-10-12T12:30:18Z</dcterms:created>
  <dcterms:modified xsi:type="dcterms:W3CDTF">2020-10-12T16:57:01Z</dcterms:modified>
</cp:coreProperties>
</file>