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5"/>
  </p:notesMasterIdLst>
  <p:handoutMasterIdLst>
    <p:handoutMasterId r:id="rId16"/>
  </p:handoutMasterIdLst>
  <p:sldIdLst>
    <p:sldId id="256" r:id="rId3"/>
    <p:sldId id="310" r:id="rId4"/>
    <p:sldId id="295" r:id="rId5"/>
    <p:sldId id="266" r:id="rId6"/>
    <p:sldId id="296" r:id="rId7"/>
    <p:sldId id="311" r:id="rId8"/>
    <p:sldId id="312" r:id="rId9"/>
    <p:sldId id="313" r:id="rId10"/>
    <p:sldId id="314" r:id="rId11"/>
    <p:sldId id="315" r:id="rId12"/>
    <p:sldId id="316" r:id="rId13"/>
    <p:sldId id="317" r:id="rId14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orient="horz" pos="336">
          <p15:clr>
            <a:srgbClr val="A4A3A4"/>
          </p15:clr>
        </p15:guide>
        <p15:guide id="5" orient="horz" pos="1920">
          <p15:clr>
            <a:srgbClr val="A4A3A4"/>
          </p15:clr>
        </p15:guide>
        <p15:guide id="6" orient="horz" pos="3984">
          <p15:clr>
            <a:srgbClr val="A4A3A4"/>
          </p15:clr>
        </p15:guide>
        <p15:guide id="7" orient="horz" pos="1152">
          <p15:clr>
            <a:srgbClr val="A4A3A4"/>
          </p15:clr>
        </p15:guide>
        <p15:guide id="8" pos="3839">
          <p15:clr>
            <a:srgbClr val="A4A3A4"/>
          </p15:clr>
        </p15:guide>
        <p15:guide id="9" pos="671">
          <p15:clr>
            <a:srgbClr val="A4A3A4"/>
          </p15:clr>
        </p15:guide>
        <p15:guide id="10" pos="7007">
          <p15:clr>
            <a:srgbClr val="A4A3A4"/>
          </p15:clr>
        </p15:guide>
        <p15:guide id="11" pos="6143">
          <p15:clr>
            <a:srgbClr val="A4A3A4"/>
          </p15:clr>
        </p15:guide>
        <p15:guide id="12" pos="3263">
          <p15:clr>
            <a:srgbClr val="A4A3A4"/>
          </p15:clr>
        </p15:guide>
        <p15:guide id="13" pos="7391">
          <p15:clr>
            <a:srgbClr val="A4A3A4"/>
          </p15:clr>
        </p15:guide>
        <p15:guide id="14" pos="369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3727" autoAdjust="0"/>
  </p:normalViewPr>
  <p:slideViewPr>
    <p:cSldViewPr showGuides="1">
      <p:cViewPr varScale="1">
        <p:scale>
          <a:sx n="64" d="100"/>
          <a:sy n="64" d="100"/>
        </p:scale>
        <p:origin x="900" y="72"/>
      </p:cViewPr>
      <p:guideLst>
        <p:guide orient="horz" pos="2160"/>
        <p:guide orient="horz" pos="1008"/>
        <p:guide orient="horz" pos="3792"/>
        <p:guide orient="horz" pos="336"/>
        <p:guide orient="horz" pos="1920"/>
        <p:guide orient="horz" pos="3984"/>
        <p:guide orient="horz" pos="1152"/>
        <p:guide pos="3839"/>
        <p:guide pos="671"/>
        <p:guide pos="7007"/>
        <p:guide pos="6143"/>
        <p:guide pos="3263"/>
        <p:guide pos="7391"/>
        <p:guide pos="36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0" d="100"/>
          <a:sy n="80" d="100"/>
        </p:scale>
        <p:origin x="14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CE221E-83ED-4F6C-BA5F-3F9E6FDB6953}" type="datetimeFigureOut">
              <a:rPr lang="tr-TR" smtClean="0"/>
              <a:t>25.10.2016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4CBEF8-5CDE-472B-839B-B8BB0C881006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632892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53E5F-CE67-483C-A264-F17AC70E9CA2}" type="datetimeFigureOut">
              <a:rPr lang="tr-TR" smtClean="0"/>
              <a:t>25.10.2016</a:t>
            </a:fld>
            <a:endParaRPr lang="tr-TR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B98AFB-CB0D-4DFE-87B9-B4B0D0DE73CD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12805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065214" y="533400"/>
            <a:ext cx="5029200" cy="2514601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tr-TR"/>
              <a:t>Asıl başlık stili için tıklayın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065212" y="3403600"/>
            <a:ext cx="5029201" cy="13970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/>
              <a:t>25.10.2016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6475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/>
              <a:t>25.10.2016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2915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65214" y="533400"/>
            <a:ext cx="8686800" cy="2286000"/>
          </a:xfrm>
        </p:spPr>
        <p:txBody>
          <a:bodyPr anchor="b">
            <a:normAutofit/>
          </a:bodyPr>
          <a:lstStyle>
            <a:lvl1pPr algn="l">
              <a:defRPr sz="5400" b="1" cap="none" baseline="0"/>
            </a:lvl1pPr>
          </a:lstStyle>
          <a:p>
            <a:r>
              <a:rPr lang="tr-TR"/>
              <a:t>Asıl başlık stili için tıklayın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65214" y="3124200"/>
            <a:ext cx="8686800" cy="1371600"/>
          </a:xfrm>
        </p:spPr>
        <p:txBody>
          <a:bodyPr anchor="t">
            <a:normAutofit/>
          </a:bodyPr>
          <a:lstStyle>
            <a:lvl1pPr marL="0" indent="0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/>
              <a:t>25.10.2016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01331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065212" y="1828800"/>
            <a:ext cx="4251960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5464598" y="1828800"/>
            <a:ext cx="4251960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tr-TR" dirty="0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/>
              <a:t>25.10.2016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1370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65211" y="533400"/>
            <a:ext cx="8686802" cy="1066800"/>
          </a:xfrm>
        </p:spPr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tıklayın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65213" y="1828799"/>
            <a:ext cx="4251960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065213" y="2590800"/>
            <a:ext cx="4251960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tr-TR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5500053" y="1828799"/>
            <a:ext cx="4251960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5500053" y="2590800"/>
            <a:ext cx="4251960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tr-TR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/>
              <a:t>25.10.2016</a:t>
            </a:fld>
            <a:endParaRPr lang="tr-TR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0078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/>
              <a:t>25.10.2016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0715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/>
              <a:t>25.10.2016</a:t>
            </a:fld>
            <a:endParaRPr lang="tr-TR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4153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b">
            <a:normAutofit/>
          </a:bodyPr>
          <a:lstStyle>
            <a:lvl1pPr algn="l">
              <a:defRPr sz="3600" b="1"/>
            </a:lvl1pPr>
          </a:lstStyle>
          <a:p>
            <a:r>
              <a:rPr lang="tr-TR"/>
              <a:t>Asıl başlık stili için tıklayın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865813" y="533400"/>
            <a:ext cx="586740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/>
              <a:t>25.10.2016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0171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b">
            <a:noAutofit/>
          </a:bodyPr>
          <a:lstStyle>
            <a:lvl1pPr algn="l">
              <a:defRPr sz="3600" b="1"/>
            </a:lvl1pPr>
          </a:lstStyle>
          <a:p>
            <a:r>
              <a:rPr lang="tr-TR"/>
              <a:t>Asıl başlık stili için tıklayın</a:t>
            </a:r>
            <a:endParaRPr lang="tr-TR" dirty="0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865812" y="533400"/>
            <a:ext cx="5780173" cy="5791200"/>
          </a:xfrm>
          <a:ln w="5080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</p:spTree>
    <p:extLst>
      <p:ext uri="{BB962C8B-B14F-4D97-AF65-F5344CB8AC3E}">
        <p14:creationId xmlns:p14="http://schemas.microsoft.com/office/powerpoint/2010/main" val="141960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tr-TR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/>
              <a:t>25.10.2016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6809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61412" y="533400"/>
            <a:ext cx="2362201" cy="5486400"/>
          </a:xfrm>
        </p:spPr>
        <p:txBody>
          <a:bodyPr vert="eaVert"/>
          <a:lstStyle/>
          <a:p>
            <a:r>
              <a:rPr lang="tr-TR"/>
              <a:t>Asıl başlık stili için tıklayın</a:t>
            </a:r>
            <a:endParaRPr lang="tr-TR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1065213" y="533400"/>
            <a:ext cx="7467599" cy="5486400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/>
              <a:t>25.10.2016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8244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1065212" y="533400"/>
            <a:ext cx="8686801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 dirty="0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65212" y="1828800"/>
            <a:ext cx="8686801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932612" y="6155267"/>
            <a:ext cx="13716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E0FA9E5-6744-4841-888F-9E7CC0C2B7EC}" type="datetimeFigureOut">
              <a:rPr lang="tr-TR" smtClean="0"/>
              <a:pPr/>
              <a:t>25.10.2016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1065213" y="6155267"/>
            <a:ext cx="5653087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532812" y="6155267"/>
            <a:ext cx="12192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AEAE4A8-A6E5-453E-B946-FB774B73F48C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9705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7724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097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23444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37160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50876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64592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065214" y="533400"/>
            <a:ext cx="5533254" cy="2514601"/>
          </a:xfrm>
        </p:spPr>
        <p:txBody>
          <a:bodyPr/>
          <a:lstStyle/>
          <a:p>
            <a:r>
              <a:rPr lang="tr-TR" dirty="0"/>
              <a:t>Giderlerin Gider Yerlerine Dağıtımı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065212" y="3403600"/>
            <a:ext cx="5029201" cy="1753592"/>
          </a:xfrm>
        </p:spPr>
        <p:txBody>
          <a:bodyPr>
            <a:normAutofit/>
          </a:bodyPr>
          <a:lstStyle/>
          <a:p>
            <a:r>
              <a:rPr lang="tr-TR" dirty="0"/>
              <a:t>Üretim Giderleri</a:t>
            </a:r>
          </a:p>
          <a:p>
            <a:r>
              <a:rPr lang="tr-TR" dirty="0"/>
              <a:t>	Direkt ilk madde ve malzeme</a:t>
            </a:r>
          </a:p>
          <a:p>
            <a:r>
              <a:rPr lang="tr-TR" dirty="0"/>
              <a:t>	Direkt işçilik</a:t>
            </a:r>
          </a:p>
          <a:p>
            <a:r>
              <a:rPr lang="tr-TR" dirty="0"/>
              <a:t>	Genel üretim</a:t>
            </a:r>
          </a:p>
        </p:txBody>
      </p:sp>
    </p:spTree>
    <p:extLst>
      <p:ext uri="{BB962C8B-B14F-4D97-AF65-F5344CB8AC3E}">
        <p14:creationId xmlns:p14="http://schemas.microsoft.com/office/powerpoint/2010/main" val="149325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GİDER YERİ KAVRAMI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7828" y="1828800"/>
            <a:ext cx="9793088" cy="4191000"/>
          </a:xfrm>
        </p:spPr>
        <p:txBody>
          <a:bodyPr>
            <a:normAutofit fontScale="92500"/>
          </a:bodyPr>
          <a:lstStyle/>
          <a:p>
            <a:pPr marL="44450" indent="674688" algn="just">
              <a:buNone/>
            </a:pPr>
            <a:r>
              <a:rPr lang="tr-TR" sz="2400" dirty="0"/>
              <a:t>Giderleri ayrı olarak izlenebilen hesap birimleridir.</a:t>
            </a:r>
          </a:p>
          <a:p>
            <a:pPr marL="44450" indent="46038" algn="just">
              <a:buNone/>
            </a:pPr>
            <a:r>
              <a:rPr lang="tr-TR" sz="2400" dirty="0"/>
              <a:t>ESAS ÜRETİM GİDER YERLERİ			FİNANSMAN GİDER YERLERİ</a:t>
            </a:r>
          </a:p>
          <a:p>
            <a:pPr marL="44450" indent="46038" algn="just">
              <a:buNone/>
            </a:pPr>
            <a:endParaRPr lang="tr-TR" sz="2400" dirty="0"/>
          </a:p>
          <a:p>
            <a:pPr marL="44450" indent="46038" algn="just">
              <a:buNone/>
            </a:pPr>
            <a:r>
              <a:rPr lang="tr-TR" sz="2400" dirty="0"/>
              <a:t>YARDIMCI ÜRETİM GİDER YERLERİ		AR-GE GİDER YERLERİ</a:t>
            </a:r>
          </a:p>
          <a:p>
            <a:pPr marL="44450" indent="46038" algn="just">
              <a:buNone/>
            </a:pPr>
            <a:endParaRPr lang="tr-TR" sz="2400" dirty="0"/>
          </a:p>
          <a:p>
            <a:pPr marL="44450" indent="46038" algn="just">
              <a:buNone/>
            </a:pPr>
            <a:r>
              <a:rPr lang="tr-TR" sz="2400" dirty="0"/>
              <a:t>HİZMET GİDER YERLERİ 			PAZ. SATIŞ DAĞ. GİDER YERLERİ </a:t>
            </a:r>
          </a:p>
          <a:p>
            <a:pPr marL="44450" indent="46038" algn="just">
              <a:buNone/>
            </a:pPr>
            <a:endParaRPr lang="tr-TR" sz="2400" dirty="0"/>
          </a:p>
          <a:p>
            <a:pPr marL="44450" indent="46038" algn="just">
              <a:buNone/>
            </a:pPr>
            <a:r>
              <a:rPr lang="tr-TR" sz="2400" dirty="0"/>
              <a:t>ÜRETİM YERLERİ YÖN. GİDER YERLERİ	GENEL YÖNETİM GİDER YERLERİ</a:t>
            </a:r>
          </a:p>
          <a:p>
            <a:pPr marL="44450" indent="674688" algn="just">
              <a:buNone/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9033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2"/>
          <a:srcRect r="2412" b="10802"/>
          <a:stretch/>
        </p:blipFill>
        <p:spPr>
          <a:xfrm>
            <a:off x="333772" y="122367"/>
            <a:ext cx="11449272" cy="6735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589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BİRİNCİ DAĞITIM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65212" y="1828800"/>
            <a:ext cx="8686801" cy="4768552"/>
          </a:xfrm>
        </p:spPr>
        <p:txBody>
          <a:bodyPr>
            <a:normAutofit/>
          </a:bodyPr>
          <a:lstStyle/>
          <a:p>
            <a:pPr marL="44450" indent="674688" algn="just">
              <a:buNone/>
            </a:pPr>
            <a:r>
              <a:rPr lang="tr-TR" sz="2400" b="1" dirty="0"/>
              <a:t>Gider Yerlerinin Direkt Giderlerinin Saptanması</a:t>
            </a:r>
          </a:p>
          <a:p>
            <a:pPr marL="44450" indent="674688" algn="just">
              <a:buNone/>
            </a:pPr>
            <a:r>
              <a:rPr lang="tr-TR" sz="2400" dirty="0"/>
              <a:t>İlk işlem; her gider yeri için o gider yeriyle doğrudan ilişkisi kurulabilecek giderlerin saptanmasıdır.</a:t>
            </a:r>
          </a:p>
          <a:p>
            <a:pPr marL="44450" indent="674688" algn="just">
              <a:buNone/>
            </a:pPr>
            <a:r>
              <a:rPr lang="tr-TR" sz="2400" dirty="0"/>
              <a:t>Aşağıdaki giderlerin hangi gider yerinde ne kadar kullanıldığı rahatlıkla saptanabilmektedir. Bu nedenle bu giderler doğrudan ilgili gider yerine yazılmaktadır.</a:t>
            </a:r>
          </a:p>
          <a:p>
            <a:pPr marL="387350" indent="-342900" algn="just">
              <a:buFont typeface="Wingdings" panose="05000000000000000000" pitchFamily="2" charset="2"/>
              <a:buChar char="v"/>
            </a:pPr>
            <a:r>
              <a:rPr lang="tr-TR" sz="2400" dirty="0"/>
              <a:t>Direkt İlk Madde ve Malzeme</a:t>
            </a:r>
          </a:p>
          <a:p>
            <a:pPr marL="387350" indent="-342900" algn="just">
              <a:buFont typeface="Wingdings" panose="05000000000000000000" pitchFamily="2" charset="2"/>
              <a:buChar char="v"/>
            </a:pPr>
            <a:r>
              <a:rPr lang="tr-TR" sz="2400" dirty="0"/>
              <a:t>Direkt İşçilik</a:t>
            </a:r>
          </a:p>
          <a:p>
            <a:pPr marL="387350" indent="-342900" algn="just">
              <a:buFont typeface="Wingdings" panose="05000000000000000000" pitchFamily="2" charset="2"/>
              <a:buChar char="v"/>
            </a:pPr>
            <a:r>
              <a:rPr lang="tr-TR" sz="2400" dirty="0"/>
              <a:t>Endirekt Malzeme</a:t>
            </a:r>
          </a:p>
          <a:p>
            <a:pPr marL="387350" indent="-342900" algn="just">
              <a:buFont typeface="Wingdings" panose="05000000000000000000" pitchFamily="2" charset="2"/>
              <a:buChar char="v"/>
            </a:pPr>
            <a:r>
              <a:rPr lang="tr-TR" sz="2400" dirty="0"/>
              <a:t>Endirekt İşçilik</a:t>
            </a:r>
          </a:p>
        </p:txBody>
      </p:sp>
    </p:spTree>
    <p:extLst>
      <p:ext uri="{BB962C8B-B14F-4D97-AF65-F5344CB8AC3E}">
        <p14:creationId xmlns:p14="http://schemas.microsoft.com/office/powerpoint/2010/main" val="2917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65212" y="3429000"/>
            <a:ext cx="8686801" cy="3096344"/>
          </a:xfrm>
        </p:spPr>
        <p:txBody>
          <a:bodyPr>
            <a:normAutofit/>
          </a:bodyPr>
          <a:lstStyle/>
          <a:p>
            <a:pPr marL="44450" indent="674688" algn="just">
              <a:buNone/>
            </a:pPr>
            <a:r>
              <a:rPr lang="tr-TR" sz="2400" dirty="0"/>
              <a:t>.</a:t>
            </a:r>
          </a:p>
          <a:p>
            <a:pPr marL="44450" indent="674688" algn="just">
              <a:buNone/>
            </a:pPr>
            <a:endParaRPr lang="tr-TR" sz="2400" dirty="0"/>
          </a:p>
        </p:txBody>
      </p:sp>
      <p:sp>
        <p:nvSpPr>
          <p:cNvPr id="5" name="İçerik Yer Tutucusu 2"/>
          <p:cNvSpPr txBox="1">
            <a:spLocks/>
          </p:cNvSpPr>
          <p:nvPr/>
        </p:nvSpPr>
        <p:spPr>
          <a:xfrm>
            <a:off x="1065212" y="620688"/>
            <a:ext cx="9781728" cy="194421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772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450" indent="674688" algn="just">
              <a:buNone/>
            </a:pPr>
            <a:r>
              <a:rPr lang="tr-TR" alt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 endüstri işletmesi mamullerini </a:t>
            </a:r>
            <a:r>
              <a:rPr lang="tr-TR" alt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Döküm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altLang="tr-TR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İşleme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altLang="tr-TR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Ambalaj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esas üretim maliyet yerlerinden geçirmek yoluyla üretmektedir. </a:t>
            </a:r>
          </a:p>
          <a:p>
            <a:pPr marL="44450" indent="674688" algn="just">
              <a:buNone/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Ayrıca işletmede </a:t>
            </a:r>
            <a:r>
              <a:rPr lang="tr-TR" altLang="tr-TR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Enerji Santrali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alt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Servis 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altLang="tr-T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Bakım Onarım 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yardımcı üretim ve hizmet departmanı vardır. İşletmenin Haziran 20xx ayında katlandığı giderler ve giderlerin dağıtımında esas alınacak dağıtım ölçütleri aşağıdaki gibi gerçekleşmiştir.</a:t>
            </a:r>
            <a:endParaRPr lang="tr-TR" sz="2400" dirty="0"/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 rotWithShape="1">
          <a:blip r:embed="rId2"/>
          <a:srcRect l="3572" r="3572" b="29437"/>
          <a:stretch/>
        </p:blipFill>
        <p:spPr>
          <a:xfrm>
            <a:off x="1275556" y="2780928"/>
            <a:ext cx="9361040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67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BİRİNCİ DAĞITIM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65212" y="1828800"/>
            <a:ext cx="8686801" cy="4696544"/>
          </a:xfrm>
        </p:spPr>
        <p:txBody>
          <a:bodyPr>
            <a:normAutofit/>
          </a:bodyPr>
          <a:lstStyle/>
          <a:p>
            <a:pPr marL="44450" indent="674688" algn="just">
              <a:buNone/>
            </a:pPr>
            <a:r>
              <a:rPr lang="tr-TR" sz="2400" b="1" dirty="0"/>
              <a:t>Endirekt Giderler Sorunu</a:t>
            </a:r>
          </a:p>
          <a:p>
            <a:pPr marL="44450" indent="674688" algn="just">
              <a:buNone/>
            </a:pPr>
            <a:r>
              <a:rPr lang="tr-TR" sz="2400" dirty="0"/>
              <a:t>Gider yerleri ile doğrudan ilişkilendirilemeyen giderlerin dağıtım anahtarları yardımıyla gider yerlerine yüklenmesi gerekmektedir.</a:t>
            </a:r>
          </a:p>
          <a:p>
            <a:pPr marL="44450" indent="674688" algn="just">
              <a:buNone/>
            </a:pPr>
            <a:r>
              <a:rPr lang="tr-TR" sz="2400" dirty="0"/>
              <a:t>Örnek: vergi, amortisman, kira, enerji, su, güvenlik gibi.</a:t>
            </a:r>
          </a:p>
          <a:p>
            <a:pPr marL="44450" indent="674688" algn="just">
              <a:buNone/>
            </a:pPr>
            <a:r>
              <a:rPr lang="tr-TR" sz="2400" b="1" dirty="0">
                <a:solidFill>
                  <a:srgbClr val="FF0000"/>
                </a:solidFill>
              </a:rPr>
              <a:t>Bir dağıtım anahtarı, </a:t>
            </a:r>
            <a:r>
              <a:rPr lang="tr-TR" sz="2400" dirty="0"/>
              <a:t>gider ile bir gider yeri arasında doğal olmayan ölçülebilir bir bağlantı kurar. Anahtarın </a:t>
            </a:r>
            <a:r>
              <a:rPr lang="tr-TR" sz="2400" b="1" u="sng" dirty="0"/>
              <a:t>ölçülebilir</a:t>
            </a:r>
            <a:r>
              <a:rPr lang="tr-TR" sz="2400" dirty="0"/>
              <a:t> olması en büyük özelliğidir. </a:t>
            </a:r>
          </a:p>
          <a:p>
            <a:pPr marL="44450" indent="674688" algn="just">
              <a:buNone/>
            </a:pPr>
            <a:r>
              <a:rPr lang="tr-TR" sz="2400" dirty="0"/>
              <a:t>Her işletmede anahtar seçimi, işletmenin özel durumuna göre yapılmalıdır. </a:t>
            </a:r>
          </a:p>
          <a:p>
            <a:pPr marL="44450" indent="674688" algn="just">
              <a:buNone/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8581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65212" y="1828800"/>
            <a:ext cx="8686801" cy="4696544"/>
          </a:xfrm>
        </p:spPr>
        <p:txBody>
          <a:bodyPr>
            <a:normAutofit/>
          </a:bodyPr>
          <a:lstStyle/>
          <a:p>
            <a:pPr marL="44450" indent="674688" algn="just">
              <a:buNone/>
            </a:pPr>
            <a:r>
              <a:rPr lang="tr-TR" sz="2400" dirty="0"/>
              <a:t>.</a:t>
            </a:r>
          </a:p>
          <a:p>
            <a:pPr marL="44450" indent="674688" algn="just">
              <a:buNone/>
            </a:pPr>
            <a:endParaRPr lang="tr-TR" sz="2400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r="12221" b="12864"/>
          <a:stretch/>
        </p:blipFill>
        <p:spPr>
          <a:xfrm>
            <a:off x="693812" y="692696"/>
            <a:ext cx="9937104" cy="582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30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5820" y="332656"/>
            <a:ext cx="10585176" cy="1744216"/>
          </a:xfrm>
        </p:spPr>
        <p:txBody>
          <a:bodyPr>
            <a:normAutofit/>
          </a:bodyPr>
          <a:lstStyle/>
          <a:p>
            <a:pPr marL="44450" indent="674688" algn="just">
              <a:buNone/>
            </a:pPr>
            <a:r>
              <a:rPr lang="tr-TR" altLang="tr-TR" sz="2400" b="1" dirty="0">
                <a:latin typeface="Times New Roman" panose="02020603050405020304" pitchFamily="18" charset="0"/>
              </a:rPr>
              <a:t>Örnek Devamı: </a:t>
            </a:r>
            <a:r>
              <a:rPr lang="tr-TR" altLang="tr-TR" sz="2400" dirty="0">
                <a:latin typeface="Times New Roman" panose="02020603050405020304" pitchFamily="18" charset="0"/>
              </a:rPr>
              <a:t>Maliyet döneminde ayrıca gider yerlerine endirekt nitelikte olup henüz dağıtımı yapılmamış diğer genel üretim giderleri ve bu giderlere ilişkin dağıtım ölçüleri aşağıdaki gibi gerçekleşmiştir. </a:t>
            </a:r>
            <a:endParaRPr lang="tr-TR" sz="2400" dirty="0"/>
          </a:p>
          <a:p>
            <a:pPr marL="44450" indent="674688" algn="just">
              <a:buNone/>
            </a:pPr>
            <a:endParaRPr lang="tr-TR" sz="2400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892" y="1484784"/>
            <a:ext cx="8856984" cy="1646063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3892" y="3429000"/>
            <a:ext cx="8856984" cy="307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63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837828" y="317500"/>
            <a:ext cx="5472608" cy="431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772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tr-TR" altLang="tr-TR" sz="2800" dirty="0">
                <a:solidFill>
                  <a:srgbClr val="FF0000"/>
                </a:solidFill>
              </a:rPr>
              <a:t>a. Su Giderlerinin Dağıtımı:</a:t>
            </a: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828" y="908720"/>
            <a:ext cx="8723108" cy="1080120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828" y="2148260"/>
            <a:ext cx="10369152" cy="1280740"/>
          </a:xfrm>
          <a:prstGeom prst="rect">
            <a:avLst/>
          </a:prstGeom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1804" y="3356992"/>
            <a:ext cx="10369152" cy="306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2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21804" y="404664"/>
            <a:ext cx="7491412" cy="504825"/>
          </a:xfrm>
        </p:spPr>
        <p:txBody>
          <a:bodyPr>
            <a:normAutofit/>
          </a:bodyPr>
          <a:lstStyle/>
          <a:p>
            <a:pPr eaLnBrk="1" hangingPunct="1"/>
            <a:r>
              <a:rPr lang="tr-TR" altLang="tr-TR" sz="2800" b="1" dirty="0">
                <a:latin typeface="Arial" panose="020B0604020202020204" pitchFamily="34" charset="0"/>
              </a:rPr>
              <a:t>b. Enerji Giderlerinin Dağıtımı:</a:t>
            </a:r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 rotWithShape="1">
          <a:blip r:embed="rId2"/>
          <a:srcRect l="12030"/>
          <a:stretch/>
        </p:blipFill>
        <p:spPr>
          <a:xfrm>
            <a:off x="765820" y="919627"/>
            <a:ext cx="9217024" cy="2085877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8738" y="3005504"/>
            <a:ext cx="9840170" cy="366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520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93812" y="332656"/>
            <a:ext cx="7491412" cy="504825"/>
          </a:xfrm>
        </p:spPr>
        <p:txBody>
          <a:bodyPr>
            <a:normAutofit/>
          </a:bodyPr>
          <a:lstStyle/>
          <a:p>
            <a:pPr eaLnBrk="1" hangingPunct="1"/>
            <a:r>
              <a:rPr lang="tr-TR" altLang="tr-TR" sz="2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c. Bina Amortisman Giderlerinin Dağıtımı:</a:t>
            </a:r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 rotWithShape="1">
          <a:blip r:embed="rId2"/>
          <a:srcRect l="7071"/>
          <a:stretch/>
        </p:blipFill>
        <p:spPr>
          <a:xfrm>
            <a:off x="680790" y="980728"/>
            <a:ext cx="9217024" cy="2157057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844" y="3137784"/>
            <a:ext cx="8915970" cy="353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13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/>
          <p:cNvPicPr>
            <a:picLocks noChangeAspect="1"/>
          </p:cNvPicPr>
          <p:nvPr/>
        </p:nvPicPr>
        <p:blipFill rotWithShape="1">
          <a:blip r:embed="rId2"/>
          <a:srcRect b="13769"/>
          <a:stretch/>
        </p:blipFill>
        <p:spPr>
          <a:xfrm>
            <a:off x="477788" y="249023"/>
            <a:ext cx="10729192" cy="634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70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usiness Contrast 16x9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D182A0E-7F17-4A86-A7C5-8846F54E438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İşletme karşıtlık sunusu (geniş ekran)</Template>
  <TotalTime>0</TotalTime>
  <Words>246</Words>
  <Application>Microsoft Office PowerPoint</Application>
  <PresentationFormat>Özel</PresentationFormat>
  <Paragraphs>36</Paragraphs>
  <Slides>12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7" baseType="lpstr">
      <vt:lpstr>Arial</vt:lpstr>
      <vt:lpstr>Franklin Gothic Medium</vt:lpstr>
      <vt:lpstr>Times New Roman</vt:lpstr>
      <vt:lpstr>Wingdings</vt:lpstr>
      <vt:lpstr>Business Contrast 16x9</vt:lpstr>
      <vt:lpstr>Giderlerin Gider Yerlerine Dağıtımı</vt:lpstr>
      <vt:lpstr>GİDER YERİ KAVRAMI</vt:lpstr>
      <vt:lpstr>PowerPoint Sunusu</vt:lpstr>
      <vt:lpstr>BİRİNCİ DAĞITIM</vt:lpstr>
      <vt:lpstr>PowerPoint Sunusu</vt:lpstr>
      <vt:lpstr>BİRİNCİ DAĞITIM</vt:lpstr>
      <vt:lpstr>PowerPoint Sunusu</vt:lpstr>
      <vt:lpstr>PowerPoint Sunusu</vt:lpstr>
      <vt:lpstr>PowerPoint Sunusu</vt:lpstr>
      <vt:lpstr>b. Enerji Giderlerinin Dağıtımı:</vt:lpstr>
      <vt:lpstr>c. Bina Amortisman Giderlerinin Dağıtımı: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2016-10-04T11:13:59Z</dcterms:created>
  <dcterms:modified xsi:type="dcterms:W3CDTF">2016-10-25T14:03:11Z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TC028952669991</vt:lpwstr>
  </property>
</Properties>
</file>