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318" r:id="rId4"/>
    <p:sldId id="310" r:id="rId5"/>
    <p:sldId id="311" r:id="rId6"/>
    <p:sldId id="312" r:id="rId7"/>
    <p:sldId id="313" r:id="rId8"/>
    <p:sldId id="319" r:id="rId9"/>
    <p:sldId id="314" r:id="rId10"/>
    <p:sldId id="315" r:id="rId11"/>
    <p:sldId id="316" r:id="rId12"/>
    <p:sldId id="317" r:id="rId13"/>
    <p:sldId id="321" r:id="rId14"/>
    <p:sldId id="322" r:id="rId15"/>
    <p:sldId id="323" r:id="rId16"/>
    <p:sldId id="324" r:id="rId17"/>
    <p:sldId id="325" r:id="rId18"/>
    <p:sldId id="326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727" autoAdjust="0"/>
  </p:normalViewPr>
  <p:slideViewPr>
    <p:cSldViewPr showGuides="1">
      <p:cViewPr varScale="1">
        <p:scale>
          <a:sx n="59" d="100"/>
          <a:sy n="59" d="100"/>
        </p:scale>
        <p:origin x="892" y="60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14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/>
              <a:t>12.11.2020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tr-TR" smtClean="0"/>
              <a:pPr/>
              <a:t>12.11.2020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7765502" cy="2514601"/>
          </a:xfrm>
        </p:spPr>
        <p:txBody>
          <a:bodyPr>
            <a:normAutofit/>
          </a:bodyPr>
          <a:lstStyle/>
          <a:p>
            <a:r>
              <a:rPr lang="tr-TR" dirty="0"/>
              <a:t>Gider Yerlerinde Toplanan Giderlerin Dağıtımı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753592"/>
          </a:xfrm>
        </p:spPr>
        <p:txBody>
          <a:bodyPr>
            <a:normAutofit/>
          </a:bodyPr>
          <a:lstStyle/>
          <a:p>
            <a:r>
              <a:rPr lang="tr-TR" dirty="0"/>
              <a:t>Üretim Giderleri</a:t>
            </a:r>
          </a:p>
          <a:p>
            <a:r>
              <a:rPr lang="tr-TR" dirty="0"/>
              <a:t>	Direkt ilk madde ve malzeme</a:t>
            </a:r>
          </a:p>
          <a:p>
            <a:r>
              <a:rPr lang="tr-TR" dirty="0"/>
              <a:t>	Direkt işçilik</a:t>
            </a:r>
          </a:p>
          <a:p>
            <a:r>
              <a:rPr lang="tr-TR" dirty="0"/>
              <a:t>	Genel üretim</a:t>
            </a:r>
          </a:p>
        </p:txBody>
      </p:sp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b="13769"/>
          <a:stretch/>
        </p:blipFill>
        <p:spPr>
          <a:xfrm>
            <a:off x="621804" y="260648"/>
            <a:ext cx="10729192" cy="634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7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İKİNCİ DAĞITIM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828" y="1828800"/>
            <a:ext cx="9793088" cy="4624536"/>
          </a:xfrm>
        </p:spPr>
        <p:txBody>
          <a:bodyPr>
            <a:normAutofit lnSpcReduction="10000"/>
          </a:bodyPr>
          <a:lstStyle/>
          <a:p>
            <a:pPr marL="44450" indent="674688" algn="just">
              <a:buNone/>
            </a:pPr>
            <a:r>
              <a:rPr lang="tr-TR" altLang="tr-TR" sz="2400" dirty="0">
                <a:latin typeface="Times New Roman" pitchFamily="18" charset="0"/>
              </a:rPr>
              <a:t>Genel üretim giderlerinin tüm gider yerlerine (birinci) dağıtımı yapıldıktan sonra, hizmet gider yerlerinde toplanan giderler ikinci bir dağıtıma tabi tutularak esas üretim gider yerlerine dağıtılır.</a:t>
            </a:r>
          </a:p>
          <a:p>
            <a:pPr marL="44450" indent="674688" algn="just">
              <a:buNone/>
            </a:pPr>
            <a:r>
              <a:rPr lang="tr-TR" altLang="tr-TR" sz="2400" dirty="0">
                <a:latin typeface="Times New Roman" pitchFamily="18" charset="0"/>
              </a:rPr>
              <a:t>Mamul maliyetinin doğruya yakın saptanabilmesi, mamullerin hizmet gider yerlerinde oluşan giderlerden pay almasıyla olanaklıdır. </a:t>
            </a:r>
          </a:p>
          <a:p>
            <a:pPr marL="44450" indent="674688" algn="just">
              <a:buNone/>
            </a:pPr>
            <a:endParaRPr lang="tr-TR" altLang="tr-TR" sz="2400" dirty="0">
              <a:latin typeface="Times New Roman" pitchFamily="18" charset="0"/>
            </a:endParaRPr>
          </a:p>
          <a:p>
            <a:pPr marL="107950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Basit Dağıtım Yöntemi</a:t>
            </a:r>
          </a:p>
          <a:p>
            <a:pPr marL="107950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Kademeli Dağıtım Yöntemi</a:t>
            </a:r>
          </a:p>
          <a:p>
            <a:pPr marL="107950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Planlı Dağıtım Yöntemi</a:t>
            </a:r>
          </a:p>
          <a:p>
            <a:pPr marL="1079500" indent="-342900" algn="just">
              <a:buFont typeface="Wingdings" panose="05000000000000000000" pitchFamily="2" charset="2"/>
              <a:buChar char="v"/>
            </a:pPr>
            <a:r>
              <a:rPr lang="tr-TR" sz="2400" dirty="0"/>
              <a:t>Matematik Dağıtım Yöntemi</a:t>
            </a:r>
          </a:p>
        </p:txBody>
      </p:sp>
    </p:spTree>
    <p:extLst>
      <p:ext uri="{BB962C8B-B14F-4D97-AF65-F5344CB8AC3E}">
        <p14:creationId xmlns:p14="http://schemas.microsoft.com/office/powerpoint/2010/main" val="2903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1. BASİT DAĞITIM YÖNTEMİ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828" y="1828800"/>
            <a:ext cx="9793088" cy="4191000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altLang="tr-TR" sz="2400" dirty="0">
                <a:latin typeface="Times New Roman" panose="02020603050405020304" pitchFamily="18" charset="0"/>
              </a:rPr>
              <a:t>Basit dağıtım yöntemi, hizmet gider yerlerinin her birinde toplanan giderleri doğrudan doğruya esas üretim gider yerlerine dağıtımında kullanılır. </a:t>
            </a:r>
          </a:p>
          <a:p>
            <a:pPr marL="44450" indent="674688" algn="just">
              <a:buNone/>
            </a:pPr>
            <a:r>
              <a:rPr lang="tr-TR" altLang="tr-TR" sz="2400" dirty="0">
                <a:latin typeface="Times New Roman" panose="02020603050405020304" pitchFamily="18" charset="0"/>
              </a:rPr>
              <a:t>Bu yöntemde hizmet gider yerlerinin giderleri, saptanmış dağıtım ölçüleri veya yüzdeler yardımıyla, esas üretim gider yerlerine dağıtılır.</a:t>
            </a:r>
          </a:p>
          <a:p>
            <a:pPr marL="44450" indent="674688" algn="just">
              <a:buNone/>
            </a:pPr>
            <a:r>
              <a:rPr lang="tr-TR" altLang="tr-TR" sz="2400" dirty="0">
                <a:latin typeface="Times New Roman" panose="02020603050405020304" pitchFamily="18" charset="0"/>
              </a:rPr>
              <a:t>Gider yerlerinde toplanmış giderleri sadece esas üretim yerleri arasında dağıtan yöntemdir. </a:t>
            </a:r>
          </a:p>
          <a:p>
            <a:pPr marL="44450" indent="674688" algn="just">
              <a:buNone/>
            </a:pPr>
            <a:r>
              <a:rPr lang="tr-TR" altLang="tr-TR" sz="2400" dirty="0">
                <a:latin typeface="Times New Roman" panose="02020603050405020304" pitchFamily="18" charset="0"/>
              </a:rPr>
              <a:t>Yardımcı ve hizmet giderler yerleri kendi aralarında dağıtım yapmayan yöntemdir.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23014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2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975645740"/>
              </p:ext>
            </p:extLst>
          </p:nvPr>
        </p:nvGraphicFramePr>
        <p:xfrm>
          <a:off x="693812" y="1484784"/>
          <a:ext cx="10585175" cy="3455671"/>
        </p:xfrm>
        <a:graphic>
          <a:graphicData uri="http://schemas.openxmlformats.org/drawingml/2006/table">
            <a:tbl>
              <a:tblPr/>
              <a:tblGrid>
                <a:gridCol w="3908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9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543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Gider Yerleri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Enerji Tüketimi kw/h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İşçi Sayısı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Bakım Onarım Saati BOS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11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180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11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11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592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30- Enerji Santralı Hizmet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500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24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18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31- Sosyal Servis Hizmet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1.500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16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18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32- Bakım Onarım Hizmet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11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17.000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420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   1.980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433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868612"/>
              </p:ext>
            </p:extLst>
          </p:nvPr>
        </p:nvGraphicFramePr>
        <p:xfrm>
          <a:off x="755650" y="1412772"/>
          <a:ext cx="9447443" cy="1097280"/>
        </p:xfrm>
        <a:graphic>
          <a:graphicData uri="http://schemas.openxmlformats.org/drawingml/2006/table">
            <a:tbl>
              <a:tblPr/>
              <a:tblGrid>
                <a:gridCol w="289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5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2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8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 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Enerji Hizmet Gider Yeri Giderleri Toplamı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8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Esas Üretim Gider Yerleri Dağıtım Ölçüsü Toplamı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572678"/>
              </p:ext>
            </p:extLst>
          </p:nvPr>
        </p:nvGraphicFramePr>
        <p:xfrm>
          <a:off x="1444247" y="2631973"/>
          <a:ext cx="7645584" cy="914400"/>
        </p:xfrm>
        <a:graphic>
          <a:graphicData uri="http://schemas.openxmlformats.org/drawingml/2006/table">
            <a:tbl>
              <a:tblPr/>
              <a:tblGrid>
                <a:gridCol w="227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2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7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7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0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8.000.-TL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tr-T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0,57 TL/kwh</a:t>
                      </a:r>
                      <a:endParaRPr kumimoji="0" lang="tr-T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14.000 </a:t>
                      </a:r>
                      <a:r>
                        <a:rPr kumimoji="0" lang="tr-TR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kwh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83"/>
          <p:cNvSpPr>
            <a:spLocks noChangeArrowheads="1"/>
          </p:cNvSpPr>
          <p:nvPr/>
        </p:nvSpPr>
        <p:spPr bwMode="auto">
          <a:xfrm>
            <a:off x="977619" y="3748930"/>
            <a:ext cx="9225474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tr-TR" altLang="tr-TR" sz="2400" b="1" dirty="0">
                <a:latin typeface="Times New Roman" panose="02020603050405020304" pitchFamily="18" charset="0"/>
              </a:rPr>
              <a:t>Gider Yerinin Alacağı Gider Payı = Yükleme Oranı x Çalışma Hacmi</a:t>
            </a:r>
          </a:p>
        </p:txBody>
      </p:sp>
      <p:graphicFrame>
        <p:nvGraphicFramePr>
          <p:cNvPr id="7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905864"/>
              </p:ext>
            </p:extLst>
          </p:nvPr>
        </p:nvGraphicFramePr>
        <p:xfrm>
          <a:off x="1287564" y="4785251"/>
          <a:ext cx="8928992" cy="1916430"/>
        </p:xfrm>
        <a:graphic>
          <a:graphicData uri="http://schemas.openxmlformats.org/drawingml/2006/table">
            <a:tbl>
              <a:tblPr/>
              <a:tblGrid>
                <a:gridCol w="3419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9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0,57 TL/</a:t>
                      </a:r>
                      <a:r>
                        <a:rPr kumimoji="0" lang="tr-T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x 8.000 </a:t>
                      </a:r>
                      <a:r>
                        <a:rPr kumimoji="0" lang="tr-T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4.571.-TL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0,57 TL/</a:t>
                      </a:r>
                      <a:r>
                        <a:rPr kumimoji="0" lang="tr-T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x 4.000 </a:t>
                      </a:r>
                      <a:r>
                        <a:rPr kumimoji="0" lang="tr-T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2.286.-TL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0,57 TL/</a:t>
                      </a:r>
                      <a:r>
                        <a:rPr kumimoji="0" lang="tr-T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x 2.000 </a:t>
                      </a:r>
                      <a:r>
                        <a:rPr kumimoji="0" lang="tr-T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1.143.-TL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8.000.-TL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5" marR="9143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549275"/>
            <a:ext cx="7885113" cy="503238"/>
          </a:xfrm>
        </p:spPr>
        <p:txBody>
          <a:bodyPr/>
          <a:lstStyle/>
          <a:p>
            <a:pPr eaLnBrk="1" hangingPunct="1"/>
            <a:r>
              <a:rPr lang="tr-TR" altLang="tr-TR" sz="2400" b="1" dirty="0"/>
              <a:t>a. Enerji Santrali Hizmet Gider Yeri Giderinin Dağıtımı:</a:t>
            </a:r>
          </a:p>
        </p:txBody>
      </p:sp>
    </p:spTree>
    <p:extLst>
      <p:ext uri="{BB962C8B-B14F-4D97-AF65-F5344CB8AC3E}">
        <p14:creationId xmlns:p14="http://schemas.microsoft.com/office/powerpoint/2010/main" val="38343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4397" y="458787"/>
            <a:ext cx="7491413" cy="503238"/>
          </a:xfrm>
        </p:spPr>
        <p:txBody>
          <a:bodyPr/>
          <a:lstStyle/>
          <a:p>
            <a:pPr eaLnBrk="1" hangingPunct="1"/>
            <a:r>
              <a:rPr lang="tr-TR" altLang="tr-TR" sz="2400" dirty="0"/>
              <a:t>b. Sosyal Servis Hizmet Gider Yeri Giderinin Dağıtımı:</a:t>
            </a:r>
          </a:p>
        </p:txBody>
      </p:sp>
      <p:graphicFrame>
        <p:nvGraphicFramePr>
          <p:cNvPr id="771108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105240"/>
              </p:ext>
            </p:extLst>
          </p:nvPr>
        </p:nvGraphicFramePr>
        <p:xfrm>
          <a:off x="1065212" y="1268413"/>
          <a:ext cx="8342313" cy="1097280"/>
        </p:xfrm>
        <a:graphic>
          <a:graphicData uri="http://schemas.openxmlformats.org/drawingml/2006/table">
            <a:tbl>
              <a:tblPr/>
              <a:tblGrid>
                <a:gridCol w="352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2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7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 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Sosyal Servis Gider Yeri Giderleri Toplamı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Esas Üretim Gider Yerleri Dağıtım Ölçüsü Toplamı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71154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864923"/>
              </p:ext>
            </p:extLst>
          </p:nvPr>
        </p:nvGraphicFramePr>
        <p:xfrm>
          <a:off x="2061964" y="2423290"/>
          <a:ext cx="6913563" cy="792480"/>
        </p:xfrm>
        <a:graphic>
          <a:graphicData uri="http://schemas.openxmlformats.org/drawingml/2006/table">
            <a:tbl>
              <a:tblPr/>
              <a:tblGrid>
                <a:gridCol w="255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5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3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7.000.-TL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19,44 TL/kişi</a:t>
                      </a:r>
                      <a:endParaRPr kumimoji="0" lang="tr-T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360 kişi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075" name="Rectangle 83"/>
          <p:cNvSpPr>
            <a:spLocks noChangeArrowheads="1"/>
          </p:cNvSpPr>
          <p:nvPr/>
        </p:nvSpPr>
        <p:spPr bwMode="auto">
          <a:xfrm>
            <a:off x="1316996" y="3329604"/>
            <a:ext cx="9225474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 b="1" dirty="0">
                <a:latin typeface="Times New Roman" panose="02020603050405020304" pitchFamily="18" charset="0"/>
              </a:rPr>
              <a:t>Gider Yerinin Alacağı Gider Payı = Yükleme Oranı x Çalışma Hacmi</a:t>
            </a:r>
          </a:p>
        </p:txBody>
      </p:sp>
      <p:graphicFrame>
        <p:nvGraphicFramePr>
          <p:cNvPr id="771236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857429"/>
              </p:ext>
            </p:extLst>
          </p:nvPr>
        </p:nvGraphicFramePr>
        <p:xfrm>
          <a:off x="1341884" y="4005064"/>
          <a:ext cx="9760533" cy="2447926"/>
        </p:xfrm>
        <a:graphic>
          <a:graphicData uri="http://schemas.openxmlformats.org/drawingml/2006/table">
            <a:tbl>
              <a:tblPr/>
              <a:tblGrid>
                <a:gridCol w="3905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5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19,44 TL/kişi x 180 kişi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3.500.-TL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19,44 TL/kişi x 120 kişi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2.333.-TL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0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19,44 TL/kişi x  60 kişi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1.167.-TL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7.000.-TL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10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92150"/>
            <a:ext cx="7491412" cy="504825"/>
          </a:xfrm>
        </p:spPr>
        <p:txBody>
          <a:bodyPr/>
          <a:lstStyle/>
          <a:p>
            <a:pPr algn="just" eaLnBrk="1" hangingPunct="1"/>
            <a:r>
              <a:rPr lang="tr-TR" altLang="tr-TR" sz="2400" b="1"/>
              <a:t>c. Bakım Onarım Hizmet Gider Yeri Giderinin Dağıtımı:</a:t>
            </a:r>
          </a:p>
        </p:txBody>
      </p:sp>
      <p:graphicFrame>
        <p:nvGraphicFramePr>
          <p:cNvPr id="5" name="Group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627780"/>
              </p:ext>
            </p:extLst>
          </p:nvPr>
        </p:nvGraphicFramePr>
        <p:xfrm>
          <a:off x="755650" y="1484313"/>
          <a:ext cx="9227195" cy="1097300"/>
        </p:xfrm>
        <a:graphic>
          <a:graphicData uri="http://schemas.openxmlformats.org/drawingml/2006/table">
            <a:tbl>
              <a:tblPr/>
              <a:tblGrid>
                <a:gridCol w="395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8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2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51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 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Bakım Onarım Gider Yeri Giderleri Toplamı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7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Esas Üretim Gider Yerleri Dağıtım Ölçüsü Toplamı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091817"/>
              </p:ext>
            </p:extLst>
          </p:nvPr>
        </p:nvGraphicFramePr>
        <p:xfrm>
          <a:off x="1190625" y="3046531"/>
          <a:ext cx="8072140" cy="914400"/>
        </p:xfrm>
        <a:graphic>
          <a:graphicData uri="http://schemas.openxmlformats.org/drawingml/2006/table">
            <a:tbl>
              <a:tblPr/>
              <a:tblGrid>
                <a:gridCol w="346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0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61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6.000.-TL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tr-T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3,33 TL/BOS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1.800 BOS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81"/>
          <p:cNvSpPr>
            <a:spLocks noChangeArrowheads="1"/>
          </p:cNvSpPr>
          <p:nvPr/>
        </p:nvSpPr>
        <p:spPr bwMode="auto">
          <a:xfrm>
            <a:off x="778865" y="4297404"/>
            <a:ext cx="9225474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tr-TR" altLang="tr-TR" sz="2400" b="1" dirty="0">
                <a:latin typeface="Times New Roman" panose="02020603050405020304" pitchFamily="18" charset="0"/>
              </a:rPr>
              <a:t>Gider Yerinin Alacağı Gider Payı = Yükleme Oranı x Çalışma Hacmi</a:t>
            </a:r>
          </a:p>
        </p:txBody>
      </p:sp>
      <p:graphicFrame>
        <p:nvGraphicFramePr>
          <p:cNvPr id="8" name="Group 1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263476"/>
              </p:ext>
            </p:extLst>
          </p:nvPr>
        </p:nvGraphicFramePr>
        <p:xfrm>
          <a:off x="800361" y="5013176"/>
          <a:ext cx="9182483" cy="1624965"/>
        </p:xfrm>
        <a:graphic>
          <a:graphicData uri="http://schemas.openxmlformats.org/drawingml/2006/table">
            <a:tbl>
              <a:tblPr/>
              <a:tblGrid>
                <a:gridCol w="4155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3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3,33 TL/DOS x 800 BOS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2.667.-TL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3,33 TL/DOS x 700 BOS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2.333.-TL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3,33 TL/DOS x 300 BOS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1.000.-TL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6.000.-TL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8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6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728393"/>
              </p:ext>
            </p:extLst>
          </p:nvPr>
        </p:nvGraphicFramePr>
        <p:xfrm>
          <a:off x="189754" y="188641"/>
          <a:ext cx="11593291" cy="6583583"/>
        </p:xfrm>
        <a:graphic>
          <a:graphicData uri="http://schemas.openxmlformats.org/drawingml/2006/table">
            <a:tbl>
              <a:tblPr/>
              <a:tblGrid>
                <a:gridCol w="215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9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4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69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69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45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69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8287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      Gider Yerleri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Gider Türleri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Dağıtım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Anahtarı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Tur" charset="-94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ESAS ÜRETİM GİDER YERLERİ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YRD.ÜRT VE HİZMET GİD. YERLERİ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46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 Döküm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   İşleme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 Ambalaj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   Enerji Santralı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  Sosyal Servis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32  Bakım Onarım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7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DİREKT GİDERLER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28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DİM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Direkt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28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Direkt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11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DİREKT GİD. TOPLAMI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50.000.-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50.000.-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36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GÜG I. DAĞ. TOPLAMI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27.000.-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28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30- Enerji Santralı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4.571.-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2.286.-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1.143.-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65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31- Sosyal Servis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İşçi Sayısı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3.500.-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2.333.-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1.167.-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28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32- Bakım Onarım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DOS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2.667.-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2.333.-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73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Dağ. Gelen Giderler Top.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10.738.-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6.952.-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3.310.-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36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GÜG II.DAĞ. TOPLAMI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37.738.-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26.952.-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15.310.-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80.000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36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GİDERLER TOPLAMI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87.738.-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76.952.-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35.310.-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200.000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78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2. KADEMELİ DAĞITIM YÖNTEMİ</a:t>
            </a:r>
            <a:r>
              <a:rPr lang="tr-TR" altLang="tr-TR" sz="4400" dirty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828" y="1828800"/>
            <a:ext cx="9793088" cy="4191000"/>
          </a:xfrm>
        </p:spPr>
        <p:txBody>
          <a:bodyPr>
            <a:normAutofit/>
          </a:bodyPr>
          <a:lstStyle/>
          <a:p>
            <a:pPr marL="44450" indent="674688" algn="just">
              <a:buNone/>
            </a:pPr>
            <a:r>
              <a:rPr lang="tr-TR" sz="2400" dirty="0"/>
              <a:t>Kademeli dağıtım yönteminde giderleri ilk önce dağıtılacak hizmet gider yerinin saptanması önemlidir.  Dağıtılacak gider yerleri sıraya konulmaktadır.</a:t>
            </a:r>
          </a:p>
          <a:p>
            <a:pPr marL="44450" indent="674688" algn="just">
              <a:buNone/>
            </a:pPr>
            <a:r>
              <a:rPr lang="tr-TR" sz="2400" dirty="0"/>
              <a:t>Hangi hizmet gider yerinin ilk önce dağıtıma tabi tutulacağı genellikle iki temele dayanır. </a:t>
            </a:r>
          </a:p>
          <a:p>
            <a:pPr marL="44450" indent="674688" algn="just">
              <a:buNone/>
            </a:pPr>
            <a:r>
              <a:rPr lang="tr-TR" sz="2400" dirty="0"/>
              <a:t>Birincisi hizmet temelidir. </a:t>
            </a:r>
          </a:p>
          <a:p>
            <a:pPr marL="44450" indent="674688" algn="just">
              <a:buNone/>
            </a:pPr>
            <a:r>
              <a:rPr lang="tr-TR" sz="2400" dirty="0"/>
              <a:t>İkinci temel ise gider esasıdır.</a:t>
            </a:r>
          </a:p>
          <a:p>
            <a:pPr marL="44450" indent="674688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20981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2. KADEMELİ DAĞITIM YÖNTEMİ</a:t>
            </a:r>
            <a:r>
              <a:rPr lang="tr-TR" altLang="tr-TR" sz="4400" dirty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828" y="1828800"/>
            <a:ext cx="9793088" cy="4191000"/>
          </a:xfrm>
        </p:spPr>
        <p:txBody>
          <a:bodyPr>
            <a:normAutofit/>
          </a:bodyPr>
          <a:lstStyle/>
          <a:p>
            <a:pPr marL="44450" indent="674688" algn="just">
              <a:spcAft>
                <a:spcPts val="1200"/>
              </a:spcAft>
              <a:buNone/>
            </a:pPr>
            <a:r>
              <a:rPr lang="tr-TR" sz="2400" dirty="0"/>
              <a:t>Sıralamanın en başındaki dağıtıma tabi gider yeri bu gider yerinden yararlanmış tüm gider yerlerine dağıtılır. </a:t>
            </a:r>
          </a:p>
          <a:p>
            <a:pPr marL="44450" indent="674688" algn="just">
              <a:spcAft>
                <a:spcPts val="1200"/>
              </a:spcAft>
              <a:buNone/>
            </a:pPr>
            <a:r>
              <a:rPr lang="tr-TR" sz="2400" dirty="0"/>
              <a:t>Sıralamanın sonundaki dağıtıma tabi gider yeri ise sadece esas üretim gider yerlerine ve dönem gider yerlerine dağıtılır.</a:t>
            </a:r>
          </a:p>
          <a:p>
            <a:pPr marL="44450" indent="674688" algn="just">
              <a:spcAft>
                <a:spcPts val="1200"/>
              </a:spcAft>
              <a:buNone/>
            </a:pPr>
            <a:r>
              <a:rPr lang="tr-TR" sz="2400" dirty="0"/>
              <a:t>Gider yerlerinin dağıtılacak gider tutarı, birinci dağıtımda birikmiş giderler ile ikinci dağıtımda kendinden önceki gider yerlerinden gelen giderlerin toplamıdır.</a:t>
            </a:r>
          </a:p>
        </p:txBody>
      </p:sp>
    </p:spTree>
    <p:extLst>
      <p:ext uri="{BB962C8B-B14F-4D97-AF65-F5344CB8AC3E}">
        <p14:creationId xmlns:p14="http://schemas.microsoft.com/office/powerpoint/2010/main" val="165546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2. KADEMELİ DAĞITIM YÖNTEMİ</a:t>
            </a:r>
            <a:r>
              <a:rPr lang="tr-TR" altLang="tr-TR" sz="4400" dirty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828" y="1828800"/>
            <a:ext cx="9793088" cy="4191000"/>
          </a:xfrm>
        </p:spPr>
        <p:txBody>
          <a:bodyPr>
            <a:normAutofit/>
          </a:bodyPr>
          <a:lstStyle/>
          <a:p>
            <a:pPr marL="44450" indent="674688" algn="just">
              <a:spcAft>
                <a:spcPts val="1200"/>
              </a:spcAft>
              <a:buNone/>
            </a:pPr>
            <a:r>
              <a:rPr lang="tr-TR" sz="2400" dirty="0"/>
              <a:t>Dağıtım sırasının belirlenmesinde üç yaklaşım vardır.</a:t>
            </a:r>
          </a:p>
          <a:p>
            <a:pPr marL="501650" indent="-457200" algn="just">
              <a:spcAft>
                <a:spcPts val="1200"/>
              </a:spcAft>
              <a:buAutoNum type="arabicPeriod"/>
            </a:pPr>
            <a:r>
              <a:rPr lang="tr-TR" sz="2400" dirty="0"/>
              <a:t>En fazla gider tutarına sahip gider yeri sıranın en başına, en düşük tutarlı ise sıranın en sonuna yerleştirilir.</a:t>
            </a:r>
          </a:p>
          <a:p>
            <a:pPr marL="501650" indent="-457200" algn="just">
              <a:spcAft>
                <a:spcPts val="1200"/>
              </a:spcAft>
              <a:buAutoNum type="arabicPeriod"/>
            </a:pPr>
            <a:r>
              <a:rPr lang="tr-TR" sz="2400" dirty="0"/>
              <a:t>Diğer gider yerlerinden en az yarar ve hizmet sağlayan gider yeri sıranın başına, diğerlerine en az hizmet sağlayan sıranın sonuna yerleştirilir. </a:t>
            </a:r>
          </a:p>
          <a:p>
            <a:pPr marL="501650" indent="-457200" algn="just">
              <a:spcAft>
                <a:spcPts val="1200"/>
              </a:spcAft>
              <a:buAutoNum type="arabicPeriod"/>
            </a:pPr>
            <a:r>
              <a:rPr lang="tr-TR" sz="2400" dirty="0"/>
              <a:t>Diğer gider yerlerinden en az gider payı alacak olan en başa; en çok gider payı alacak olan en sona yazılır.</a:t>
            </a:r>
          </a:p>
        </p:txBody>
      </p:sp>
    </p:spTree>
    <p:extLst>
      <p:ext uri="{BB962C8B-B14F-4D97-AF65-F5344CB8AC3E}">
        <p14:creationId xmlns:p14="http://schemas.microsoft.com/office/powerpoint/2010/main" val="102241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2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480686421"/>
              </p:ext>
            </p:extLst>
          </p:nvPr>
        </p:nvGraphicFramePr>
        <p:xfrm>
          <a:off x="549796" y="836712"/>
          <a:ext cx="10523907" cy="4680519"/>
        </p:xfrm>
        <a:graphic>
          <a:graphicData uri="http://schemas.openxmlformats.org/drawingml/2006/table">
            <a:tbl>
              <a:tblPr/>
              <a:tblGrid>
                <a:gridCol w="3885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6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2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9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626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Gider Yerleri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Enerji Tüketimi kw/h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İşçi Sayısı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Bakım Onarım Saati BOS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5372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8.000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180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14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700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14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14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30- Enerji Santralı Hizmet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500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24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14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31- Sosyal Servis Hizmet Gider Yeri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1.500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16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314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32- Bakım Onarım Hizmet Gider Yeri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314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17.000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420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   1.980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4" marB="4571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46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692150"/>
            <a:ext cx="7491412" cy="3603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2400" b="1"/>
              <a:t>a. Enerji Santrali Hizmet Gider Yeri Giderlerinin Dağıtımı:</a:t>
            </a:r>
          </a:p>
        </p:txBody>
      </p:sp>
      <p:graphicFrame>
        <p:nvGraphicFramePr>
          <p:cNvPr id="5" name="Group 3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457015"/>
              </p:ext>
            </p:extLst>
          </p:nvPr>
        </p:nvGraphicFramePr>
        <p:xfrm>
          <a:off x="755650" y="1341438"/>
          <a:ext cx="9155186" cy="670560"/>
        </p:xfrm>
        <a:graphic>
          <a:graphicData uri="http://schemas.openxmlformats.org/drawingml/2006/table">
            <a:tbl>
              <a:tblPr/>
              <a:tblGrid>
                <a:gridCol w="392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6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Oranı= 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Enerji Hizmet Gider Yeri Giderleri Toplamı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Gider Yerleri Dağıtım Ölçüsü Toplamı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Group 3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04630"/>
              </p:ext>
            </p:extLst>
          </p:nvPr>
        </p:nvGraphicFramePr>
        <p:xfrm>
          <a:off x="1643793" y="2203133"/>
          <a:ext cx="8602589" cy="731520"/>
        </p:xfrm>
        <a:graphic>
          <a:graphicData uri="http://schemas.openxmlformats.org/drawingml/2006/table">
            <a:tbl>
              <a:tblPr/>
              <a:tblGrid>
                <a:gridCol w="349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5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6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1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4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30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38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8.000.-TL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8.000.-TL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0,48 TL /kwh</a:t>
                      </a:r>
                      <a:endParaRPr kumimoji="0" lang="tr-T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17.000 </a:t>
                      </a:r>
                      <a:r>
                        <a:rPr kumimoji="0" lang="tr-T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– 500 </a:t>
                      </a:r>
                      <a:r>
                        <a:rPr kumimoji="0" lang="tr-T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kwh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16.500 </a:t>
                      </a:r>
                      <a:r>
                        <a:rPr kumimoji="0" lang="tr-T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kwh</a:t>
                      </a:r>
                      <a:endParaRPr kumimoji="0" 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166"/>
          <p:cNvSpPr>
            <a:spLocks noChangeArrowheads="1"/>
          </p:cNvSpPr>
          <p:nvPr/>
        </p:nvSpPr>
        <p:spPr bwMode="auto">
          <a:xfrm>
            <a:off x="5311775" y="3309938"/>
            <a:ext cx="1841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br>
              <a:rPr kumimoji="0" lang="tr-TR" altLang="tr-TR" sz="1100">
                <a:latin typeface="Times New Roman" panose="02020603050405020304" pitchFamily="18" charset="0"/>
              </a:rPr>
            </a:br>
            <a:endParaRPr kumimoji="0"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" name="Rectangle 181"/>
          <p:cNvSpPr>
            <a:spLocks noChangeArrowheads="1"/>
          </p:cNvSpPr>
          <p:nvPr/>
        </p:nvSpPr>
        <p:spPr bwMode="auto">
          <a:xfrm>
            <a:off x="883188" y="3150803"/>
            <a:ext cx="9225474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tr-TR" altLang="tr-TR" sz="2400" b="1" dirty="0">
                <a:latin typeface="Times New Roman" panose="02020603050405020304" pitchFamily="18" charset="0"/>
              </a:rPr>
              <a:t>Gider Yerinin Alacağı Gider Payı = Yükleme Oranı x Çalışma Hacmi</a:t>
            </a:r>
          </a:p>
        </p:txBody>
      </p:sp>
      <p:graphicFrame>
        <p:nvGraphicFramePr>
          <p:cNvPr id="9" name="Group 3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521154"/>
              </p:ext>
            </p:extLst>
          </p:nvPr>
        </p:nvGraphicFramePr>
        <p:xfrm>
          <a:off x="611188" y="3821632"/>
          <a:ext cx="10667800" cy="2928619"/>
        </p:xfrm>
        <a:graphic>
          <a:graphicData uri="http://schemas.openxmlformats.org/drawingml/2006/table">
            <a:tbl>
              <a:tblPr/>
              <a:tblGrid>
                <a:gridCol w="5116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9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65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0,48 TL/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x 8.000 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3.879.-TL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2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0,48 TL/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x 4.000 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1.939.-TL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65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0,48 TL/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x 2.000 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970.-TL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2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31- Sosyal Servis Hizmet Gider Yeri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0,48 TL/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x 1.500 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727.-TL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65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32- Bakım Onarım Hizmet Gider Yeri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0,48 TL/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x 1.000 </a:t>
                      </a:r>
                      <a:r>
                        <a:rPr kumimoji="0" lang="tr-T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kwh</a:t>
                      </a: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485.-TL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7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TOPLAM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 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8.000.-TL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28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0315" y="260598"/>
            <a:ext cx="7643812" cy="576263"/>
          </a:xfrm>
        </p:spPr>
        <p:txBody>
          <a:bodyPr/>
          <a:lstStyle/>
          <a:p>
            <a:pPr eaLnBrk="1" hangingPunct="1"/>
            <a:r>
              <a:rPr lang="tr-TR" altLang="tr-TR" sz="2400" b="1"/>
              <a:t>b. Sosyal Servis Hizmet Gider Yeri Giderlerinin Dağıtımı:</a:t>
            </a:r>
          </a:p>
        </p:txBody>
      </p:sp>
      <p:graphicFrame>
        <p:nvGraphicFramePr>
          <p:cNvPr id="5" name="Group 2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74260"/>
              </p:ext>
            </p:extLst>
          </p:nvPr>
        </p:nvGraphicFramePr>
        <p:xfrm>
          <a:off x="834777" y="1323184"/>
          <a:ext cx="9436100" cy="1401784"/>
        </p:xfrm>
        <a:graphic>
          <a:graphicData uri="http://schemas.openxmlformats.org/drawingml/2006/table">
            <a:tbl>
              <a:tblPr/>
              <a:tblGrid>
                <a:gridCol w="29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3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63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31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646" marB="45646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 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646" marB="4564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Sosyal Servis Gider Yeri Giderleri Toplamı 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(I. Dağıtım Toplamı + Dağıtımdan Gelen Giderler )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646" marB="4564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Gider Yerleri Dağıtım Ölçüsü Toplamı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646" marB="4564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Group 2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94733"/>
              </p:ext>
            </p:extLst>
          </p:nvPr>
        </p:nvGraphicFramePr>
        <p:xfrm>
          <a:off x="834777" y="2750889"/>
          <a:ext cx="10372202" cy="792480"/>
        </p:xfrm>
        <a:graphic>
          <a:graphicData uri="http://schemas.openxmlformats.org/drawingml/2006/table">
            <a:tbl>
              <a:tblPr/>
              <a:tblGrid>
                <a:gridCol w="30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8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0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3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9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806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2" marR="91432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7.000.-TL + 727.-TL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7.727.-TL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=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20,33 TL /kişi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420 kişi - (16 kişi+24 kişi )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380 kişi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32" marR="91432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168"/>
          <p:cNvSpPr>
            <a:spLocks noChangeArrowheads="1"/>
          </p:cNvSpPr>
          <p:nvPr/>
        </p:nvSpPr>
        <p:spPr bwMode="auto">
          <a:xfrm>
            <a:off x="5386140" y="3005386"/>
            <a:ext cx="1841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br>
              <a:rPr kumimoji="0" lang="tr-TR" altLang="tr-TR" sz="1100">
                <a:latin typeface="Times New Roman" panose="02020603050405020304" pitchFamily="18" charset="0"/>
              </a:rPr>
            </a:br>
            <a:endParaRPr kumimoji="0"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" name="Rectangle 175"/>
          <p:cNvSpPr>
            <a:spLocks noChangeArrowheads="1"/>
          </p:cNvSpPr>
          <p:nvPr/>
        </p:nvSpPr>
        <p:spPr bwMode="auto">
          <a:xfrm>
            <a:off x="1335909" y="3667968"/>
            <a:ext cx="92254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tr-TR" altLang="tr-TR" sz="2400" b="1" dirty="0">
                <a:latin typeface="Times New Roman" panose="02020603050405020304" pitchFamily="18" charset="0"/>
              </a:rPr>
              <a:t>Gider Yerinin Alacağı Gider Payı = Yükleme Oranı x Çalışma Hacmi</a:t>
            </a:r>
          </a:p>
        </p:txBody>
      </p:sp>
      <p:graphicFrame>
        <p:nvGraphicFramePr>
          <p:cNvPr id="9" name="Group 2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975313"/>
              </p:ext>
            </p:extLst>
          </p:nvPr>
        </p:nvGraphicFramePr>
        <p:xfrm>
          <a:off x="690314" y="4437112"/>
          <a:ext cx="10516665" cy="2304256"/>
        </p:xfrm>
        <a:graphic>
          <a:graphicData uri="http://schemas.openxmlformats.org/drawingml/2006/table">
            <a:tbl>
              <a:tblPr/>
              <a:tblGrid>
                <a:gridCol w="4910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8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7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20,33 TL/kişi x 180 kişi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3.660.-TL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20,33 TL/kişi x 120 kişi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2.440.-TL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8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20,33 TL/kişi x  60 kişi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1.220.-TL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38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32- Bakım Onarım Hizmet Gider Yeri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20,33 TL/kişi x  20 kişi =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407.-TL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93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7.727.-TL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68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3812" y="332656"/>
            <a:ext cx="7489825" cy="3603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2400" b="1"/>
              <a:t>c. Bakım-Onarım Hizmet Gider Yeri Giderlerinin Dağıtımı:</a:t>
            </a:r>
          </a:p>
        </p:txBody>
      </p:sp>
      <p:graphicFrame>
        <p:nvGraphicFramePr>
          <p:cNvPr id="5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576088"/>
              </p:ext>
            </p:extLst>
          </p:nvPr>
        </p:nvGraphicFramePr>
        <p:xfrm>
          <a:off x="399008" y="1190450"/>
          <a:ext cx="10295036" cy="1402224"/>
        </p:xfrm>
        <a:graphic>
          <a:graphicData uri="http://schemas.openxmlformats.org/drawingml/2006/table">
            <a:tbl>
              <a:tblPr/>
              <a:tblGrid>
                <a:gridCol w="444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4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6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37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8" marR="91448" marT="45756" marB="45756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 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8" marR="91448" marT="45756" marB="4575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Bakım-Onarım Gider Yeri Giderleri Toplamı 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(I. Dağıtım Toplamı + Dağıtımdan Gelen Giderler)</a:t>
                      </a: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8" marR="91448" marT="45756" marB="4575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43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Gider Yerleri Dağıtım Ölçüsü Toplamı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L="91448" marR="91448" marT="45756" marB="45756"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150146"/>
              </p:ext>
            </p:extLst>
          </p:nvPr>
        </p:nvGraphicFramePr>
        <p:xfrm>
          <a:off x="228030" y="2995159"/>
          <a:ext cx="10636993" cy="792480"/>
        </p:xfrm>
        <a:graphic>
          <a:graphicData uri="http://schemas.openxmlformats.org/drawingml/2006/table">
            <a:tbl>
              <a:tblPr/>
              <a:tblGrid>
                <a:gridCol w="458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5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Yükleme Oranı =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6.000.-TL+( 485.-TL+ 407.-TL)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1.980 BOS - (40 BOS+ 80 BOS+60 BOS)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69"/>
          <p:cNvSpPr>
            <a:spLocks noChangeArrowheads="1"/>
          </p:cNvSpPr>
          <p:nvPr/>
        </p:nvSpPr>
        <p:spPr bwMode="auto">
          <a:xfrm>
            <a:off x="4438724" y="2877419"/>
            <a:ext cx="1841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br>
              <a:rPr kumimoji="0" lang="tr-TR" altLang="tr-TR" sz="1100">
                <a:latin typeface="Times New Roman" panose="02020603050405020304" pitchFamily="18" charset="0"/>
              </a:rPr>
            </a:br>
            <a:endParaRPr kumimoji="0"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8" name="Rectangle 74"/>
          <p:cNvSpPr>
            <a:spLocks noChangeArrowheads="1"/>
          </p:cNvSpPr>
          <p:nvPr/>
        </p:nvSpPr>
        <p:spPr bwMode="auto">
          <a:xfrm>
            <a:off x="933790" y="4072384"/>
            <a:ext cx="9225474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tr-TR" altLang="tr-TR" sz="2400" b="1" dirty="0">
                <a:latin typeface="Times New Roman" panose="02020603050405020304" pitchFamily="18" charset="0"/>
              </a:rPr>
              <a:t>Gider Yerinin Alacağı Gider Payı = Yükleme Oranı x Çalışma Hacmi</a:t>
            </a:r>
          </a:p>
        </p:txBody>
      </p:sp>
      <p:graphicFrame>
        <p:nvGraphicFramePr>
          <p:cNvPr id="9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685228"/>
              </p:ext>
            </p:extLst>
          </p:nvPr>
        </p:nvGraphicFramePr>
        <p:xfrm>
          <a:off x="604878" y="4869160"/>
          <a:ext cx="10724232" cy="1828720"/>
        </p:xfrm>
        <a:graphic>
          <a:graphicData uri="http://schemas.openxmlformats.org/drawingml/2006/table">
            <a:tbl>
              <a:tblPr/>
              <a:tblGrid>
                <a:gridCol w="4564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9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947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10- Döküm Üretim Gider Yeri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3,83 TL/BOS x 800 BOS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3.063.-TL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47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11- İşleme Üretim Gider Yeri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3,83 TL/BOS x 700 BOS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2.680.-TL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7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12- Ambalaj Üretim Gider Yeri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3,83 TL/BOS x 300 BOS =</a:t>
                      </a:r>
                      <a:endParaRPr kumimoji="0" lang="tr-T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1.149.-TL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6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TOPLAM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 </a:t>
                      </a:r>
                      <a:endParaRPr kumimoji="0" lang="tr-T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ahoma" pitchFamily="34" charset="0"/>
                        </a:rPr>
                        <a:t>6.892.-TL</a:t>
                      </a:r>
                      <a:endParaRPr kumimoji="0" lang="tr-T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98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8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82768"/>
              </p:ext>
            </p:extLst>
          </p:nvPr>
        </p:nvGraphicFramePr>
        <p:xfrm>
          <a:off x="468313" y="188638"/>
          <a:ext cx="11314734" cy="6668612"/>
        </p:xfrm>
        <a:graphic>
          <a:graphicData uri="http://schemas.openxmlformats.org/drawingml/2006/table">
            <a:tbl>
              <a:tblPr/>
              <a:tblGrid>
                <a:gridCol w="2105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0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78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78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78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78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51465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       Gider Yerleri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Gider Türleri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Dağıtım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Anahtarı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Tur" charset="-94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Tur" charset="-94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ESAS ÜRETİM GİDER YERLERİ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YRD.ÜRT VE HİZMET GİD. YERLERİ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TOPLAM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1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 Döküm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11   İşleme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 Ambalaj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   Enerji Santralı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  Sosyal Servis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32  Bakım Onarım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27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DİREKT GİDERLER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26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Direkt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27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Direkt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DİREKT GİD. TOPLAMI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50.000.-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50.000.-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GÜG I. DAĞ. TOPLAMI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27.000.-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12.000.-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26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30- Enerji Santralı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Kwh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3.879.-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1.939.-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970.-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8.000.-   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727.-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485.-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27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31- Sosyal Servis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İşçi Sayısı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3.660.-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2.440.-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1.220.-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7.727.-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407.-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26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32- Bakım Onarım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DOS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3.063.-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2.680.-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1.149.-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6.892.-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Dağ. Gelen Giderler Top.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10.602.-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7.060.-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3.338.-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769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GÜG II.DAĞ. TOPLAMI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37.602.-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27.060.-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15.338.-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80.000.-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GİDERLER TOPLAMI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87.602.-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77.060.-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35.338.-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 </a:t>
                      </a:r>
                      <a:endParaRPr kumimoji="0" lang="tr-T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200.000.-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2" marR="91432" marT="45719" marB="4571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54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İşletme karşıtlık sunusu (geniş ekran)</Template>
  <TotalTime>0</TotalTime>
  <Words>1611</Words>
  <Application>Microsoft Office PowerPoint</Application>
  <PresentationFormat>Özel</PresentationFormat>
  <Paragraphs>482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4" baseType="lpstr">
      <vt:lpstr>Arial</vt:lpstr>
      <vt:lpstr>Arial Tur</vt:lpstr>
      <vt:lpstr>Franklin Gothic Medium</vt:lpstr>
      <vt:lpstr>Tahoma</vt:lpstr>
      <vt:lpstr>Times New Roman</vt:lpstr>
      <vt:lpstr>Wingdings</vt:lpstr>
      <vt:lpstr>Business Contrast 16x9</vt:lpstr>
      <vt:lpstr>Gider Yerlerinde Toplanan Giderlerin Dağıtımı</vt:lpstr>
      <vt:lpstr>PowerPoint Sunusu</vt:lpstr>
      <vt:lpstr>İKİNCİ DAĞITIM</vt:lpstr>
      <vt:lpstr>1. BASİT DAĞITIM YÖNTEMİ </vt:lpstr>
      <vt:lpstr>PowerPoint Sunusu</vt:lpstr>
      <vt:lpstr>a. Enerji Santrali Hizmet Gider Yeri Giderinin Dağıtımı:</vt:lpstr>
      <vt:lpstr>b. Sosyal Servis Hizmet Gider Yeri Giderinin Dağıtımı:</vt:lpstr>
      <vt:lpstr>c. Bakım Onarım Hizmet Gider Yeri Giderinin Dağıtımı:</vt:lpstr>
      <vt:lpstr>PowerPoint Sunusu</vt:lpstr>
      <vt:lpstr>2. KADEMELİ DAĞITIM YÖNTEMİ </vt:lpstr>
      <vt:lpstr>2. KADEMELİ DAĞITIM YÖNTEMİ </vt:lpstr>
      <vt:lpstr>2. KADEMELİ DAĞITIM YÖNTEMİ </vt:lpstr>
      <vt:lpstr>PowerPoint Sunusu</vt:lpstr>
      <vt:lpstr>a. Enerji Santrali Hizmet Gider Yeri Giderlerinin Dağıtımı:</vt:lpstr>
      <vt:lpstr>b. Sosyal Servis Hizmet Gider Yeri Giderlerinin Dağıtımı:</vt:lpstr>
      <vt:lpstr>c. Bakım-Onarım Hizmet Gider Yeri Giderlerinin Dağıtımı: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2016-10-04T11:13:59Z</dcterms:created>
  <dcterms:modified xsi:type="dcterms:W3CDTF">2020-11-12T13:09:20Z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