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1" r:id="rId2"/>
    <p:sldMasterId id="2147483683" r:id="rId3"/>
    <p:sldMasterId id="2147483701" r:id="rId4"/>
    <p:sldMasterId id="2147483719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8" r:id="rId16"/>
    <p:sldId id="266" r:id="rId17"/>
    <p:sldId id="267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Orta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BB8A6A-15AC-42D1-825E-9887B4CD1791}" type="doc">
      <dgm:prSet loTypeId="urn:microsoft.com/office/officeart/2005/8/layout/vProcess5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2C13EFB-1A00-406C-94F6-02295B083F1A}">
      <dgm:prSet custT="1"/>
      <dgm:spPr/>
      <dgm:t>
        <a:bodyPr/>
        <a:lstStyle/>
        <a:p>
          <a:r>
            <a:rPr lang="tr-T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Dönemin üretim giderlerinin üretim aşama­larında toplanması  ve her bir aşamanın giderlerinin o aşamanın üretim miktarına bölümü yoluyla aşamanın birim maliyetinin hesaplanmasıdır.</a:t>
          </a:r>
          <a:endParaRPr lang="en-US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B045A9-53C5-4ED8-AD7B-AAA03CD5F4A7}" type="parTrans" cxnId="{A8BEC780-B166-4002-B690-F386399B0F80}">
      <dgm:prSet/>
      <dgm:spPr/>
      <dgm:t>
        <a:bodyPr/>
        <a:lstStyle/>
        <a:p>
          <a:endParaRPr lang="en-US"/>
        </a:p>
      </dgm:t>
    </dgm:pt>
    <dgm:pt modelId="{B35CF5BE-D4D2-47ED-9773-CFFACC585624}" type="sibTrans" cxnId="{A8BEC780-B166-4002-B690-F386399B0F80}">
      <dgm:prSet/>
      <dgm:spPr/>
      <dgm:t>
        <a:bodyPr/>
        <a:lstStyle/>
        <a:p>
          <a:endParaRPr lang="en-US"/>
        </a:p>
      </dgm:t>
    </dgm:pt>
    <dgm:pt modelId="{393E3E8D-FA63-46F5-BA77-9F55D391951B}">
      <dgm:prSet/>
      <dgm:spPr/>
      <dgm:t>
        <a:bodyPr/>
        <a:lstStyle/>
        <a:p>
          <a:r>
            <a:rPr lang="tr-T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Bir aşamada tamamlanıp bir sonraki aşamaya devredilen mamuller, tamamlandıkları aşamanın birikimli birim maliyeti (kendi birim maliyeti artı önceki aşamadan gelen birikimli birim maliyeti) ile </a:t>
          </a:r>
          <a:r>
            <a:rPr lang="tr-TR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maliyetlendirilerek</a:t>
          </a:r>
          <a:r>
            <a:rPr lang="tr-T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, bir sonraki aşamaya aktarılacak toplam maliyet belirlenir,</a:t>
          </a:r>
          <a:endParaRPr lang="en-US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2C58D5-1233-46F3-8156-BB1435CAAE8C}" type="parTrans" cxnId="{EF7B1779-41F3-4DE3-849C-3A2381799D5C}">
      <dgm:prSet/>
      <dgm:spPr/>
      <dgm:t>
        <a:bodyPr/>
        <a:lstStyle/>
        <a:p>
          <a:endParaRPr lang="en-US"/>
        </a:p>
      </dgm:t>
    </dgm:pt>
    <dgm:pt modelId="{26C6DC7B-B90E-4313-A574-9B522ED908DC}" type="sibTrans" cxnId="{EF7B1779-41F3-4DE3-849C-3A2381799D5C}">
      <dgm:prSet/>
      <dgm:spPr/>
      <dgm:t>
        <a:bodyPr/>
        <a:lstStyle/>
        <a:p>
          <a:endParaRPr lang="en-US"/>
        </a:p>
      </dgm:t>
    </dgm:pt>
    <dgm:pt modelId="{7EFCD508-9520-4BE5-8096-BA2DDE12782B}" type="pres">
      <dgm:prSet presAssocID="{A0BB8A6A-15AC-42D1-825E-9887B4CD1791}" presName="outerComposite" presStyleCnt="0">
        <dgm:presLayoutVars>
          <dgm:chMax val="5"/>
          <dgm:dir/>
          <dgm:resizeHandles val="exact"/>
        </dgm:presLayoutVars>
      </dgm:prSet>
      <dgm:spPr/>
    </dgm:pt>
    <dgm:pt modelId="{0F193861-D821-4537-AD3B-82B4E09FD60F}" type="pres">
      <dgm:prSet presAssocID="{A0BB8A6A-15AC-42D1-825E-9887B4CD1791}" presName="dummyMaxCanvas" presStyleCnt="0">
        <dgm:presLayoutVars/>
      </dgm:prSet>
      <dgm:spPr/>
    </dgm:pt>
    <dgm:pt modelId="{756057EA-DACE-45FF-B17A-0C1A51E89900}" type="pres">
      <dgm:prSet presAssocID="{A0BB8A6A-15AC-42D1-825E-9887B4CD1791}" presName="TwoNodes_1" presStyleLbl="node1" presStyleIdx="0" presStyleCnt="2">
        <dgm:presLayoutVars>
          <dgm:bulletEnabled val="1"/>
        </dgm:presLayoutVars>
      </dgm:prSet>
      <dgm:spPr/>
    </dgm:pt>
    <dgm:pt modelId="{481F9FCB-5DE7-46B8-AE0A-323C6F2542D1}" type="pres">
      <dgm:prSet presAssocID="{A0BB8A6A-15AC-42D1-825E-9887B4CD1791}" presName="TwoNodes_2" presStyleLbl="node1" presStyleIdx="1" presStyleCnt="2" custScaleX="106459">
        <dgm:presLayoutVars>
          <dgm:bulletEnabled val="1"/>
        </dgm:presLayoutVars>
      </dgm:prSet>
      <dgm:spPr/>
    </dgm:pt>
    <dgm:pt modelId="{5BBA4BF1-B4F5-4F44-8B17-004B97B06ECD}" type="pres">
      <dgm:prSet presAssocID="{A0BB8A6A-15AC-42D1-825E-9887B4CD1791}" presName="TwoConn_1-2" presStyleLbl="fgAccFollowNode1" presStyleIdx="0" presStyleCnt="1">
        <dgm:presLayoutVars>
          <dgm:bulletEnabled val="1"/>
        </dgm:presLayoutVars>
      </dgm:prSet>
      <dgm:spPr/>
    </dgm:pt>
    <dgm:pt modelId="{5A0145AE-69CA-4BE7-9E50-ADD4EA084A1A}" type="pres">
      <dgm:prSet presAssocID="{A0BB8A6A-15AC-42D1-825E-9887B4CD1791}" presName="TwoNodes_1_text" presStyleLbl="node1" presStyleIdx="1" presStyleCnt="2">
        <dgm:presLayoutVars>
          <dgm:bulletEnabled val="1"/>
        </dgm:presLayoutVars>
      </dgm:prSet>
      <dgm:spPr/>
    </dgm:pt>
    <dgm:pt modelId="{BF444E57-4646-4AC2-BDB8-9A701B8C8967}" type="pres">
      <dgm:prSet presAssocID="{A0BB8A6A-15AC-42D1-825E-9887B4CD1791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11CD5B04-35CE-48D7-8285-71495706A693}" type="presOf" srcId="{A0BB8A6A-15AC-42D1-825E-9887B4CD1791}" destId="{7EFCD508-9520-4BE5-8096-BA2DDE12782B}" srcOrd="0" destOrd="0" presId="urn:microsoft.com/office/officeart/2005/8/layout/vProcess5"/>
    <dgm:cxn modelId="{D41CA467-E977-447C-B5C9-5E8873CBF02F}" type="presOf" srcId="{393E3E8D-FA63-46F5-BA77-9F55D391951B}" destId="{481F9FCB-5DE7-46B8-AE0A-323C6F2542D1}" srcOrd="0" destOrd="0" presId="urn:microsoft.com/office/officeart/2005/8/layout/vProcess5"/>
    <dgm:cxn modelId="{D5E7E24B-9A6D-4683-89CF-D456876CDCDB}" type="presOf" srcId="{82C13EFB-1A00-406C-94F6-02295B083F1A}" destId="{5A0145AE-69CA-4BE7-9E50-ADD4EA084A1A}" srcOrd="1" destOrd="0" presId="urn:microsoft.com/office/officeart/2005/8/layout/vProcess5"/>
    <dgm:cxn modelId="{EF3D2A4F-30B3-4E4C-8340-402BCD285E27}" type="presOf" srcId="{393E3E8D-FA63-46F5-BA77-9F55D391951B}" destId="{BF444E57-4646-4AC2-BDB8-9A701B8C8967}" srcOrd="1" destOrd="0" presId="urn:microsoft.com/office/officeart/2005/8/layout/vProcess5"/>
    <dgm:cxn modelId="{EF7B1779-41F3-4DE3-849C-3A2381799D5C}" srcId="{A0BB8A6A-15AC-42D1-825E-9887B4CD1791}" destId="{393E3E8D-FA63-46F5-BA77-9F55D391951B}" srcOrd="1" destOrd="0" parTransId="{7E2C58D5-1233-46F3-8156-BB1435CAAE8C}" sibTransId="{26C6DC7B-B90E-4313-A574-9B522ED908DC}"/>
    <dgm:cxn modelId="{A8BEC780-B166-4002-B690-F386399B0F80}" srcId="{A0BB8A6A-15AC-42D1-825E-9887B4CD1791}" destId="{82C13EFB-1A00-406C-94F6-02295B083F1A}" srcOrd="0" destOrd="0" parTransId="{E3B045A9-53C5-4ED8-AD7B-AAA03CD5F4A7}" sibTransId="{B35CF5BE-D4D2-47ED-9773-CFFACC585624}"/>
    <dgm:cxn modelId="{FE6E8CC8-2B3C-4513-B7C9-403241F861A1}" type="presOf" srcId="{82C13EFB-1A00-406C-94F6-02295B083F1A}" destId="{756057EA-DACE-45FF-B17A-0C1A51E89900}" srcOrd="0" destOrd="0" presId="urn:microsoft.com/office/officeart/2005/8/layout/vProcess5"/>
    <dgm:cxn modelId="{BD6697DE-BA29-4A48-9B77-8768ABCFA36A}" type="presOf" srcId="{B35CF5BE-D4D2-47ED-9773-CFFACC585624}" destId="{5BBA4BF1-B4F5-4F44-8B17-004B97B06ECD}" srcOrd="0" destOrd="0" presId="urn:microsoft.com/office/officeart/2005/8/layout/vProcess5"/>
    <dgm:cxn modelId="{4CF1CD1F-98A3-46C2-90E9-39278B646EC4}" type="presParOf" srcId="{7EFCD508-9520-4BE5-8096-BA2DDE12782B}" destId="{0F193861-D821-4537-AD3B-82B4E09FD60F}" srcOrd="0" destOrd="0" presId="urn:microsoft.com/office/officeart/2005/8/layout/vProcess5"/>
    <dgm:cxn modelId="{3ECB4689-EF8B-4FDE-AB8A-21941D11B591}" type="presParOf" srcId="{7EFCD508-9520-4BE5-8096-BA2DDE12782B}" destId="{756057EA-DACE-45FF-B17A-0C1A51E89900}" srcOrd="1" destOrd="0" presId="urn:microsoft.com/office/officeart/2005/8/layout/vProcess5"/>
    <dgm:cxn modelId="{4020614E-4DAD-4A61-9267-E1AA1CC2209C}" type="presParOf" srcId="{7EFCD508-9520-4BE5-8096-BA2DDE12782B}" destId="{481F9FCB-5DE7-46B8-AE0A-323C6F2542D1}" srcOrd="2" destOrd="0" presId="urn:microsoft.com/office/officeart/2005/8/layout/vProcess5"/>
    <dgm:cxn modelId="{9AD96AB4-1A65-4AC5-A324-BBFA27A788F6}" type="presParOf" srcId="{7EFCD508-9520-4BE5-8096-BA2DDE12782B}" destId="{5BBA4BF1-B4F5-4F44-8B17-004B97B06ECD}" srcOrd="3" destOrd="0" presId="urn:microsoft.com/office/officeart/2005/8/layout/vProcess5"/>
    <dgm:cxn modelId="{86D338F3-AF66-45A0-A334-1446FC7A5B67}" type="presParOf" srcId="{7EFCD508-9520-4BE5-8096-BA2DDE12782B}" destId="{5A0145AE-69CA-4BE7-9E50-ADD4EA084A1A}" srcOrd="4" destOrd="0" presId="urn:microsoft.com/office/officeart/2005/8/layout/vProcess5"/>
    <dgm:cxn modelId="{D4293DD4-9014-46F4-BCFB-D45EE2E1430B}" type="presParOf" srcId="{7EFCD508-9520-4BE5-8096-BA2DDE12782B}" destId="{BF444E57-4646-4AC2-BDB8-9A701B8C8967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D6E20B-2F97-4487-A165-26252895AF3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849125C-FB61-44B7-A237-122953BAE519}">
      <dgm:prSet/>
      <dgm:spPr/>
      <dgm:t>
        <a:bodyPr/>
        <a:lstStyle/>
        <a:p>
          <a:r>
            <a:rPr lang="tr-TR"/>
            <a:t>Maliyetler, belli zaman (genellikle her ay sonunda) aralıklarında düzenli olarak hesaplanır. Böylece yöneticilerin gerek birim maliyetlere, gerekse toplam maliyetlere ilişkin düzenli bilgi edinme olanağı bulunur.</a:t>
          </a:r>
          <a:endParaRPr lang="en-US"/>
        </a:p>
      </dgm:t>
    </dgm:pt>
    <dgm:pt modelId="{3983E880-E0E0-408C-864E-FF944C6A3807}" type="parTrans" cxnId="{F67B4CD4-EE2C-44ED-89E7-6508B82B895F}">
      <dgm:prSet/>
      <dgm:spPr/>
      <dgm:t>
        <a:bodyPr/>
        <a:lstStyle/>
        <a:p>
          <a:endParaRPr lang="en-US"/>
        </a:p>
      </dgm:t>
    </dgm:pt>
    <dgm:pt modelId="{8498B708-0381-47DA-BDDE-DAF6F24339D0}" type="sibTrans" cxnId="{F67B4CD4-EE2C-44ED-89E7-6508B82B895F}">
      <dgm:prSet/>
      <dgm:spPr/>
      <dgm:t>
        <a:bodyPr/>
        <a:lstStyle/>
        <a:p>
          <a:endParaRPr lang="en-US"/>
        </a:p>
      </dgm:t>
    </dgm:pt>
    <dgm:pt modelId="{FF17DDD0-8B8C-41CA-BE47-7537CC9056C2}">
      <dgm:prSet/>
      <dgm:spPr/>
      <dgm:t>
        <a:bodyPr/>
        <a:lstStyle/>
        <a:p>
          <a:r>
            <a:rPr lang="tr-TR"/>
            <a:t>Üretilen mamullerin homojen olması halinde, birim maliyetlerin hesaplanması daha doğru ve kolaydır.</a:t>
          </a:r>
          <a:endParaRPr lang="en-US"/>
        </a:p>
      </dgm:t>
    </dgm:pt>
    <dgm:pt modelId="{6D740FC7-C4C2-48A2-AF02-0845F41F349C}" type="parTrans" cxnId="{22F28B90-8D3B-4E9A-BDF1-69EB5F7A5051}">
      <dgm:prSet/>
      <dgm:spPr/>
      <dgm:t>
        <a:bodyPr/>
        <a:lstStyle/>
        <a:p>
          <a:endParaRPr lang="en-US"/>
        </a:p>
      </dgm:t>
    </dgm:pt>
    <dgm:pt modelId="{3D3C3FBE-227E-4462-8ADD-F420529242D3}" type="sibTrans" cxnId="{22F28B90-8D3B-4E9A-BDF1-69EB5F7A5051}">
      <dgm:prSet/>
      <dgm:spPr/>
      <dgm:t>
        <a:bodyPr/>
        <a:lstStyle/>
        <a:p>
          <a:endParaRPr lang="en-US"/>
        </a:p>
      </dgm:t>
    </dgm:pt>
    <dgm:pt modelId="{D5F19F0D-D155-463F-A607-27A95DCE16C2}">
      <dgm:prSet/>
      <dgm:spPr/>
      <dgm:t>
        <a:bodyPr/>
        <a:lstStyle/>
        <a:p>
          <a:r>
            <a:rPr lang="tr-TR"/>
            <a:t>Sipariş maliyet sistemine göre daha az emeği ve gideri gerektirdiğinden uygulanması kolaydır.</a:t>
          </a:r>
          <a:endParaRPr lang="en-US"/>
        </a:p>
      </dgm:t>
    </dgm:pt>
    <dgm:pt modelId="{31092C67-039A-40ED-9B90-477A7D0ED3BC}" type="parTrans" cxnId="{61CC00D4-4D85-4BE2-919B-B0909A4C46F8}">
      <dgm:prSet/>
      <dgm:spPr/>
      <dgm:t>
        <a:bodyPr/>
        <a:lstStyle/>
        <a:p>
          <a:endParaRPr lang="en-US"/>
        </a:p>
      </dgm:t>
    </dgm:pt>
    <dgm:pt modelId="{815C42BE-6BDE-42A3-8BB7-1F7DEB6C6EEB}" type="sibTrans" cxnId="{61CC00D4-4D85-4BE2-919B-B0909A4C46F8}">
      <dgm:prSet/>
      <dgm:spPr/>
      <dgm:t>
        <a:bodyPr/>
        <a:lstStyle/>
        <a:p>
          <a:endParaRPr lang="en-US"/>
        </a:p>
      </dgm:t>
    </dgm:pt>
    <dgm:pt modelId="{CD65B382-CDCE-49E8-AF85-655CB3F53CC4}" type="pres">
      <dgm:prSet presAssocID="{D8D6E20B-2F97-4487-A165-26252895AF3E}" presName="root" presStyleCnt="0">
        <dgm:presLayoutVars>
          <dgm:dir/>
          <dgm:resizeHandles val="exact"/>
        </dgm:presLayoutVars>
      </dgm:prSet>
      <dgm:spPr/>
    </dgm:pt>
    <dgm:pt modelId="{D4E61C17-5782-4962-B03E-3E117420395C}" type="pres">
      <dgm:prSet presAssocID="{7849125C-FB61-44B7-A237-122953BAE519}" presName="compNode" presStyleCnt="0"/>
      <dgm:spPr/>
    </dgm:pt>
    <dgm:pt modelId="{B443D158-D62F-4F22-8770-2E7E6D35266D}" type="pres">
      <dgm:prSet presAssocID="{7849125C-FB61-44B7-A237-122953BAE519}" presName="bgRect" presStyleLbl="bgShp" presStyleIdx="0" presStyleCnt="3"/>
      <dgm:spPr/>
    </dgm:pt>
    <dgm:pt modelId="{9FD48203-6C78-493A-8FE6-7F3DF25C15C9}" type="pres">
      <dgm:prSet presAssocID="{7849125C-FB61-44B7-A237-122953BAE51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on Viewing Ceremony"/>
        </a:ext>
      </dgm:extLst>
    </dgm:pt>
    <dgm:pt modelId="{51E9C0DC-BA3A-4F4E-9B36-48FF6B6186BE}" type="pres">
      <dgm:prSet presAssocID="{7849125C-FB61-44B7-A237-122953BAE519}" presName="spaceRect" presStyleCnt="0"/>
      <dgm:spPr/>
    </dgm:pt>
    <dgm:pt modelId="{80227969-E2F0-4274-8783-4C7C3E61C445}" type="pres">
      <dgm:prSet presAssocID="{7849125C-FB61-44B7-A237-122953BAE519}" presName="parTx" presStyleLbl="revTx" presStyleIdx="0" presStyleCnt="3">
        <dgm:presLayoutVars>
          <dgm:chMax val="0"/>
          <dgm:chPref val="0"/>
        </dgm:presLayoutVars>
      </dgm:prSet>
      <dgm:spPr/>
    </dgm:pt>
    <dgm:pt modelId="{063EDC1E-32B3-45D7-9EF2-E10B527C721C}" type="pres">
      <dgm:prSet presAssocID="{8498B708-0381-47DA-BDDE-DAF6F24339D0}" presName="sibTrans" presStyleCnt="0"/>
      <dgm:spPr/>
    </dgm:pt>
    <dgm:pt modelId="{6C63BBED-B002-4E95-84E1-6B572CA1896E}" type="pres">
      <dgm:prSet presAssocID="{FF17DDD0-8B8C-41CA-BE47-7537CC9056C2}" presName="compNode" presStyleCnt="0"/>
      <dgm:spPr/>
    </dgm:pt>
    <dgm:pt modelId="{490A59FB-10A8-45E4-9916-5D0121167491}" type="pres">
      <dgm:prSet presAssocID="{FF17DDD0-8B8C-41CA-BE47-7537CC9056C2}" presName="bgRect" presStyleLbl="bgShp" presStyleIdx="1" presStyleCnt="3"/>
      <dgm:spPr/>
    </dgm:pt>
    <dgm:pt modelId="{DAF491A4-E73C-4C60-9CC0-ED389B44573E}" type="pres">
      <dgm:prSet presAssocID="{FF17DDD0-8B8C-41CA-BE47-7537CC9056C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lim insanı"/>
        </a:ext>
      </dgm:extLst>
    </dgm:pt>
    <dgm:pt modelId="{C5E1226F-4847-452A-8BC6-8A4396CF8553}" type="pres">
      <dgm:prSet presAssocID="{FF17DDD0-8B8C-41CA-BE47-7537CC9056C2}" presName="spaceRect" presStyleCnt="0"/>
      <dgm:spPr/>
    </dgm:pt>
    <dgm:pt modelId="{9CD7BFA4-DE7C-458B-913B-AE273F9F54E4}" type="pres">
      <dgm:prSet presAssocID="{FF17DDD0-8B8C-41CA-BE47-7537CC9056C2}" presName="parTx" presStyleLbl="revTx" presStyleIdx="1" presStyleCnt="3">
        <dgm:presLayoutVars>
          <dgm:chMax val="0"/>
          <dgm:chPref val="0"/>
        </dgm:presLayoutVars>
      </dgm:prSet>
      <dgm:spPr/>
    </dgm:pt>
    <dgm:pt modelId="{8CC6CE40-2B99-409A-8CF6-4216251FB023}" type="pres">
      <dgm:prSet presAssocID="{3D3C3FBE-227E-4462-8ADD-F420529242D3}" presName="sibTrans" presStyleCnt="0"/>
      <dgm:spPr/>
    </dgm:pt>
    <dgm:pt modelId="{636E4D2F-4B23-4072-9C72-30611CD9C2E6}" type="pres">
      <dgm:prSet presAssocID="{D5F19F0D-D155-463F-A607-27A95DCE16C2}" presName="compNode" presStyleCnt="0"/>
      <dgm:spPr/>
    </dgm:pt>
    <dgm:pt modelId="{F3F962D2-2F28-4788-A3AC-C7AAAD6A0874}" type="pres">
      <dgm:prSet presAssocID="{D5F19F0D-D155-463F-A607-27A95DCE16C2}" presName="bgRect" presStyleLbl="bgShp" presStyleIdx="2" presStyleCnt="3"/>
      <dgm:spPr/>
    </dgm:pt>
    <dgm:pt modelId="{068B7584-A7E9-46A6-863C-DAFF032A47CE}" type="pres">
      <dgm:prSet presAssocID="{D5F19F0D-D155-463F-A607-27A95DCE16C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ar"/>
        </a:ext>
      </dgm:extLst>
    </dgm:pt>
    <dgm:pt modelId="{4BFAD819-D43E-4CFB-8FE8-493883619ADC}" type="pres">
      <dgm:prSet presAssocID="{D5F19F0D-D155-463F-A607-27A95DCE16C2}" presName="spaceRect" presStyleCnt="0"/>
      <dgm:spPr/>
    </dgm:pt>
    <dgm:pt modelId="{0AB100B4-453D-43EE-878B-49C58D9D942D}" type="pres">
      <dgm:prSet presAssocID="{D5F19F0D-D155-463F-A607-27A95DCE16C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8680E0F-CD7D-4069-A76C-03352101DB23}" type="presOf" srcId="{FF17DDD0-8B8C-41CA-BE47-7537CC9056C2}" destId="{9CD7BFA4-DE7C-458B-913B-AE273F9F54E4}" srcOrd="0" destOrd="0" presId="urn:microsoft.com/office/officeart/2018/2/layout/IconVerticalSolidList"/>
    <dgm:cxn modelId="{CBCD9320-2DEE-4F85-83AD-35E673C00077}" type="presOf" srcId="{D5F19F0D-D155-463F-A607-27A95DCE16C2}" destId="{0AB100B4-453D-43EE-878B-49C58D9D942D}" srcOrd="0" destOrd="0" presId="urn:microsoft.com/office/officeart/2018/2/layout/IconVerticalSolidList"/>
    <dgm:cxn modelId="{B81FF536-42E4-4110-AB59-1CB190823115}" type="presOf" srcId="{7849125C-FB61-44B7-A237-122953BAE519}" destId="{80227969-E2F0-4274-8783-4C7C3E61C445}" srcOrd="0" destOrd="0" presId="urn:microsoft.com/office/officeart/2018/2/layout/IconVerticalSolidList"/>
    <dgm:cxn modelId="{1DFA0B4B-6F71-41A1-BCB5-2421ECE39642}" type="presOf" srcId="{D8D6E20B-2F97-4487-A165-26252895AF3E}" destId="{CD65B382-CDCE-49E8-AF85-655CB3F53CC4}" srcOrd="0" destOrd="0" presId="urn:microsoft.com/office/officeart/2018/2/layout/IconVerticalSolidList"/>
    <dgm:cxn modelId="{22F28B90-8D3B-4E9A-BDF1-69EB5F7A5051}" srcId="{D8D6E20B-2F97-4487-A165-26252895AF3E}" destId="{FF17DDD0-8B8C-41CA-BE47-7537CC9056C2}" srcOrd="1" destOrd="0" parTransId="{6D740FC7-C4C2-48A2-AF02-0845F41F349C}" sibTransId="{3D3C3FBE-227E-4462-8ADD-F420529242D3}"/>
    <dgm:cxn modelId="{61CC00D4-4D85-4BE2-919B-B0909A4C46F8}" srcId="{D8D6E20B-2F97-4487-A165-26252895AF3E}" destId="{D5F19F0D-D155-463F-A607-27A95DCE16C2}" srcOrd="2" destOrd="0" parTransId="{31092C67-039A-40ED-9B90-477A7D0ED3BC}" sibTransId="{815C42BE-6BDE-42A3-8BB7-1F7DEB6C6EEB}"/>
    <dgm:cxn modelId="{F67B4CD4-EE2C-44ED-89E7-6508B82B895F}" srcId="{D8D6E20B-2F97-4487-A165-26252895AF3E}" destId="{7849125C-FB61-44B7-A237-122953BAE519}" srcOrd="0" destOrd="0" parTransId="{3983E880-E0E0-408C-864E-FF944C6A3807}" sibTransId="{8498B708-0381-47DA-BDDE-DAF6F24339D0}"/>
    <dgm:cxn modelId="{A0E52430-C017-4C24-A21C-F39CE7155F8C}" type="presParOf" srcId="{CD65B382-CDCE-49E8-AF85-655CB3F53CC4}" destId="{D4E61C17-5782-4962-B03E-3E117420395C}" srcOrd="0" destOrd="0" presId="urn:microsoft.com/office/officeart/2018/2/layout/IconVerticalSolidList"/>
    <dgm:cxn modelId="{E4A40EA5-9D1A-4D63-AD80-9A9DEA555537}" type="presParOf" srcId="{D4E61C17-5782-4962-B03E-3E117420395C}" destId="{B443D158-D62F-4F22-8770-2E7E6D35266D}" srcOrd="0" destOrd="0" presId="urn:microsoft.com/office/officeart/2018/2/layout/IconVerticalSolidList"/>
    <dgm:cxn modelId="{19AD5987-D824-4CB1-A44A-26741E146B47}" type="presParOf" srcId="{D4E61C17-5782-4962-B03E-3E117420395C}" destId="{9FD48203-6C78-493A-8FE6-7F3DF25C15C9}" srcOrd="1" destOrd="0" presId="urn:microsoft.com/office/officeart/2018/2/layout/IconVerticalSolidList"/>
    <dgm:cxn modelId="{AC4DA0B8-FB84-4560-ADC2-56E7EB974055}" type="presParOf" srcId="{D4E61C17-5782-4962-B03E-3E117420395C}" destId="{51E9C0DC-BA3A-4F4E-9B36-48FF6B6186BE}" srcOrd="2" destOrd="0" presId="urn:microsoft.com/office/officeart/2018/2/layout/IconVerticalSolidList"/>
    <dgm:cxn modelId="{0F40442B-10E1-4EC4-BFF2-7A6020670B95}" type="presParOf" srcId="{D4E61C17-5782-4962-B03E-3E117420395C}" destId="{80227969-E2F0-4274-8783-4C7C3E61C445}" srcOrd="3" destOrd="0" presId="urn:microsoft.com/office/officeart/2018/2/layout/IconVerticalSolidList"/>
    <dgm:cxn modelId="{05172460-3FB3-4F2C-A3DE-70EC01EC32E3}" type="presParOf" srcId="{CD65B382-CDCE-49E8-AF85-655CB3F53CC4}" destId="{063EDC1E-32B3-45D7-9EF2-E10B527C721C}" srcOrd="1" destOrd="0" presId="urn:microsoft.com/office/officeart/2018/2/layout/IconVerticalSolidList"/>
    <dgm:cxn modelId="{2A1FD8CE-CF93-495E-9A21-57AAAC989485}" type="presParOf" srcId="{CD65B382-CDCE-49E8-AF85-655CB3F53CC4}" destId="{6C63BBED-B002-4E95-84E1-6B572CA1896E}" srcOrd="2" destOrd="0" presId="urn:microsoft.com/office/officeart/2018/2/layout/IconVerticalSolidList"/>
    <dgm:cxn modelId="{661ABDC8-2158-4A56-BEF1-25C1887287A4}" type="presParOf" srcId="{6C63BBED-B002-4E95-84E1-6B572CA1896E}" destId="{490A59FB-10A8-45E4-9916-5D0121167491}" srcOrd="0" destOrd="0" presId="urn:microsoft.com/office/officeart/2018/2/layout/IconVerticalSolidList"/>
    <dgm:cxn modelId="{7753337B-7B7C-41A2-ACC2-345D259050A9}" type="presParOf" srcId="{6C63BBED-B002-4E95-84E1-6B572CA1896E}" destId="{DAF491A4-E73C-4C60-9CC0-ED389B44573E}" srcOrd="1" destOrd="0" presId="urn:microsoft.com/office/officeart/2018/2/layout/IconVerticalSolidList"/>
    <dgm:cxn modelId="{490C9D27-5B5C-4F18-ACE9-1D3B0DEED731}" type="presParOf" srcId="{6C63BBED-B002-4E95-84E1-6B572CA1896E}" destId="{C5E1226F-4847-452A-8BC6-8A4396CF8553}" srcOrd="2" destOrd="0" presId="urn:microsoft.com/office/officeart/2018/2/layout/IconVerticalSolidList"/>
    <dgm:cxn modelId="{A48AA351-9DA0-4984-9CEB-235880D73716}" type="presParOf" srcId="{6C63BBED-B002-4E95-84E1-6B572CA1896E}" destId="{9CD7BFA4-DE7C-458B-913B-AE273F9F54E4}" srcOrd="3" destOrd="0" presId="urn:microsoft.com/office/officeart/2018/2/layout/IconVerticalSolidList"/>
    <dgm:cxn modelId="{3C059017-AC94-4C64-859C-3DC0EFC6428D}" type="presParOf" srcId="{CD65B382-CDCE-49E8-AF85-655CB3F53CC4}" destId="{8CC6CE40-2B99-409A-8CF6-4216251FB023}" srcOrd="3" destOrd="0" presId="urn:microsoft.com/office/officeart/2018/2/layout/IconVerticalSolidList"/>
    <dgm:cxn modelId="{08541F48-50A5-4FE6-BC1B-C7C93E916656}" type="presParOf" srcId="{CD65B382-CDCE-49E8-AF85-655CB3F53CC4}" destId="{636E4D2F-4B23-4072-9C72-30611CD9C2E6}" srcOrd="4" destOrd="0" presId="urn:microsoft.com/office/officeart/2018/2/layout/IconVerticalSolidList"/>
    <dgm:cxn modelId="{8EF7F184-815B-47E1-BA1D-50AFE8201FB0}" type="presParOf" srcId="{636E4D2F-4B23-4072-9C72-30611CD9C2E6}" destId="{F3F962D2-2F28-4788-A3AC-C7AAAD6A0874}" srcOrd="0" destOrd="0" presId="urn:microsoft.com/office/officeart/2018/2/layout/IconVerticalSolidList"/>
    <dgm:cxn modelId="{A8D80D0A-56F3-4F4F-A607-C01B953F1C85}" type="presParOf" srcId="{636E4D2F-4B23-4072-9C72-30611CD9C2E6}" destId="{068B7584-A7E9-46A6-863C-DAFF032A47CE}" srcOrd="1" destOrd="0" presId="urn:microsoft.com/office/officeart/2018/2/layout/IconVerticalSolidList"/>
    <dgm:cxn modelId="{C771242F-309F-4274-8AC1-58193E3E7CAC}" type="presParOf" srcId="{636E4D2F-4B23-4072-9C72-30611CD9C2E6}" destId="{4BFAD819-D43E-4CFB-8FE8-493883619ADC}" srcOrd="2" destOrd="0" presId="urn:microsoft.com/office/officeart/2018/2/layout/IconVerticalSolidList"/>
    <dgm:cxn modelId="{74AF56C9-5AA9-4195-A3B9-9434D6706EF1}" type="presParOf" srcId="{636E4D2F-4B23-4072-9C72-30611CD9C2E6}" destId="{0AB100B4-453D-43EE-878B-49C58D9D942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F2FBBC-CCBF-47CC-99D6-6AFAA34D713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A691D70-1BB9-4AEB-B8EB-8BCFC5DC39F7}">
      <dgm:prSet custT="1"/>
      <dgm:spPr/>
      <dgm:t>
        <a:bodyPr/>
        <a:lstStyle/>
        <a:p>
          <a:r>
            <a:rPr lang="tr-TR" sz="2000" dirty="0"/>
            <a:t>Maliyetler dönem sonlarında hesaplandığından maliyet raporlarının düzenlenmesi gecikmektedir.</a:t>
          </a:r>
          <a:endParaRPr lang="en-US" sz="2000" dirty="0"/>
        </a:p>
      </dgm:t>
    </dgm:pt>
    <dgm:pt modelId="{B5CB9559-4506-4235-9BDD-77F18FE12258}" type="parTrans" cxnId="{516C5908-263C-4F1E-9925-F3D9538B66BD}">
      <dgm:prSet/>
      <dgm:spPr/>
      <dgm:t>
        <a:bodyPr/>
        <a:lstStyle/>
        <a:p>
          <a:endParaRPr lang="en-US"/>
        </a:p>
      </dgm:t>
    </dgm:pt>
    <dgm:pt modelId="{0C8C8720-C1E7-4E18-B648-3E4C8F4DB1BB}" type="sibTrans" cxnId="{516C5908-263C-4F1E-9925-F3D9538B66BD}">
      <dgm:prSet/>
      <dgm:spPr/>
      <dgm:t>
        <a:bodyPr/>
        <a:lstStyle/>
        <a:p>
          <a:endParaRPr lang="en-US"/>
        </a:p>
      </dgm:t>
    </dgm:pt>
    <dgm:pt modelId="{3650FB1F-8057-4599-9105-CCE750D53EDC}">
      <dgm:prSet custT="1"/>
      <dgm:spPr/>
      <dgm:t>
        <a:bodyPr/>
        <a:lstStyle/>
        <a:p>
          <a:r>
            <a:rPr lang="tr-TR" sz="2000" dirty="0"/>
            <a:t>Mamullerin homojen olmaması halinde ortalama birim maliyetlerin hesaplanması hatalı sonuç verebilir.</a:t>
          </a:r>
          <a:endParaRPr lang="en-US" sz="2000" dirty="0"/>
        </a:p>
      </dgm:t>
    </dgm:pt>
    <dgm:pt modelId="{DB1E035F-4D11-49F5-951C-354AFF7051CA}" type="parTrans" cxnId="{80BBBB79-DE8E-4BF3-A4E9-BCCA0896EA50}">
      <dgm:prSet/>
      <dgm:spPr/>
      <dgm:t>
        <a:bodyPr/>
        <a:lstStyle/>
        <a:p>
          <a:endParaRPr lang="en-US"/>
        </a:p>
      </dgm:t>
    </dgm:pt>
    <dgm:pt modelId="{A55D4944-1524-4D5A-BA73-F1C93450CC83}" type="sibTrans" cxnId="{80BBBB79-DE8E-4BF3-A4E9-BCCA0896EA50}">
      <dgm:prSet/>
      <dgm:spPr/>
      <dgm:t>
        <a:bodyPr/>
        <a:lstStyle/>
        <a:p>
          <a:endParaRPr lang="en-US"/>
        </a:p>
      </dgm:t>
    </dgm:pt>
    <dgm:pt modelId="{1365A8EB-E76B-4D11-BFB0-80316C361F32}">
      <dgm:prSet custT="1"/>
      <dgm:spPr/>
      <dgm:t>
        <a:bodyPr/>
        <a:lstStyle/>
        <a:p>
          <a:r>
            <a:rPr lang="tr-TR" sz="2000" dirty="0"/>
            <a:t>Yarı mamul stoklarının bulunması halinde bunların tamamlanma derecelerinin yanlış saptanması, birim maliyetlerin hesaplanmasına da yansır. </a:t>
          </a:r>
          <a:endParaRPr lang="en-US" sz="2000" dirty="0"/>
        </a:p>
      </dgm:t>
    </dgm:pt>
    <dgm:pt modelId="{C151F98D-77C1-46F1-847E-E0767D68D99C}" type="parTrans" cxnId="{B115098F-303C-4932-95DF-DDD2574E71BA}">
      <dgm:prSet/>
      <dgm:spPr/>
      <dgm:t>
        <a:bodyPr/>
        <a:lstStyle/>
        <a:p>
          <a:endParaRPr lang="en-US"/>
        </a:p>
      </dgm:t>
    </dgm:pt>
    <dgm:pt modelId="{2CC62F99-9CFF-4124-B03D-9863D3461CEF}" type="sibTrans" cxnId="{B115098F-303C-4932-95DF-DDD2574E71BA}">
      <dgm:prSet/>
      <dgm:spPr/>
      <dgm:t>
        <a:bodyPr/>
        <a:lstStyle/>
        <a:p>
          <a:endParaRPr lang="en-US"/>
        </a:p>
      </dgm:t>
    </dgm:pt>
    <dgm:pt modelId="{19954784-6071-4003-BC4C-B6507E781E98}" type="pres">
      <dgm:prSet presAssocID="{C5F2FBBC-CCBF-47CC-99D6-6AFAA34D713D}" presName="root" presStyleCnt="0">
        <dgm:presLayoutVars>
          <dgm:dir/>
          <dgm:resizeHandles val="exact"/>
        </dgm:presLayoutVars>
      </dgm:prSet>
      <dgm:spPr/>
    </dgm:pt>
    <dgm:pt modelId="{419B541E-B7F7-4425-8B08-060609DB5814}" type="pres">
      <dgm:prSet presAssocID="{9A691D70-1BB9-4AEB-B8EB-8BCFC5DC39F7}" presName="compNode" presStyleCnt="0"/>
      <dgm:spPr/>
    </dgm:pt>
    <dgm:pt modelId="{3BDA664C-DD5A-4F87-8AA0-9B06B0FE1F6C}" type="pres">
      <dgm:prSet presAssocID="{9A691D70-1BB9-4AEB-B8EB-8BCFC5DC39F7}" presName="bgRect" presStyleLbl="bgShp" presStyleIdx="0" presStyleCnt="3"/>
      <dgm:spPr/>
    </dgm:pt>
    <dgm:pt modelId="{071DF92C-B1C8-427C-9BA8-49349730FB7C}" type="pres">
      <dgm:prSet presAssocID="{9A691D70-1BB9-4AEB-B8EB-8BCFC5DC39F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tematik"/>
        </a:ext>
      </dgm:extLst>
    </dgm:pt>
    <dgm:pt modelId="{1F0F4255-15E9-4E25-81E0-DF555A4D5A77}" type="pres">
      <dgm:prSet presAssocID="{9A691D70-1BB9-4AEB-B8EB-8BCFC5DC39F7}" presName="spaceRect" presStyleCnt="0"/>
      <dgm:spPr/>
    </dgm:pt>
    <dgm:pt modelId="{5CE76A3F-0403-42C4-A7AF-8CD20027DDE9}" type="pres">
      <dgm:prSet presAssocID="{9A691D70-1BB9-4AEB-B8EB-8BCFC5DC39F7}" presName="parTx" presStyleLbl="revTx" presStyleIdx="0" presStyleCnt="3">
        <dgm:presLayoutVars>
          <dgm:chMax val="0"/>
          <dgm:chPref val="0"/>
        </dgm:presLayoutVars>
      </dgm:prSet>
      <dgm:spPr/>
    </dgm:pt>
    <dgm:pt modelId="{CEB3F703-C0C2-460D-A992-24319C85EBB8}" type="pres">
      <dgm:prSet presAssocID="{0C8C8720-C1E7-4E18-B648-3E4C8F4DB1BB}" presName="sibTrans" presStyleCnt="0"/>
      <dgm:spPr/>
    </dgm:pt>
    <dgm:pt modelId="{5E574B2C-3EE2-4C50-A142-84DEF89D83AC}" type="pres">
      <dgm:prSet presAssocID="{3650FB1F-8057-4599-9105-CCE750D53EDC}" presName="compNode" presStyleCnt="0"/>
      <dgm:spPr/>
    </dgm:pt>
    <dgm:pt modelId="{8F631AA3-C28A-4C69-A9FD-86AC12474800}" type="pres">
      <dgm:prSet presAssocID="{3650FB1F-8057-4599-9105-CCE750D53EDC}" presName="bgRect" presStyleLbl="bgShp" presStyleIdx="1" presStyleCnt="3"/>
      <dgm:spPr/>
    </dgm:pt>
    <dgm:pt modelId="{38C6ED98-B871-4748-B99F-49A9DC0F7BAF}" type="pres">
      <dgm:prSet presAssocID="{3650FB1F-8057-4599-9105-CCE750D53ED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apat"/>
        </a:ext>
      </dgm:extLst>
    </dgm:pt>
    <dgm:pt modelId="{CC220695-A95B-460B-8102-F58D827590EE}" type="pres">
      <dgm:prSet presAssocID="{3650FB1F-8057-4599-9105-CCE750D53EDC}" presName="spaceRect" presStyleCnt="0"/>
      <dgm:spPr/>
    </dgm:pt>
    <dgm:pt modelId="{A592887A-5070-4585-9419-E474242C92E9}" type="pres">
      <dgm:prSet presAssocID="{3650FB1F-8057-4599-9105-CCE750D53EDC}" presName="parTx" presStyleLbl="revTx" presStyleIdx="1" presStyleCnt="3">
        <dgm:presLayoutVars>
          <dgm:chMax val="0"/>
          <dgm:chPref val="0"/>
        </dgm:presLayoutVars>
      </dgm:prSet>
      <dgm:spPr/>
    </dgm:pt>
    <dgm:pt modelId="{D0FC4908-C899-476C-B7BF-53759F3C6184}" type="pres">
      <dgm:prSet presAssocID="{A55D4944-1524-4D5A-BA73-F1C93450CC83}" presName="sibTrans" presStyleCnt="0"/>
      <dgm:spPr/>
    </dgm:pt>
    <dgm:pt modelId="{A3DA6F52-F0B5-4DF0-943C-56605E73FF28}" type="pres">
      <dgm:prSet presAssocID="{1365A8EB-E76B-4D11-BFB0-80316C361F32}" presName="compNode" presStyleCnt="0"/>
      <dgm:spPr/>
    </dgm:pt>
    <dgm:pt modelId="{86B69A96-AAD6-4733-B354-D20DC4A958F2}" type="pres">
      <dgm:prSet presAssocID="{1365A8EB-E76B-4D11-BFB0-80316C361F32}" presName="bgRect" presStyleLbl="bgShp" presStyleIdx="2" presStyleCnt="3"/>
      <dgm:spPr/>
    </dgm:pt>
    <dgm:pt modelId="{ACB49E51-98BD-412F-BB4E-566ADF4EE932}" type="pres">
      <dgm:prSet presAssocID="{1365A8EB-E76B-4D11-BFB0-80316C361F3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ed Bump"/>
        </a:ext>
      </dgm:extLst>
    </dgm:pt>
    <dgm:pt modelId="{6CD6A894-87BA-4F6A-ACCE-33AE74EDE938}" type="pres">
      <dgm:prSet presAssocID="{1365A8EB-E76B-4D11-BFB0-80316C361F32}" presName="spaceRect" presStyleCnt="0"/>
      <dgm:spPr/>
    </dgm:pt>
    <dgm:pt modelId="{4E53B108-6649-4189-8CC7-5E49F162387A}" type="pres">
      <dgm:prSet presAssocID="{1365A8EB-E76B-4D11-BFB0-80316C361F3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16C5908-263C-4F1E-9925-F3D9538B66BD}" srcId="{C5F2FBBC-CCBF-47CC-99D6-6AFAA34D713D}" destId="{9A691D70-1BB9-4AEB-B8EB-8BCFC5DC39F7}" srcOrd="0" destOrd="0" parTransId="{B5CB9559-4506-4235-9BDD-77F18FE12258}" sibTransId="{0C8C8720-C1E7-4E18-B648-3E4C8F4DB1BB}"/>
    <dgm:cxn modelId="{E95D2C3D-E016-4725-9419-1C2A9464E5D3}" type="presOf" srcId="{1365A8EB-E76B-4D11-BFB0-80316C361F32}" destId="{4E53B108-6649-4189-8CC7-5E49F162387A}" srcOrd="0" destOrd="0" presId="urn:microsoft.com/office/officeart/2018/2/layout/IconVerticalSolidList"/>
    <dgm:cxn modelId="{80BBBB79-DE8E-4BF3-A4E9-BCCA0896EA50}" srcId="{C5F2FBBC-CCBF-47CC-99D6-6AFAA34D713D}" destId="{3650FB1F-8057-4599-9105-CCE750D53EDC}" srcOrd="1" destOrd="0" parTransId="{DB1E035F-4D11-49F5-951C-354AFF7051CA}" sibTransId="{A55D4944-1524-4D5A-BA73-F1C93450CC83}"/>
    <dgm:cxn modelId="{B115098F-303C-4932-95DF-DDD2574E71BA}" srcId="{C5F2FBBC-CCBF-47CC-99D6-6AFAA34D713D}" destId="{1365A8EB-E76B-4D11-BFB0-80316C361F32}" srcOrd="2" destOrd="0" parTransId="{C151F98D-77C1-46F1-847E-E0767D68D99C}" sibTransId="{2CC62F99-9CFF-4124-B03D-9863D3461CEF}"/>
    <dgm:cxn modelId="{33498CAA-27AA-4BE1-B2D9-22D23A9C751D}" type="presOf" srcId="{C5F2FBBC-CCBF-47CC-99D6-6AFAA34D713D}" destId="{19954784-6071-4003-BC4C-B6507E781E98}" srcOrd="0" destOrd="0" presId="urn:microsoft.com/office/officeart/2018/2/layout/IconVerticalSolidList"/>
    <dgm:cxn modelId="{D90181DE-D00A-4D9F-9471-DF2ECD8A4E32}" type="presOf" srcId="{3650FB1F-8057-4599-9105-CCE750D53EDC}" destId="{A592887A-5070-4585-9419-E474242C92E9}" srcOrd="0" destOrd="0" presId="urn:microsoft.com/office/officeart/2018/2/layout/IconVerticalSolidList"/>
    <dgm:cxn modelId="{604CE4E0-0C3F-46E9-ABE4-763A2D68E1E8}" type="presOf" srcId="{9A691D70-1BB9-4AEB-B8EB-8BCFC5DC39F7}" destId="{5CE76A3F-0403-42C4-A7AF-8CD20027DDE9}" srcOrd="0" destOrd="0" presId="urn:microsoft.com/office/officeart/2018/2/layout/IconVerticalSolidList"/>
    <dgm:cxn modelId="{1EFA505B-3885-4565-BFE1-C4C547857D9F}" type="presParOf" srcId="{19954784-6071-4003-BC4C-B6507E781E98}" destId="{419B541E-B7F7-4425-8B08-060609DB5814}" srcOrd="0" destOrd="0" presId="urn:microsoft.com/office/officeart/2018/2/layout/IconVerticalSolidList"/>
    <dgm:cxn modelId="{E7B2D56D-4424-4A64-A444-35B7B466DD85}" type="presParOf" srcId="{419B541E-B7F7-4425-8B08-060609DB5814}" destId="{3BDA664C-DD5A-4F87-8AA0-9B06B0FE1F6C}" srcOrd="0" destOrd="0" presId="urn:microsoft.com/office/officeart/2018/2/layout/IconVerticalSolidList"/>
    <dgm:cxn modelId="{3AB97B69-5A64-4510-8BC7-D2D1A6570D2A}" type="presParOf" srcId="{419B541E-B7F7-4425-8B08-060609DB5814}" destId="{071DF92C-B1C8-427C-9BA8-49349730FB7C}" srcOrd="1" destOrd="0" presId="urn:microsoft.com/office/officeart/2018/2/layout/IconVerticalSolidList"/>
    <dgm:cxn modelId="{449C8060-C88A-47FA-9BE1-37634D1610A2}" type="presParOf" srcId="{419B541E-B7F7-4425-8B08-060609DB5814}" destId="{1F0F4255-15E9-4E25-81E0-DF555A4D5A77}" srcOrd="2" destOrd="0" presId="urn:microsoft.com/office/officeart/2018/2/layout/IconVerticalSolidList"/>
    <dgm:cxn modelId="{1447E56F-D6DB-4A4E-A4F4-E48DFDFB9110}" type="presParOf" srcId="{419B541E-B7F7-4425-8B08-060609DB5814}" destId="{5CE76A3F-0403-42C4-A7AF-8CD20027DDE9}" srcOrd="3" destOrd="0" presId="urn:microsoft.com/office/officeart/2018/2/layout/IconVerticalSolidList"/>
    <dgm:cxn modelId="{BAE2C14C-CA26-4D59-BFC7-D201EBBBCFE1}" type="presParOf" srcId="{19954784-6071-4003-BC4C-B6507E781E98}" destId="{CEB3F703-C0C2-460D-A992-24319C85EBB8}" srcOrd="1" destOrd="0" presId="urn:microsoft.com/office/officeart/2018/2/layout/IconVerticalSolidList"/>
    <dgm:cxn modelId="{D1CFC326-9AEF-4474-8F66-FFDFE79C80BA}" type="presParOf" srcId="{19954784-6071-4003-BC4C-B6507E781E98}" destId="{5E574B2C-3EE2-4C50-A142-84DEF89D83AC}" srcOrd="2" destOrd="0" presId="urn:microsoft.com/office/officeart/2018/2/layout/IconVerticalSolidList"/>
    <dgm:cxn modelId="{CDF74AB5-E8F6-4E16-9A98-605282E27765}" type="presParOf" srcId="{5E574B2C-3EE2-4C50-A142-84DEF89D83AC}" destId="{8F631AA3-C28A-4C69-A9FD-86AC12474800}" srcOrd="0" destOrd="0" presId="urn:microsoft.com/office/officeart/2018/2/layout/IconVerticalSolidList"/>
    <dgm:cxn modelId="{E6135EB1-D421-4BDC-81C3-D9AEDFCC70A9}" type="presParOf" srcId="{5E574B2C-3EE2-4C50-A142-84DEF89D83AC}" destId="{38C6ED98-B871-4748-B99F-49A9DC0F7BAF}" srcOrd="1" destOrd="0" presId="urn:microsoft.com/office/officeart/2018/2/layout/IconVerticalSolidList"/>
    <dgm:cxn modelId="{DFC7E569-7441-44C4-8021-6966A7CCD0F9}" type="presParOf" srcId="{5E574B2C-3EE2-4C50-A142-84DEF89D83AC}" destId="{CC220695-A95B-460B-8102-F58D827590EE}" srcOrd="2" destOrd="0" presId="urn:microsoft.com/office/officeart/2018/2/layout/IconVerticalSolidList"/>
    <dgm:cxn modelId="{196267FD-9B66-4443-A164-2BB3C35734B9}" type="presParOf" srcId="{5E574B2C-3EE2-4C50-A142-84DEF89D83AC}" destId="{A592887A-5070-4585-9419-E474242C92E9}" srcOrd="3" destOrd="0" presId="urn:microsoft.com/office/officeart/2018/2/layout/IconVerticalSolidList"/>
    <dgm:cxn modelId="{61040321-D657-4F84-9B8D-E50C3EBC2A7F}" type="presParOf" srcId="{19954784-6071-4003-BC4C-B6507E781E98}" destId="{D0FC4908-C899-476C-B7BF-53759F3C6184}" srcOrd="3" destOrd="0" presId="urn:microsoft.com/office/officeart/2018/2/layout/IconVerticalSolidList"/>
    <dgm:cxn modelId="{457A5DC6-EC89-4B1C-AB5D-F61B5C8A73AB}" type="presParOf" srcId="{19954784-6071-4003-BC4C-B6507E781E98}" destId="{A3DA6F52-F0B5-4DF0-943C-56605E73FF28}" srcOrd="4" destOrd="0" presId="urn:microsoft.com/office/officeart/2018/2/layout/IconVerticalSolidList"/>
    <dgm:cxn modelId="{BA452BFF-967A-4C40-AFDE-5ECC9279DC5C}" type="presParOf" srcId="{A3DA6F52-F0B5-4DF0-943C-56605E73FF28}" destId="{86B69A96-AAD6-4733-B354-D20DC4A958F2}" srcOrd="0" destOrd="0" presId="urn:microsoft.com/office/officeart/2018/2/layout/IconVerticalSolidList"/>
    <dgm:cxn modelId="{17D6A457-F4E7-4AC7-9ECC-22CFED8E8B76}" type="presParOf" srcId="{A3DA6F52-F0B5-4DF0-943C-56605E73FF28}" destId="{ACB49E51-98BD-412F-BB4E-566ADF4EE932}" srcOrd="1" destOrd="0" presId="urn:microsoft.com/office/officeart/2018/2/layout/IconVerticalSolidList"/>
    <dgm:cxn modelId="{C33A5FBE-E4CD-4577-A62F-D5171BEB8895}" type="presParOf" srcId="{A3DA6F52-F0B5-4DF0-943C-56605E73FF28}" destId="{6CD6A894-87BA-4F6A-ACCE-33AE74EDE938}" srcOrd="2" destOrd="0" presId="urn:microsoft.com/office/officeart/2018/2/layout/IconVerticalSolidList"/>
    <dgm:cxn modelId="{909D87C0-27BE-410A-8F6D-E7E8729FFCF5}" type="presParOf" srcId="{A3DA6F52-F0B5-4DF0-943C-56605E73FF28}" destId="{4E53B108-6649-4189-8CC7-5E49F162387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CC8AFA-C952-486D-AAB4-6954A42D05AE}" type="doc">
      <dgm:prSet loTypeId="urn:microsoft.com/office/officeart/2005/8/layout/vProcess5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FC3AF87-9404-4C97-BA22-077D774F3701}">
      <dgm:prSet custT="1"/>
      <dgm:spPr/>
      <dgm:t>
        <a:bodyPr/>
        <a:lstStyle/>
        <a:p>
          <a:r>
            <a:rPr lang="tr-TR" sz="2400"/>
            <a:t>Miktar hareketlerinin saptanması,</a:t>
          </a:r>
          <a:endParaRPr lang="en-US" sz="2400"/>
        </a:p>
      </dgm:t>
    </dgm:pt>
    <dgm:pt modelId="{9FB9AA0B-CCF1-4631-B8E5-AFB2DD129160}" type="parTrans" cxnId="{586EE6EA-1FDC-4880-8577-3ACC16AA40D4}">
      <dgm:prSet/>
      <dgm:spPr/>
      <dgm:t>
        <a:bodyPr/>
        <a:lstStyle/>
        <a:p>
          <a:endParaRPr lang="en-US" sz="2400"/>
        </a:p>
      </dgm:t>
    </dgm:pt>
    <dgm:pt modelId="{63BD3512-CFFB-404D-ABA1-1B9F892ABEE6}" type="sibTrans" cxnId="{586EE6EA-1FDC-4880-8577-3ACC16AA40D4}">
      <dgm:prSet custT="1"/>
      <dgm:spPr/>
      <dgm:t>
        <a:bodyPr/>
        <a:lstStyle/>
        <a:p>
          <a:endParaRPr lang="en-US" sz="2400"/>
        </a:p>
      </dgm:t>
    </dgm:pt>
    <dgm:pt modelId="{F3A5C2BD-7BEB-490D-8EC6-616EF1FF310C}">
      <dgm:prSet custT="1"/>
      <dgm:spPr/>
      <dgm:t>
        <a:bodyPr/>
        <a:lstStyle/>
        <a:p>
          <a:r>
            <a:rPr lang="tr-TR" sz="2400"/>
            <a:t>Eşdeğer mamul miktarının saptanması,</a:t>
          </a:r>
          <a:endParaRPr lang="en-US" sz="2400"/>
        </a:p>
      </dgm:t>
    </dgm:pt>
    <dgm:pt modelId="{143B83B1-308A-4265-A0EF-E4D427216976}" type="parTrans" cxnId="{D9F4069D-2BFD-4914-96CA-78FB5A3553DD}">
      <dgm:prSet/>
      <dgm:spPr/>
      <dgm:t>
        <a:bodyPr/>
        <a:lstStyle/>
        <a:p>
          <a:endParaRPr lang="en-US" sz="2400"/>
        </a:p>
      </dgm:t>
    </dgm:pt>
    <dgm:pt modelId="{4879A69D-9D3F-492A-A6E1-747ADCD6DC84}" type="sibTrans" cxnId="{D9F4069D-2BFD-4914-96CA-78FB5A3553DD}">
      <dgm:prSet custT="1"/>
      <dgm:spPr/>
      <dgm:t>
        <a:bodyPr/>
        <a:lstStyle/>
        <a:p>
          <a:endParaRPr lang="en-US" sz="2400"/>
        </a:p>
      </dgm:t>
    </dgm:pt>
    <dgm:pt modelId="{B26A3324-51E2-417F-A131-E7CAD87081F2}">
      <dgm:prSet custT="1"/>
      <dgm:spPr/>
      <dgm:t>
        <a:bodyPr/>
        <a:lstStyle/>
        <a:p>
          <a:r>
            <a:rPr lang="tr-TR" sz="2400"/>
            <a:t>Toplam üretim maliyetinin saptanması,</a:t>
          </a:r>
          <a:endParaRPr lang="en-US" sz="2400"/>
        </a:p>
      </dgm:t>
    </dgm:pt>
    <dgm:pt modelId="{4F95A0A0-7192-4480-8AEC-69EC57C0D667}" type="parTrans" cxnId="{5D43750E-BABA-4A40-9E2B-BCF1BB41B70F}">
      <dgm:prSet/>
      <dgm:spPr/>
      <dgm:t>
        <a:bodyPr/>
        <a:lstStyle/>
        <a:p>
          <a:endParaRPr lang="en-US" sz="2400"/>
        </a:p>
      </dgm:t>
    </dgm:pt>
    <dgm:pt modelId="{9B77202C-7EC4-46A8-92FD-18E1BCB1DDEA}" type="sibTrans" cxnId="{5D43750E-BABA-4A40-9E2B-BCF1BB41B70F}">
      <dgm:prSet custT="1"/>
      <dgm:spPr/>
      <dgm:t>
        <a:bodyPr/>
        <a:lstStyle/>
        <a:p>
          <a:endParaRPr lang="en-US" sz="2400"/>
        </a:p>
      </dgm:t>
    </dgm:pt>
    <dgm:pt modelId="{750BE4A0-C2EE-43A4-9085-AD086F9DC0BD}">
      <dgm:prSet custT="1"/>
      <dgm:spPr/>
      <dgm:t>
        <a:bodyPr/>
        <a:lstStyle/>
        <a:p>
          <a:r>
            <a:rPr lang="tr-TR" sz="2400"/>
            <a:t>Birim eşdeğer mamul maliyetinin saptanması,</a:t>
          </a:r>
          <a:endParaRPr lang="en-US" sz="2400"/>
        </a:p>
      </dgm:t>
    </dgm:pt>
    <dgm:pt modelId="{56EA2269-E487-4C1D-8A26-D29219D3436D}" type="parTrans" cxnId="{254C4299-FC6F-4447-A889-852191D67C47}">
      <dgm:prSet/>
      <dgm:spPr/>
      <dgm:t>
        <a:bodyPr/>
        <a:lstStyle/>
        <a:p>
          <a:endParaRPr lang="en-US" sz="2400"/>
        </a:p>
      </dgm:t>
    </dgm:pt>
    <dgm:pt modelId="{A998951B-3996-42BD-9E92-078A63349943}" type="sibTrans" cxnId="{254C4299-FC6F-4447-A889-852191D67C47}">
      <dgm:prSet custT="1"/>
      <dgm:spPr/>
      <dgm:t>
        <a:bodyPr/>
        <a:lstStyle/>
        <a:p>
          <a:endParaRPr lang="en-US" sz="2400"/>
        </a:p>
      </dgm:t>
    </dgm:pt>
    <dgm:pt modelId="{B2B612E5-86F4-4286-A1DB-E1A9A6F4852B}">
      <dgm:prSet custT="1"/>
      <dgm:spPr/>
      <dgm:t>
        <a:bodyPr/>
        <a:lstStyle/>
        <a:p>
          <a:r>
            <a:rPr lang="tr-TR" sz="2400"/>
            <a:t>Yarı mamullerin ve mamullerin toplam üretim maliyetinin saptanmasıdır.</a:t>
          </a:r>
          <a:endParaRPr lang="en-US" sz="2400"/>
        </a:p>
      </dgm:t>
    </dgm:pt>
    <dgm:pt modelId="{A0D77DF6-5889-480D-AF66-2639448C40FC}" type="parTrans" cxnId="{DEDE775E-4DBC-4D02-8ECB-A0B537CB82FF}">
      <dgm:prSet/>
      <dgm:spPr/>
      <dgm:t>
        <a:bodyPr/>
        <a:lstStyle/>
        <a:p>
          <a:endParaRPr lang="en-US" sz="2400"/>
        </a:p>
      </dgm:t>
    </dgm:pt>
    <dgm:pt modelId="{07139651-DA55-4970-B2E9-320206092F2B}" type="sibTrans" cxnId="{DEDE775E-4DBC-4D02-8ECB-A0B537CB82FF}">
      <dgm:prSet/>
      <dgm:spPr/>
      <dgm:t>
        <a:bodyPr/>
        <a:lstStyle/>
        <a:p>
          <a:endParaRPr lang="en-US" sz="2400"/>
        </a:p>
      </dgm:t>
    </dgm:pt>
    <dgm:pt modelId="{61164505-0A06-4F15-8AAA-6914BB0FECC9}" type="pres">
      <dgm:prSet presAssocID="{B8CC8AFA-C952-486D-AAB4-6954A42D05AE}" presName="outerComposite" presStyleCnt="0">
        <dgm:presLayoutVars>
          <dgm:chMax val="5"/>
          <dgm:dir/>
          <dgm:resizeHandles val="exact"/>
        </dgm:presLayoutVars>
      </dgm:prSet>
      <dgm:spPr/>
    </dgm:pt>
    <dgm:pt modelId="{B227C430-10D0-42A8-B398-10081C7872CA}" type="pres">
      <dgm:prSet presAssocID="{B8CC8AFA-C952-486D-AAB4-6954A42D05AE}" presName="dummyMaxCanvas" presStyleCnt="0">
        <dgm:presLayoutVars/>
      </dgm:prSet>
      <dgm:spPr/>
    </dgm:pt>
    <dgm:pt modelId="{38488459-DD28-44CD-A75C-90A14B1F5A66}" type="pres">
      <dgm:prSet presAssocID="{B8CC8AFA-C952-486D-AAB4-6954A42D05AE}" presName="FiveNodes_1" presStyleLbl="node1" presStyleIdx="0" presStyleCnt="5">
        <dgm:presLayoutVars>
          <dgm:bulletEnabled val="1"/>
        </dgm:presLayoutVars>
      </dgm:prSet>
      <dgm:spPr/>
    </dgm:pt>
    <dgm:pt modelId="{A3BA55B5-1A8A-43A0-9AC2-51EC818B0193}" type="pres">
      <dgm:prSet presAssocID="{B8CC8AFA-C952-486D-AAB4-6954A42D05AE}" presName="FiveNodes_2" presStyleLbl="node1" presStyleIdx="1" presStyleCnt="5">
        <dgm:presLayoutVars>
          <dgm:bulletEnabled val="1"/>
        </dgm:presLayoutVars>
      </dgm:prSet>
      <dgm:spPr/>
    </dgm:pt>
    <dgm:pt modelId="{90A2942F-9038-42E7-A087-EDCF4C65CB17}" type="pres">
      <dgm:prSet presAssocID="{B8CC8AFA-C952-486D-AAB4-6954A42D05AE}" presName="FiveNodes_3" presStyleLbl="node1" presStyleIdx="2" presStyleCnt="5">
        <dgm:presLayoutVars>
          <dgm:bulletEnabled val="1"/>
        </dgm:presLayoutVars>
      </dgm:prSet>
      <dgm:spPr/>
    </dgm:pt>
    <dgm:pt modelId="{242D9579-7595-475F-9DEC-3239386100F7}" type="pres">
      <dgm:prSet presAssocID="{B8CC8AFA-C952-486D-AAB4-6954A42D05AE}" presName="FiveNodes_4" presStyleLbl="node1" presStyleIdx="3" presStyleCnt="5">
        <dgm:presLayoutVars>
          <dgm:bulletEnabled val="1"/>
        </dgm:presLayoutVars>
      </dgm:prSet>
      <dgm:spPr/>
    </dgm:pt>
    <dgm:pt modelId="{DAAC7D20-19F0-4A41-9000-601C158074CD}" type="pres">
      <dgm:prSet presAssocID="{B8CC8AFA-C952-486D-AAB4-6954A42D05AE}" presName="FiveNodes_5" presStyleLbl="node1" presStyleIdx="4" presStyleCnt="5">
        <dgm:presLayoutVars>
          <dgm:bulletEnabled val="1"/>
        </dgm:presLayoutVars>
      </dgm:prSet>
      <dgm:spPr/>
    </dgm:pt>
    <dgm:pt modelId="{FF9C3D85-C040-4F1E-A5D9-8C0C7A92C02C}" type="pres">
      <dgm:prSet presAssocID="{B8CC8AFA-C952-486D-AAB4-6954A42D05AE}" presName="FiveConn_1-2" presStyleLbl="fgAccFollowNode1" presStyleIdx="0" presStyleCnt="4">
        <dgm:presLayoutVars>
          <dgm:bulletEnabled val="1"/>
        </dgm:presLayoutVars>
      </dgm:prSet>
      <dgm:spPr/>
    </dgm:pt>
    <dgm:pt modelId="{C25DFB7C-9A27-4B92-8790-190903841C3E}" type="pres">
      <dgm:prSet presAssocID="{B8CC8AFA-C952-486D-AAB4-6954A42D05AE}" presName="FiveConn_2-3" presStyleLbl="fgAccFollowNode1" presStyleIdx="1" presStyleCnt="4">
        <dgm:presLayoutVars>
          <dgm:bulletEnabled val="1"/>
        </dgm:presLayoutVars>
      </dgm:prSet>
      <dgm:spPr/>
    </dgm:pt>
    <dgm:pt modelId="{0ADEAEC4-2613-4F00-85C6-7421AF2958D1}" type="pres">
      <dgm:prSet presAssocID="{B8CC8AFA-C952-486D-AAB4-6954A42D05AE}" presName="FiveConn_3-4" presStyleLbl="fgAccFollowNode1" presStyleIdx="2" presStyleCnt="4">
        <dgm:presLayoutVars>
          <dgm:bulletEnabled val="1"/>
        </dgm:presLayoutVars>
      </dgm:prSet>
      <dgm:spPr/>
    </dgm:pt>
    <dgm:pt modelId="{5BF579A6-05EB-44B3-AEC4-32F4F8A96A55}" type="pres">
      <dgm:prSet presAssocID="{B8CC8AFA-C952-486D-AAB4-6954A42D05AE}" presName="FiveConn_4-5" presStyleLbl="fgAccFollowNode1" presStyleIdx="3" presStyleCnt="4">
        <dgm:presLayoutVars>
          <dgm:bulletEnabled val="1"/>
        </dgm:presLayoutVars>
      </dgm:prSet>
      <dgm:spPr/>
    </dgm:pt>
    <dgm:pt modelId="{D8F14EF4-1D9F-454E-B159-0F47F142D299}" type="pres">
      <dgm:prSet presAssocID="{B8CC8AFA-C952-486D-AAB4-6954A42D05AE}" presName="FiveNodes_1_text" presStyleLbl="node1" presStyleIdx="4" presStyleCnt="5">
        <dgm:presLayoutVars>
          <dgm:bulletEnabled val="1"/>
        </dgm:presLayoutVars>
      </dgm:prSet>
      <dgm:spPr/>
    </dgm:pt>
    <dgm:pt modelId="{E9A9B56B-83D4-4790-B9E6-B7EC906178A8}" type="pres">
      <dgm:prSet presAssocID="{B8CC8AFA-C952-486D-AAB4-6954A42D05AE}" presName="FiveNodes_2_text" presStyleLbl="node1" presStyleIdx="4" presStyleCnt="5">
        <dgm:presLayoutVars>
          <dgm:bulletEnabled val="1"/>
        </dgm:presLayoutVars>
      </dgm:prSet>
      <dgm:spPr/>
    </dgm:pt>
    <dgm:pt modelId="{8790C4C5-0264-465E-A030-AA9D9DD9D4D4}" type="pres">
      <dgm:prSet presAssocID="{B8CC8AFA-C952-486D-AAB4-6954A42D05AE}" presName="FiveNodes_3_text" presStyleLbl="node1" presStyleIdx="4" presStyleCnt="5">
        <dgm:presLayoutVars>
          <dgm:bulletEnabled val="1"/>
        </dgm:presLayoutVars>
      </dgm:prSet>
      <dgm:spPr/>
    </dgm:pt>
    <dgm:pt modelId="{F78891BF-7D4E-45BE-8B43-4ACBD727B560}" type="pres">
      <dgm:prSet presAssocID="{B8CC8AFA-C952-486D-AAB4-6954A42D05AE}" presName="FiveNodes_4_text" presStyleLbl="node1" presStyleIdx="4" presStyleCnt="5">
        <dgm:presLayoutVars>
          <dgm:bulletEnabled val="1"/>
        </dgm:presLayoutVars>
      </dgm:prSet>
      <dgm:spPr/>
    </dgm:pt>
    <dgm:pt modelId="{880D8FF2-AEF8-46BE-8466-43CC03A7BEBC}" type="pres">
      <dgm:prSet presAssocID="{B8CC8AFA-C952-486D-AAB4-6954A42D05AE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4CDFD207-67F0-4BE2-B999-223A25B82B3B}" type="presOf" srcId="{AFC3AF87-9404-4C97-BA22-077D774F3701}" destId="{D8F14EF4-1D9F-454E-B159-0F47F142D299}" srcOrd="1" destOrd="0" presId="urn:microsoft.com/office/officeart/2005/8/layout/vProcess5"/>
    <dgm:cxn modelId="{5D43750E-BABA-4A40-9E2B-BCF1BB41B70F}" srcId="{B8CC8AFA-C952-486D-AAB4-6954A42D05AE}" destId="{B26A3324-51E2-417F-A131-E7CAD87081F2}" srcOrd="2" destOrd="0" parTransId="{4F95A0A0-7192-4480-8AEC-69EC57C0D667}" sibTransId="{9B77202C-7EC4-46A8-92FD-18E1BCB1DDEA}"/>
    <dgm:cxn modelId="{86F44438-E85C-4653-BA49-0181A6C63A67}" type="presOf" srcId="{B2B612E5-86F4-4286-A1DB-E1A9A6F4852B}" destId="{880D8FF2-AEF8-46BE-8466-43CC03A7BEBC}" srcOrd="1" destOrd="0" presId="urn:microsoft.com/office/officeart/2005/8/layout/vProcess5"/>
    <dgm:cxn modelId="{E61B9B3D-B514-47BF-AB8E-E9D0046452FB}" type="presOf" srcId="{9B77202C-7EC4-46A8-92FD-18E1BCB1DDEA}" destId="{0ADEAEC4-2613-4F00-85C6-7421AF2958D1}" srcOrd="0" destOrd="0" presId="urn:microsoft.com/office/officeart/2005/8/layout/vProcess5"/>
    <dgm:cxn modelId="{A2AC4740-4933-402D-B2E5-25D8E86DC1F2}" type="presOf" srcId="{750BE4A0-C2EE-43A4-9085-AD086F9DC0BD}" destId="{F78891BF-7D4E-45BE-8B43-4ACBD727B560}" srcOrd="1" destOrd="0" presId="urn:microsoft.com/office/officeart/2005/8/layout/vProcess5"/>
    <dgm:cxn modelId="{DEDE775E-4DBC-4D02-8ECB-A0B537CB82FF}" srcId="{B8CC8AFA-C952-486D-AAB4-6954A42D05AE}" destId="{B2B612E5-86F4-4286-A1DB-E1A9A6F4852B}" srcOrd="4" destOrd="0" parTransId="{A0D77DF6-5889-480D-AF66-2639448C40FC}" sibTransId="{07139651-DA55-4970-B2E9-320206092F2B}"/>
    <dgm:cxn modelId="{D48E6462-2B17-482D-BC11-D9669C73E904}" type="presOf" srcId="{F3A5C2BD-7BEB-490D-8EC6-616EF1FF310C}" destId="{E9A9B56B-83D4-4790-B9E6-B7EC906178A8}" srcOrd="1" destOrd="0" presId="urn:microsoft.com/office/officeart/2005/8/layout/vProcess5"/>
    <dgm:cxn modelId="{5D7D496A-A5E2-4A24-8ECA-531C279ADE1F}" type="presOf" srcId="{AFC3AF87-9404-4C97-BA22-077D774F3701}" destId="{38488459-DD28-44CD-A75C-90A14B1F5A66}" srcOrd="0" destOrd="0" presId="urn:microsoft.com/office/officeart/2005/8/layout/vProcess5"/>
    <dgm:cxn modelId="{61581B4F-D1C8-40C4-BE15-B8C9DF521B22}" type="presOf" srcId="{A998951B-3996-42BD-9E92-078A63349943}" destId="{5BF579A6-05EB-44B3-AEC4-32F4F8A96A55}" srcOrd="0" destOrd="0" presId="urn:microsoft.com/office/officeart/2005/8/layout/vProcess5"/>
    <dgm:cxn modelId="{102C5651-E615-406A-B870-FBA3B250ABC6}" type="presOf" srcId="{B2B612E5-86F4-4286-A1DB-E1A9A6F4852B}" destId="{DAAC7D20-19F0-4A41-9000-601C158074CD}" srcOrd="0" destOrd="0" presId="urn:microsoft.com/office/officeart/2005/8/layout/vProcess5"/>
    <dgm:cxn modelId="{15B3357D-5514-4815-8EF4-A6F779D31CE5}" type="presOf" srcId="{4879A69D-9D3F-492A-A6E1-747ADCD6DC84}" destId="{C25DFB7C-9A27-4B92-8790-190903841C3E}" srcOrd="0" destOrd="0" presId="urn:microsoft.com/office/officeart/2005/8/layout/vProcess5"/>
    <dgm:cxn modelId="{888DE886-6CD9-4B82-B34D-888E9F4EE1D3}" type="presOf" srcId="{B8CC8AFA-C952-486D-AAB4-6954A42D05AE}" destId="{61164505-0A06-4F15-8AAA-6914BB0FECC9}" srcOrd="0" destOrd="0" presId="urn:microsoft.com/office/officeart/2005/8/layout/vProcess5"/>
    <dgm:cxn modelId="{2C37D595-77CB-4BEA-9BA6-8F30A5D72752}" type="presOf" srcId="{750BE4A0-C2EE-43A4-9085-AD086F9DC0BD}" destId="{242D9579-7595-475F-9DEC-3239386100F7}" srcOrd="0" destOrd="0" presId="urn:microsoft.com/office/officeart/2005/8/layout/vProcess5"/>
    <dgm:cxn modelId="{254C4299-FC6F-4447-A889-852191D67C47}" srcId="{B8CC8AFA-C952-486D-AAB4-6954A42D05AE}" destId="{750BE4A0-C2EE-43A4-9085-AD086F9DC0BD}" srcOrd="3" destOrd="0" parTransId="{56EA2269-E487-4C1D-8A26-D29219D3436D}" sibTransId="{A998951B-3996-42BD-9E92-078A63349943}"/>
    <dgm:cxn modelId="{D9F4069D-2BFD-4914-96CA-78FB5A3553DD}" srcId="{B8CC8AFA-C952-486D-AAB4-6954A42D05AE}" destId="{F3A5C2BD-7BEB-490D-8EC6-616EF1FF310C}" srcOrd="1" destOrd="0" parTransId="{143B83B1-308A-4265-A0EF-E4D427216976}" sibTransId="{4879A69D-9D3F-492A-A6E1-747ADCD6DC84}"/>
    <dgm:cxn modelId="{2B523CAB-F88E-4F69-B8C7-F344CD89C3A9}" type="presOf" srcId="{63BD3512-CFFB-404D-ABA1-1B9F892ABEE6}" destId="{FF9C3D85-C040-4F1E-A5D9-8C0C7A92C02C}" srcOrd="0" destOrd="0" presId="urn:microsoft.com/office/officeart/2005/8/layout/vProcess5"/>
    <dgm:cxn modelId="{BE521FAC-E1DA-4D5D-9976-4693EECD7E4B}" type="presOf" srcId="{B26A3324-51E2-417F-A131-E7CAD87081F2}" destId="{8790C4C5-0264-465E-A030-AA9D9DD9D4D4}" srcOrd="1" destOrd="0" presId="urn:microsoft.com/office/officeart/2005/8/layout/vProcess5"/>
    <dgm:cxn modelId="{1404C3E4-BDE4-4E65-99AD-6B6553AF9863}" type="presOf" srcId="{F3A5C2BD-7BEB-490D-8EC6-616EF1FF310C}" destId="{A3BA55B5-1A8A-43A0-9AC2-51EC818B0193}" srcOrd="0" destOrd="0" presId="urn:microsoft.com/office/officeart/2005/8/layout/vProcess5"/>
    <dgm:cxn modelId="{6A132DE7-2019-46E1-83D0-9251E3F4C6B1}" type="presOf" srcId="{B26A3324-51E2-417F-A131-E7CAD87081F2}" destId="{90A2942F-9038-42E7-A087-EDCF4C65CB17}" srcOrd="0" destOrd="0" presId="urn:microsoft.com/office/officeart/2005/8/layout/vProcess5"/>
    <dgm:cxn modelId="{586EE6EA-1FDC-4880-8577-3ACC16AA40D4}" srcId="{B8CC8AFA-C952-486D-AAB4-6954A42D05AE}" destId="{AFC3AF87-9404-4C97-BA22-077D774F3701}" srcOrd="0" destOrd="0" parTransId="{9FB9AA0B-CCF1-4631-B8E5-AFB2DD129160}" sibTransId="{63BD3512-CFFB-404D-ABA1-1B9F892ABEE6}"/>
    <dgm:cxn modelId="{75011953-1221-49C5-B66A-3421C840CFA9}" type="presParOf" srcId="{61164505-0A06-4F15-8AAA-6914BB0FECC9}" destId="{B227C430-10D0-42A8-B398-10081C7872CA}" srcOrd="0" destOrd="0" presId="urn:microsoft.com/office/officeart/2005/8/layout/vProcess5"/>
    <dgm:cxn modelId="{AD41942D-BABF-493D-967B-845A6D3D0CE7}" type="presParOf" srcId="{61164505-0A06-4F15-8AAA-6914BB0FECC9}" destId="{38488459-DD28-44CD-A75C-90A14B1F5A66}" srcOrd="1" destOrd="0" presId="urn:microsoft.com/office/officeart/2005/8/layout/vProcess5"/>
    <dgm:cxn modelId="{87A93F3B-1F53-47D0-85B6-BFA5D0E46EDB}" type="presParOf" srcId="{61164505-0A06-4F15-8AAA-6914BB0FECC9}" destId="{A3BA55B5-1A8A-43A0-9AC2-51EC818B0193}" srcOrd="2" destOrd="0" presId="urn:microsoft.com/office/officeart/2005/8/layout/vProcess5"/>
    <dgm:cxn modelId="{A10B59FE-39C2-45C5-9AD8-249ACA94CBBC}" type="presParOf" srcId="{61164505-0A06-4F15-8AAA-6914BB0FECC9}" destId="{90A2942F-9038-42E7-A087-EDCF4C65CB17}" srcOrd="3" destOrd="0" presId="urn:microsoft.com/office/officeart/2005/8/layout/vProcess5"/>
    <dgm:cxn modelId="{B24BC303-9284-4C8C-8250-41A7959C7A61}" type="presParOf" srcId="{61164505-0A06-4F15-8AAA-6914BB0FECC9}" destId="{242D9579-7595-475F-9DEC-3239386100F7}" srcOrd="4" destOrd="0" presId="urn:microsoft.com/office/officeart/2005/8/layout/vProcess5"/>
    <dgm:cxn modelId="{EA310438-A100-44A7-9717-DE0F050FEA81}" type="presParOf" srcId="{61164505-0A06-4F15-8AAA-6914BB0FECC9}" destId="{DAAC7D20-19F0-4A41-9000-601C158074CD}" srcOrd="5" destOrd="0" presId="urn:microsoft.com/office/officeart/2005/8/layout/vProcess5"/>
    <dgm:cxn modelId="{9BEDA5E4-F593-467C-B0E2-D61EA979260E}" type="presParOf" srcId="{61164505-0A06-4F15-8AAA-6914BB0FECC9}" destId="{FF9C3D85-C040-4F1E-A5D9-8C0C7A92C02C}" srcOrd="6" destOrd="0" presId="urn:microsoft.com/office/officeart/2005/8/layout/vProcess5"/>
    <dgm:cxn modelId="{86FDD666-E7F2-4CBB-B1FD-ED28A05BC9CB}" type="presParOf" srcId="{61164505-0A06-4F15-8AAA-6914BB0FECC9}" destId="{C25DFB7C-9A27-4B92-8790-190903841C3E}" srcOrd="7" destOrd="0" presId="urn:microsoft.com/office/officeart/2005/8/layout/vProcess5"/>
    <dgm:cxn modelId="{E00CF947-8D18-43C7-AB6F-097F3AACD399}" type="presParOf" srcId="{61164505-0A06-4F15-8AAA-6914BB0FECC9}" destId="{0ADEAEC4-2613-4F00-85C6-7421AF2958D1}" srcOrd="8" destOrd="0" presId="urn:microsoft.com/office/officeart/2005/8/layout/vProcess5"/>
    <dgm:cxn modelId="{CE1D7EA7-B1EA-49C4-95D0-A47DF81844A4}" type="presParOf" srcId="{61164505-0A06-4F15-8AAA-6914BB0FECC9}" destId="{5BF579A6-05EB-44B3-AEC4-32F4F8A96A55}" srcOrd="9" destOrd="0" presId="urn:microsoft.com/office/officeart/2005/8/layout/vProcess5"/>
    <dgm:cxn modelId="{B06F75B7-F374-4A43-9717-0028F6310112}" type="presParOf" srcId="{61164505-0A06-4F15-8AAA-6914BB0FECC9}" destId="{D8F14EF4-1D9F-454E-B159-0F47F142D299}" srcOrd="10" destOrd="0" presId="urn:microsoft.com/office/officeart/2005/8/layout/vProcess5"/>
    <dgm:cxn modelId="{AE41446A-81C5-4C09-A0BF-041EA515874F}" type="presParOf" srcId="{61164505-0A06-4F15-8AAA-6914BB0FECC9}" destId="{E9A9B56B-83D4-4790-B9E6-B7EC906178A8}" srcOrd="11" destOrd="0" presId="urn:microsoft.com/office/officeart/2005/8/layout/vProcess5"/>
    <dgm:cxn modelId="{D97A1FFF-D734-4E5A-9CE7-332DE3F0B4A6}" type="presParOf" srcId="{61164505-0A06-4F15-8AAA-6914BB0FECC9}" destId="{8790C4C5-0264-465E-A030-AA9D9DD9D4D4}" srcOrd="12" destOrd="0" presId="urn:microsoft.com/office/officeart/2005/8/layout/vProcess5"/>
    <dgm:cxn modelId="{804BED98-3D2E-4689-917B-A622220E3D12}" type="presParOf" srcId="{61164505-0A06-4F15-8AAA-6914BB0FECC9}" destId="{F78891BF-7D4E-45BE-8B43-4ACBD727B560}" srcOrd="13" destOrd="0" presId="urn:microsoft.com/office/officeart/2005/8/layout/vProcess5"/>
    <dgm:cxn modelId="{83336E47-A13A-4ADF-A4E5-7ABB2BF5B362}" type="presParOf" srcId="{61164505-0A06-4F15-8AAA-6914BB0FECC9}" destId="{880D8FF2-AEF8-46BE-8466-43CC03A7BEBC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94AACDB-04C2-4998-8CD1-C100BEA94041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794EF12-FC11-444D-9190-7D57CD89E57F}">
      <dgm:prSet/>
      <dgm:spPr/>
      <dgm:t>
        <a:bodyPr/>
        <a:lstStyle/>
        <a:p>
          <a:r>
            <a:rPr lang="tr-TR"/>
            <a:t>Safhanın miktar hareketi, belli bir dönemde üretime alınan birim sayısı ile üretimden çıkan birim sayısının eşitlendiği tablodur. </a:t>
          </a:r>
          <a:endParaRPr lang="en-US"/>
        </a:p>
      </dgm:t>
    </dgm:pt>
    <dgm:pt modelId="{C69AD90F-D471-4D2A-8F4B-44FC407E6AFD}" type="parTrans" cxnId="{AD9D620B-9EE7-4779-862F-6615DC1ABD94}">
      <dgm:prSet/>
      <dgm:spPr/>
      <dgm:t>
        <a:bodyPr/>
        <a:lstStyle/>
        <a:p>
          <a:endParaRPr lang="en-US"/>
        </a:p>
      </dgm:t>
    </dgm:pt>
    <dgm:pt modelId="{A382D315-0C34-41D6-9762-D499FE4D21DA}" type="sibTrans" cxnId="{AD9D620B-9EE7-4779-862F-6615DC1ABD94}">
      <dgm:prSet/>
      <dgm:spPr/>
      <dgm:t>
        <a:bodyPr/>
        <a:lstStyle/>
        <a:p>
          <a:endParaRPr lang="en-US"/>
        </a:p>
      </dgm:t>
    </dgm:pt>
    <dgm:pt modelId="{CA19827B-A850-4D60-B9A6-D9C39DCCB794}">
      <dgm:prSet/>
      <dgm:spPr/>
      <dgm:t>
        <a:bodyPr/>
        <a:lstStyle/>
        <a:p>
          <a:r>
            <a:rPr lang="tr-TR"/>
            <a:t>Fiziki akım tablosu olarak da tanımlanan bu tablo yardımı ile mamullerin nereden geldiği ve nereye gittiği izlenir. </a:t>
          </a:r>
          <a:endParaRPr lang="en-US"/>
        </a:p>
      </dgm:t>
    </dgm:pt>
    <dgm:pt modelId="{811A8423-2751-4A8B-9596-B150DA601532}" type="parTrans" cxnId="{CE633719-981A-4F12-B636-83DAAA6105F6}">
      <dgm:prSet/>
      <dgm:spPr/>
      <dgm:t>
        <a:bodyPr/>
        <a:lstStyle/>
        <a:p>
          <a:endParaRPr lang="en-US"/>
        </a:p>
      </dgm:t>
    </dgm:pt>
    <dgm:pt modelId="{EB9EA7D9-689C-4200-8D53-03734F252402}" type="sibTrans" cxnId="{CE633719-981A-4F12-B636-83DAAA6105F6}">
      <dgm:prSet/>
      <dgm:spPr/>
      <dgm:t>
        <a:bodyPr/>
        <a:lstStyle/>
        <a:p>
          <a:endParaRPr lang="en-US"/>
        </a:p>
      </dgm:t>
    </dgm:pt>
    <dgm:pt modelId="{D41F892D-3FD7-4401-9D65-6ED8F7F18B7B}" type="pres">
      <dgm:prSet presAssocID="{294AACDB-04C2-4998-8CD1-C100BEA9404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5DBEAD8-0596-452D-AF3E-DEAC9B2CE67B}" type="pres">
      <dgm:prSet presAssocID="{D794EF12-FC11-444D-9190-7D57CD89E57F}" presName="hierRoot1" presStyleCnt="0"/>
      <dgm:spPr/>
    </dgm:pt>
    <dgm:pt modelId="{4F88EFA9-83EB-4898-BF8B-F390A7D7261B}" type="pres">
      <dgm:prSet presAssocID="{D794EF12-FC11-444D-9190-7D57CD89E57F}" presName="composite" presStyleCnt="0"/>
      <dgm:spPr/>
    </dgm:pt>
    <dgm:pt modelId="{81A4CBEC-4A04-4AB8-8F2B-F4946B4BB178}" type="pres">
      <dgm:prSet presAssocID="{D794EF12-FC11-444D-9190-7D57CD89E57F}" presName="background" presStyleLbl="node0" presStyleIdx="0" presStyleCnt="2"/>
      <dgm:spPr/>
    </dgm:pt>
    <dgm:pt modelId="{0778DEFF-3876-491C-A1FC-09C2A116E89D}" type="pres">
      <dgm:prSet presAssocID="{D794EF12-FC11-444D-9190-7D57CD89E57F}" presName="text" presStyleLbl="fgAcc0" presStyleIdx="0" presStyleCnt="2">
        <dgm:presLayoutVars>
          <dgm:chPref val="3"/>
        </dgm:presLayoutVars>
      </dgm:prSet>
      <dgm:spPr/>
    </dgm:pt>
    <dgm:pt modelId="{8224DF56-B867-4371-9351-C9940ADD5472}" type="pres">
      <dgm:prSet presAssocID="{D794EF12-FC11-444D-9190-7D57CD89E57F}" presName="hierChild2" presStyleCnt="0"/>
      <dgm:spPr/>
    </dgm:pt>
    <dgm:pt modelId="{9AF7A405-C68F-46AB-9471-BAA89017433B}" type="pres">
      <dgm:prSet presAssocID="{CA19827B-A850-4D60-B9A6-D9C39DCCB794}" presName="hierRoot1" presStyleCnt="0"/>
      <dgm:spPr/>
    </dgm:pt>
    <dgm:pt modelId="{2C097625-A8C3-4195-88BA-48C772B2D52A}" type="pres">
      <dgm:prSet presAssocID="{CA19827B-A850-4D60-B9A6-D9C39DCCB794}" presName="composite" presStyleCnt="0"/>
      <dgm:spPr/>
    </dgm:pt>
    <dgm:pt modelId="{92FDE068-EF79-464A-9455-C73C21F75031}" type="pres">
      <dgm:prSet presAssocID="{CA19827B-A850-4D60-B9A6-D9C39DCCB794}" presName="background" presStyleLbl="node0" presStyleIdx="1" presStyleCnt="2"/>
      <dgm:spPr/>
    </dgm:pt>
    <dgm:pt modelId="{1E3D9688-A9A1-475E-ACE8-53E2CF5EF384}" type="pres">
      <dgm:prSet presAssocID="{CA19827B-A850-4D60-B9A6-D9C39DCCB794}" presName="text" presStyleLbl="fgAcc0" presStyleIdx="1" presStyleCnt="2">
        <dgm:presLayoutVars>
          <dgm:chPref val="3"/>
        </dgm:presLayoutVars>
      </dgm:prSet>
      <dgm:spPr/>
    </dgm:pt>
    <dgm:pt modelId="{9D7BE652-AAB1-4B5E-91B2-61A64EAA4E5C}" type="pres">
      <dgm:prSet presAssocID="{CA19827B-A850-4D60-B9A6-D9C39DCCB794}" presName="hierChild2" presStyleCnt="0"/>
      <dgm:spPr/>
    </dgm:pt>
  </dgm:ptLst>
  <dgm:cxnLst>
    <dgm:cxn modelId="{AD9D620B-9EE7-4779-862F-6615DC1ABD94}" srcId="{294AACDB-04C2-4998-8CD1-C100BEA94041}" destId="{D794EF12-FC11-444D-9190-7D57CD89E57F}" srcOrd="0" destOrd="0" parTransId="{C69AD90F-D471-4D2A-8F4B-44FC407E6AFD}" sibTransId="{A382D315-0C34-41D6-9762-D499FE4D21DA}"/>
    <dgm:cxn modelId="{CE633719-981A-4F12-B636-83DAAA6105F6}" srcId="{294AACDB-04C2-4998-8CD1-C100BEA94041}" destId="{CA19827B-A850-4D60-B9A6-D9C39DCCB794}" srcOrd="1" destOrd="0" parTransId="{811A8423-2751-4A8B-9596-B150DA601532}" sibTransId="{EB9EA7D9-689C-4200-8D53-03734F252402}"/>
    <dgm:cxn modelId="{CEBE4072-CFDA-44CE-B963-EB09270174DB}" type="presOf" srcId="{294AACDB-04C2-4998-8CD1-C100BEA94041}" destId="{D41F892D-3FD7-4401-9D65-6ED8F7F18B7B}" srcOrd="0" destOrd="0" presId="urn:microsoft.com/office/officeart/2005/8/layout/hierarchy1"/>
    <dgm:cxn modelId="{69269FE3-81C8-4D01-99A6-AA9BD6A0A3D4}" type="presOf" srcId="{CA19827B-A850-4D60-B9A6-D9C39DCCB794}" destId="{1E3D9688-A9A1-475E-ACE8-53E2CF5EF384}" srcOrd="0" destOrd="0" presId="urn:microsoft.com/office/officeart/2005/8/layout/hierarchy1"/>
    <dgm:cxn modelId="{A871D6FB-6067-4011-95FC-B4DD5C15E1D4}" type="presOf" srcId="{D794EF12-FC11-444D-9190-7D57CD89E57F}" destId="{0778DEFF-3876-491C-A1FC-09C2A116E89D}" srcOrd="0" destOrd="0" presId="urn:microsoft.com/office/officeart/2005/8/layout/hierarchy1"/>
    <dgm:cxn modelId="{52524D1E-9A9C-49C4-96A8-2D519FC716F8}" type="presParOf" srcId="{D41F892D-3FD7-4401-9D65-6ED8F7F18B7B}" destId="{75DBEAD8-0596-452D-AF3E-DEAC9B2CE67B}" srcOrd="0" destOrd="0" presId="urn:microsoft.com/office/officeart/2005/8/layout/hierarchy1"/>
    <dgm:cxn modelId="{53D508C8-D1DA-4CF9-890F-1A9B1DB9BA3B}" type="presParOf" srcId="{75DBEAD8-0596-452D-AF3E-DEAC9B2CE67B}" destId="{4F88EFA9-83EB-4898-BF8B-F390A7D7261B}" srcOrd="0" destOrd="0" presId="urn:microsoft.com/office/officeart/2005/8/layout/hierarchy1"/>
    <dgm:cxn modelId="{6E1E9709-BB92-4468-BA35-91F533A154A0}" type="presParOf" srcId="{4F88EFA9-83EB-4898-BF8B-F390A7D7261B}" destId="{81A4CBEC-4A04-4AB8-8F2B-F4946B4BB178}" srcOrd="0" destOrd="0" presId="urn:microsoft.com/office/officeart/2005/8/layout/hierarchy1"/>
    <dgm:cxn modelId="{0A07064A-3791-42CD-BE6D-02D71FFDEA36}" type="presParOf" srcId="{4F88EFA9-83EB-4898-BF8B-F390A7D7261B}" destId="{0778DEFF-3876-491C-A1FC-09C2A116E89D}" srcOrd="1" destOrd="0" presId="urn:microsoft.com/office/officeart/2005/8/layout/hierarchy1"/>
    <dgm:cxn modelId="{EE81E17E-189A-4842-BE14-96F1DC4B4A2D}" type="presParOf" srcId="{75DBEAD8-0596-452D-AF3E-DEAC9B2CE67B}" destId="{8224DF56-B867-4371-9351-C9940ADD5472}" srcOrd="1" destOrd="0" presId="urn:microsoft.com/office/officeart/2005/8/layout/hierarchy1"/>
    <dgm:cxn modelId="{AB530FC0-A385-4114-9AE7-920BE6334927}" type="presParOf" srcId="{D41F892D-3FD7-4401-9D65-6ED8F7F18B7B}" destId="{9AF7A405-C68F-46AB-9471-BAA89017433B}" srcOrd="1" destOrd="0" presId="urn:microsoft.com/office/officeart/2005/8/layout/hierarchy1"/>
    <dgm:cxn modelId="{845514CA-B611-46AD-852B-2D28CE25BBDD}" type="presParOf" srcId="{9AF7A405-C68F-46AB-9471-BAA89017433B}" destId="{2C097625-A8C3-4195-88BA-48C772B2D52A}" srcOrd="0" destOrd="0" presId="urn:microsoft.com/office/officeart/2005/8/layout/hierarchy1"/>
    <dgm:cxn modelId="{DE10DC2F-5347-4400-8785-CC1F9E2701A6}" type="presParOf" srcId="{2C097625-A8C3-4195-88BA-48C772B2D52A}" destId="{92FDE068-EF79-464A-9455-C73C21F75031}" srcOrd="0" destOrd="0" presId="urn:microsoft.com/office/officeart/2005/8/layout/hierarchy1"/>
    <dgm:cxn modelId="{00175B6D-11AF-4CB3-A72C-2438FBD6C263}" type="presParOf" srcId="{2C097625-A8C3-4195-88BA-48C772B2D52A}" destId="{1E3D9688-A9A1-475E-ACE8-53E2CF5EF384}" srcOrd="1" destOrd="0" presId="urn:microsoft.com/office/officeart/2005/8/layout/hierarchy1"/>
    <dgm:cxn modelId="{C6F5DE9B-A272-4805-A62C-668809168CC5}" type="presParOf" srcId="{9AF7A405-C68F-46AB-9471-BAA89017433B}" destId="{9D7BE652-AAB1-4B5E-91B2-61A64EAA4E5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DE7FA73-120E-43AC-9508-931164A5737C}" type="doc">
      <dgm:prSet loTypeId="urn:microsoft.com/office/officeart/2005/8/layout/chevron2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5509FC6D-B8DB-4964-B0A9-84EC68BE537B}">
      <dgm:prSet phldrT="[Metin]" custT="1"/>
      <dgm:spPr/>
      <dgm:t>
        <a:bodyPr/>
        <a:lstStyle/>
        <a:p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gm:t>
    </dgm:pt>
    <dgm:pt modelId="{325F9AE3-72DF-4EAC-B970-AC4A4C7CAD9E}" type="parTrans" cxnId="{767AA893-DD9F-4842-973D-E40B1BAA3B6C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D681CE-C307-4F02-9959-89802E7F6766}" type="sibTrans" cxnId="{767AA893-DD9F-4842-973D-E40B1BAA3B6C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BD5604-DEAB-4EED-BE18-DFFD18D527B0}">
      <dgm:prSet phldrT="[Metin]" custT="1"/>
      <dgm:spPr/>
      <dgm:t>
        <a:bodyPr/>
        <a:lstStyle/>
        <a:p>
          <a:pPr marL="0" marR="0" lvl="0" indent="0" defTabSz="914400" eaLnBrk="1" fontAlgn="auto" latinLnBrk="0" hangingPunct="1"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alt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Her safhanın giderleri gider yerlerine göre izlendiğinden, direkt ilk madde ve malzeme giderleri, direkt işçilik giderleri dikkate alınarak direkt giderler toplamı bulunur.</a:t>
          </a:r>
        </a:p>
      </dgm:t>
    </dgm:pt>
    <dgm:pt modelId="{E1DEB213-0FAA-4CA5-82A5-7229178311EB}" type="parTrans" cxnId="{3C800727-0C7E-4A2D-A7E5-EE82DEC90C35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3012D2-D6A6-4D85-BB18-F62180B37E8E}" type="sibTrans" cxnId="{3C800727-0C7E-4A2D-A7E5-EE82DEC90C35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BBD38D-1BB6-40F4-8C98-CF5986AA3D57}">
      <dgm:prSet phldrT="[Metin]" custT="1"/>
      <dgm:spPr/>
      <dgm:t>
        <a:bodyPr/>
        <a:lstStyle/>
        <a:p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D47CED87-D2FF-49D4-978A-4D76C8F140EA}" type="parTrans" cxnId="{1670113D-F096-4BEE-91F2-1227151AA90B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8AE6C2-E955-4B85-B213-20183AB2C750}" type="sibTrans" cxnId="{1670113D-F096-4BEE-91F2-1227151AA90B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2BC1FE-3D32-4F8A-979F-7F580B3A67F6}">
      <dgm:prSet phldrT="[Metin]" custT="1"/>
      <dgm:spPr/>
      <dgm:t>
        <a:bodyPr/>
        <a:lstStyle/>
        <a:p>
          <a:pPr marL="0" marR="0" lvl="0" indent="0" defTabSz="914400" eaLnBrk="1" fontAlgn="auto" latinLnBrk="0" hangingPunct="1"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alt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II. Dağıtım yapılarak, safhanın toplam genel üretim giderleri bulunur.</a:t>
          </a:r>
        </a:p>
      </dgm:t>
    </dgm:pt>
    <dgm:pt modelId="{50A339B2-B59D-46EA-B8F3-34E68FA23D27}" type="parTrans" cxnId="{933B6A24-173B-4B85-802A-5E6D48072429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9A455D-3125-4E2D-8F80-DDC852A82F8F}" type="sibTrans" cxnId="{933B6A24-173B-4B85-802A-5E6D48072429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3556EC-A55B-414E-BD29-DBDDB1053361}">
      <dgm:prSet phldrT="[Metin]" custT="1"/>
      <dgm:spPr/>
      <dgm:t>
        <a:bodyPr/>
        <a:lstStyle/>
        <a:p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gm:t>
    </dgm:pt>
    <dgm:pt modelId="{5E20238C-2BF7-45C7-8EEF-B64F8F31E36F}" type="parTrans" cxnId="{79BFFB44-E58E-41FE-86FC-4E7288EC7E04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6C0137-4750-4639-84E8-7EA8DC5072DD}" type="sibTrans" cxnId="{79BFFB44-E58E-41FE-86FC-4E7288EC7E04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FB6930-40FE-4904-A848-6A83B7274762}">
      <dgm:prSet phldrT="[Metin]" custT="1"/>
      <dgm:spPr/>
      <dgm:t>
        <a:bodyPr/>
        <a:lstStyle/>
        <a:p>
          <a:pPr marL="0" marR="0" lvl="0" indent="0" defTabSz="914400" eaLnBrk="1" fontAlgn="auto" latinLnBrk="0" hangingPunct="1"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alt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Safhanın döneme ilişkin üretim maliyetleri toplamına varsa önceki maliyet döneminden devreden o safhaya ilişkin yarı mamul maliyetleri eklenir.</a:t>
          </a:r>
          <a:endParaRPr lang="tr-TR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C617C2-06DB-42F1-A841-BC6AFBC66DB3}" type="parTrans" cxnId="{F5A731BC-7B75-4885-953D-F7A43FD7B790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5A65A2-0973-4B7B-B143-7D6306B8BA7A}" type="sibTrans" cxnId="{F5A731BC-7B75-4885-953D-F7A43FD7B790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0A7E03-2AFF-4598-9E5B-83D38DD0C804}" type="pres">
      <dgm:prSet presAssocID="{EDE7FA73-120E-43AC-9508-931164A5737C}" presName="linearFlow" presStyleCnt="0">
        <dgm:presLayoutVars>
          <dgm:dir/>
          <dgm:animLvl val="lvl"/>
          <dgm:resizeHandles val="exact"/>
        </dgm:presLayoutVars>
      </dgm:prSet>
      <dgm:spPr/>
    </dgm:pt>
    <dgm:pt modelId="{F4CB7703-0E67-419E-90DC-A505CE7AE62C}" type="pres">
      <dgm:prSet presAssocID="{5509FC6D-B8DB-4964-B0A9-84EC68BE537B}" presName="composite" presStyleCnt="0"/>
      <dgm:spPr/>
    </dgm:pt>
    <dgm:pt modelId="{0B2CBDF1-2D52-499D-944A-221DD6349EA0}" type="pres">
      <dgm:prSet presAssocID="{5509FC6D-B8DB-4964-B0A9-84EC68BE537B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8CE3BFCA-B165-49D1-82FE-B9FA9CD8358E}" type="pres">
      <dgm:prSet presAssocID="{5509FC6D-B8DB-4964-B0A9-84EC68BE537B}" presName="descendantText" presStyleLbl="alignAcc1" presStyleIdx="0" presStyleCnt="3">
        <dgm:presLayoutVars>
          <dgm:bulletEnabled val="1"/>
        </dgm:presLayoutVars>
      </dgm:prSet>
      <dgm:spPr/>
    </dgm:pt>
    <dgm:pt modelId="{69E6E886-E974-40D0-839C-F8636B486337}" type="pres">
      <dgm:prSet presAssocID="{79D681CE-C307-4F02-9959-89802E7F6766}" presName="sp" presStyleCnt="0"/>
      <dgm:spPr/>
    </dgm:pt>
    <dgm:pt modelId="{E2730BAB-7D5F-41ED-AA99-280ECBE75C76}" type="pres">
      <dgm:prSet presAssocID="{10BBD38D-1BB6-40F4-8C98-CF5986AA3D57}" presName="composite" presStyleCnt="0"/>
      <dgm:spPr/>
    </dgm:pt>
    <dgm:pt modelId="{DC735BD2-515A-4297-A9AB-692A47B26D01}" type="pres">
      <dgm:prSet presAssocID="{10BBD38D-1BB6-40F4-8C98-CF5986AA3D5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C2C78600-1D92-4886-BE16-52A9E47DFFE5}" type="pres">
      <dgm:prSet presAssocID="{10BBD38D-1BB6-40F4-8C98-CF5986AA3D57}" presName="descendantText" presStyleLbl="alignAcc1" presStyleIdx="1" presStyleCnt="3">
        <dgm:presLayoutVars>
          <dgm:bulletEnabled val="1"/>
        </dgm:presLayoutVars>
      </dgm:prSet>
      <dgm:spPr/>
    </dgm:pt>
    <dgm:pt modelId="{6514E817-A0B5-4FDF-9C91-20BABDAA55A7}" type="pres">
      <dgm:prSet presAssocID="{378AE6C2-E955-4B85-B213-20183AB2C750}" presName="sp" presStyleCnt="0"/>
      <dgm:spPr/>
    </dgm:pt>
    <dgm:pt modelId="{7D7813C3-598D-43E7-89DB-42606A2D8B0A}" type="pres">
      <dgm:prSet presAssocID="{573556EC-A55B-414E-BD29-DBDDB1053361}" presName="composite" presStyleCnt="0"/>
      <dgm:spPr/>
    </dgm:pt>
    <dgm:pt modelId="{40C8F5AB-3BA7-45CB-89C7-3FADBBA3547D}" type="pres">
      <dgm:prSet presAssocID="{573556EC-A55B-414E-BD29-DBDDB1053361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45B095EF-7D3A-42CE-A510-D30D4494A0FD}" type="pres">
      <dgm:prSet presAssocID="{573556EC-A55B-414E-BD29-DBDDB1053361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B5E2211-EFCD-4BC6-B787-884D4FCCE2D8}" type="presOf" srcId="{73FB6930-40FE-4904-A848-6A83B7274762}" destId="{45B095EF-7D3A-42CE-A510-D30D4494A0FD}" srcOrd="0" destOrd="0" presId="urn:microsoft.com/office/officeart/2005/8/layout/chevron2"/>
    <dgm:cxn modelId="{933B6A24-173B-4B85-802A-5E6D48072429}" srcId="{10BBD38D-1BB6-40F4-8C98-CF5986AA3D57}" destId="{E32BC1FE-3D32-4F8A-979F-7F580B3A67F6}" srcOrd="0" destOrd="0" parTransId="{50A339B2-B59D-46EA-B8F3-34E68FA23D27}" sibTransId="{4C9A455D-3125-4E2D-8F80-DDC852A82F8F}"/>
    <dgm:cxn modelId="{3C800727-0C7E-4A2D-A7E5-EE82DEC90C35}" srcId="{5509FC6D-B8DB-4964-B0A9-84EC68BE537B}" destId="{DEBD5604-DEAB-4EED-BE18-DFFD18D527B0}" srcOrd="0" destOrd="0" parTransId="{E1DEB213-0FAA-4CA5-82A5-7229178311EB}" sibTransId="{9B3012D2-D6A6-4D85-BB18-F62180B37E8E}"/>
    <dgm:cxn modelId="{1670113D-F096-4BEE-91F2-1227151AA90B}" srcId="{EDE7FA73-120E-43AC-9508-931164A5737C}" destId="{10BBD38D-1BB6-40F4-8C98-CF5986AA3D57}" srcOrd="1" destOrd="0" parTransId="{D47CED87-D2FF-49D4-978A-4D76C8F140EA}" sibTransId="{378AE6C2-E955-4B85-B213-20183AB2C750}"/>
    <dgm:cxn modelId="{79BFFB44-E58E-41FE-86FC-4E7288EC7E04}" srcId="{EDE7FA73-120E-43AC-9508-931164A5737C}" destId="{573556EC-A55B-414E-BD29-DBDDB1053361}" srcOrd="2" destOrd="0" parTransId="{5E20238C-2BF7-45C7-8EEF-B64F8F31E36F}" sibTransId="{A56C0137-4750-4639-84E8-7EA8DC5072DD}"/>
    <dgm:cxn modelId="{AA3F9590-2163-41B0-B5C6-BF02DDD73383}" type="presOf" srcId="{E32BC1FE-3D32-4F8A-979F-7F580B3A67F6}" destId="{C2C78600-1D92-4886-BE16-52A9E47DFFE5}" srcOrd="0" destOrd="0" presId="urn:microsoft.com/office/officeart/2005/8/layout/chevron2"/>
    <dgm:cxn modelId="{767AA893-DD9F-4842-973D-E40B1BAA3B6C}" srcId="{EDE7FA73-120E-43AC-9508-931164A5737C}" destId="{5509FC6D-B8DB-4964-B0A9-84EC68BE537B}" srcOrd="0" destOrd="0" parTransId="{325F9AE3-72DF-4EAC-B970-AC4A4C7CAD9E}" sibTransId="{79D681CE-C307-4F02-9959-89802E7F6766}"/>
    <dgm:cxn modelId="{EE83399F-2A1C-4754-B0D4-D4C05832E62B}" type="presOf" srcId="{5509FC6D-B8DB-4964-B0A9-84EC68BE537B}" destId="{0B2CBDF1-2D52-499D-944A-221DD6349EA0}" srcOrd="0" destOrd="0" presId="urn:microsoft.com/office/officeart/2005/8/layout/chevron2"/>
    <dgm:cxn modelId="{F5A731BC-7B75-4885-953D-F7A43FD7B790}" srcId="{573556EC-A55B-414E-BD29-DBDDB1053361}" destId="{73FB6930-40FE-4904-A848-6A83B7274762}" srcOrd="0" destOrd="0" parTransId="{33C617C2-06DB-42F1-A841-BC6AFBC66DB3}" sibTransId="{875A65A2-0973-4B7B-B143-7D6306B8BA7A}"/>
    <dgm:cxn modelId="{5DC6E6CE-3CF3-4275-B094-EE8CC234891A}" type="presOf" srcId="{EDE7FA73-120E-43AC-9508-931164A5737C}" destId="{4E0A7E03-2AFF-4598-9E5B-83D38DD0C804}" srcOrd="0" destOrd="0" presId="urn:microsoft.com/office/officeart/2005/8/layout/chevron2"/>
    <dgm:cxn modelId="{6B7900D4-709A-4195-B741-CF8251EC1312}" type="presOf" srcId="{573556EC-A55B-414E-BD29-DBDDB1053361}" destId="{40C8F5AB-3BA7-45CB-89C7-3FADBBA3547D}" srcOrd="0" destOrd="0" presId="urn:microsoft.com/office/officeart/2005/8/layout/chevron2"/>
    <dgm:cxn modelId="{308213E6-0FEC-49BF-848C-098C86C0EA4D}" type="presOf" srcId="{10BBD38D-1BB6-40F4-8C98-CF5986AA3D57}" destId="{DC735BD2-515A-4297-A9AB-692A47B26D01}" srcOrd="0" destOrd="0" presId="urn:microsoft.com/office/officeart/2005/8/layout/chevron2"/>
    <dgm:cxn modelId="{3CC752F4-669E-4B91-BCED-DA39F1F964CC}" type="presOf" srcId="{DEBD5604-DEAB-4EED-BE18-DFFD18D527B0}" destId="{8CE3BFCA-B165-49D1-82FE-B9FA9CD8358E}" srcOrd="0" destOrd="0" presId="urn:microsoft.com/office/officeart/2005/8/layout/chevron2"/>
    <dgm:cxn modelId="{FAB256C3-D231-4AAD-A24F-7A1383F221F6}" type="presParOf" srcId="{4E0A7E03-2AFF-4598-9E5B-83D38DD0C804}" destId="{F4CB7703-0E67-419E-90DC-A505CE7AE62C}" srcOrd="0" destOrd="0" presId="urn:microsoft.com/office/officeart/2005/8/layout/chevron2"/>
    <dgm:cxn modelId="{0B1CEE9D-775B-4101-873C-4CDD90490CD2}" type="presParOf" srcId="{F4CB7703-0E67-419E-90DC-A505CE7AE62C}" destId="{0B2CBDF1-2D52-499D-944A-221DD6349EA0}" srcOrd="0" destOrd="0" presId="urn:microsoft.com/office/officeart/2005/8/layout/chevron2"/>
    <dgm:cxn modelId="{5C60936A-899B-44E1-960D-340A208B73E7}" type="presParOf" srcId="{F4CB7703-0E67-419E-90DC-A505CE7AE62C}" destId="{8CE3BFCA-B165-49D1-82FE-B9FA9CD8358E}" srcOrd="1" destOrd="0" presId="urn:microsoft.com/office/officeart/2005/8/layout/chevron2"/>
    <dgm:cxn modelId="{0F5E81FB-B537-40A0-B092-3DF366219258}" type="presParOf" srcId="{4E0A7E03-2AFF-4598-9E5B-83D38DD0C804}" destId="{69E6E886-E974-40D0-839C-F8636B486337}" srcOrd="1" destOrd="0" presId="urn:microsoft.com/office/officeart/2005/8/layout/chevron2"/>
    <dgm:cxn modelId="{17DB989B-8166-4DA6-A0D9-1B4DEA090F99}" type="presParOf" srcId="{4E0A7E03-2AFF-4598-9E5B-83D38DD0C804}" destId="{E2730BAB-7D5F-41ED-AA99-280ECBE75C76}" srcOrd="2" destOrd="0" presId="urn:microsoft.com/office/officeart/2005/8/layout/chevron2"/>
    <dgm:cxn modelId="{71216FBF-5459-4125-B639-6478509DD8BB}" type="presParOf" srcId="{E2730BAB-7D5F-41ED-AA99-280ECBE75C76}" destId="{DC735BD2-515A-4297-A9AB-692A47B26D01}" srcOrd="0" destOrd="0" presId="urn:microsoft.com/office/officeart/2005/8/layout/chevron2"/>
    <dgm:cxn modelId="{4DBA1D7A-D438-4361-89B2-91BC89A05393}" type="presParOf" srcId="{E2730BAB-7D5F-41ED-AA99-280ECBE75C76}" destId="{C2C78600-1D92-4886-BE16-52A9E47DFFE5}" srcOrd="1" destOrd="0" presId="urn:microsoft.com/office/officeart/2005/8/layout/chevron2"/>
    <dgm:cxn modelId="{933F1053-C6E9-4029-B6D5-F7D1DB4C694A}" type="presParOf" srcId="{4E0A7E03-2AFF-4598-9E5B-83D38DD0C804}" destId="{6514E817-A0B5-4FDF-9C91-20BABDAA55A7}" srcOrd="3" destOrd="0" presId="urn:microsoft.com/office/officeart/2005/8/layout/chevron2"/>
    <dgm:cxn modelId="{C2A40461-37A4-41DF-8984-6E468998FC0E}" type="presParOf" srcId="{4E0A7E03-2AFF-4598-9E5B-83D38DD0C804}" destId="{7D7813C3-598D-43E7-89DB-42606A2D8B0A}" srcOrd="4" destOrd="0" presId="urn:microsoft.com/office/officeart/2005/8/layout/chevron2"/>
    <dgm:cxn modelId="{0A1E914E-02CB-4DD7-8365-F0159C985412}" type="presParOf" srcId="{7D7813C3-598D-43E7-89DB-42606A2D8B0A}" destId="{40C8F5AB-3BA7-45CB-89C7-3FADBBA3547D}" srcOrd="0" destOrd="0" presId="urn:microsoft.com/office/officeart/2005/8/layout/chevron2"/>
    <dgm:cxn modelId="{9BF20C2C-D850-4660-A570-598873B506B5}" type="presParOf" srcId="{7D7813C3-598D-43E7-89DB-42606A2D8B0A}" destId="{45B095EF-7D3A-42CE-A510-D30D4494A0F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6057EA-DACE-45FF-B17A-0C1A51E89900}">
      <dsp:nvSpPr>
        <dsp:cNvPr id="0" name=""/>
        <dsp:cNvSpPr/>
      </dsp:nvSpPr>
      <dsp:spPr>
        <a:xfrm>
          <a:off x="-157656" y="0"/>
          <a:ext cx="9763531" cy="15732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Dönemin üretim giderlerinin üretim aşama­larında toplanması  ve her bir aşamanın giderlerinin o aşamanın üretim miktarına bölümü yoluyla aşamanın birim maliyetinin hesaplanmasıdır.</a:t>
          </a:r>
          <a:endParaRPr lang="en-US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-111577" y="46079"/>
        <a:ext cx="8137452" cy="1481094"/>
      </dsp:txXfrm>
    </dsp:sp>
    <dsp:sp modelId="{481F9FCB-5DE7-46B8-AE0A-323C6F2542D1}">
      <dsp:nvSpPr>
        <dsp:cNvPr id="0" name=""/>
        <dsp:cNvSpPr/>
      </dsp:nvSpPr>
      <dsp:spPr>
        <a:xfrm>
          <a:off x="1250006" y="1922863"/>
          <a:ext cx="10394158" cy="15732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Bir aşamada tamamlanıp bir sonraki aşamaya devredilen mamuller, tamamlandıkları aşamanın birikimli birim maliyeti (kendi birim maliyeti artı önceki aşamadan gelen birikimli birim maliyeti) ile </a:t>
          </a:r>
          <a:r>
            <a:rPr lang="tr-TR" sz="20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maliyetlendirilerek</a:t>
          </a:r>
          <a:r>
            <a:rPr lang="tr-TR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, bir sonraki aşamaya aktarılacak toplam maliyet belirlenir,</a:t>
          </a:r>
          <a:endParaRPr lang="en-US" sz="20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96085" y="1968942"/>
        <a:ext cx="7379072" cy="1481094"/>
      </dsp:txXfrm>
    </dsp:sp>
    <dsp:sp modelId="{5BBA4BF1-B4F5-4F44-8B17-004B97B06ECD}">
      <dsp:nvSpPr>
        <dsp:cNvPr id="0" name=""/>
        <dsp:cNvSpPr/>
      </dsp:nvSpPr>
      <dsp:spPr>
        <a:xfrm>
          <a:off x="8583261" y="1236751"/>
          <a:ext cx="1022613" cy="102261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813349" y="1236751"/>
        <a:ext cx="562437" cy="7695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43D158-D62F-4F22-8770-2E7E6D35266D}">
      <dsp:nvSpPr>
        <dsp:cNvPr id="0" name=""/>
        <dsp:cNvSpPr/>
      </dsp:nvSpPr>
      <dsp:spPr>
        <a:xfrm>
          <a:off x="0" y="640"/>
          <a:ext cx="6391275" cy="149868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D48203-6C78-493A-8FE6-7F3DF25C15C9}">
      <dsp:nvSpPr>
        <dsp:cNvPr id="0" name=""/>
        <dsp:cNvSpPr/>
      </dsp:nvSpPr>
      <dsp:spPr>
        <a:xfrm>
          <a:off x="453352" y="337845"/>
          <a:ext cx="824278" cy="824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227969-E2F0-4274-8783-4C7C3E61C445}">
      <dsp:nvSpPr>
        <dsp:cNvPr id="0" name=""/>
        <dsp:cNvSpPr/>
      </dsp:nvSpPr>
      <dsp:spPr>
        <a:xfrm>
          <a:off x="1730984" y="640"/>
          <a:ext cx="4660290" cy="1498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11" tIns="158611" rIns="158611" bIns="15861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/>
            <a:t>Maliyetler, belli zaman (genellikle her ay sonunda) aralıklarında düzenli olarak hesaplanır. Böylece yöneticilerin gerek birim maliyetlere, gerekse toplam maliyetlere ilişkin düzenli bilgi edinme olanağı bulunur.</a:t>
          </a:r>
          <a:endParaRPr lang="en-US" sz="1500" kern="1200"/>
        </a:p>
      </dsp:txBody>
      <dsp:txXfrm>
        <a:off x="1730984" y="640"/>
        <a:ext cx="4660290" cy="1498687"/>
      </dsp:txXfrm>
    </dsp:sp>
    <dsp:sp modelId="{490A59FB-10A8-45E4-9916-5D0121167491}">
      <dsp:nvSpPr>
        <dsp:cNvPr id="0" name=""/>
        <dsp:cNvSpPr/>
      </dsp:nvSpPr>
      <dsp:spPr>
        <a:xfrm>
          <a:off x="0" y="1873999"/>
          <a:ext cx="6391275" cy="149868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491A4-E73C-4C60-9CC0-ED389B44573E}">
      <dsp:nvSpPr>
        <dsp:cNvPr id="0" name=""/>
        <dsp:cNvSpPr/>
      </dsp:nvSpPr>
      <dsp:spPr>
        <a:xfrm>
          <a:off x="453352" y="2211204"/>
          <a:ext cx="824278" cy="824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D7BFA4-DE7C-458B-913B-AE273F9F54E4}">
      <dsp:nvSpPr>
        <dsp:cNvPr id="0" name=""/>
        <dsp:cNvSpPr/>
      </dsp:nvSpPr>
      <dsp:spPr>
        <a:xfrm>
          <a:off x="1730984" y="1873999"/>
          <a:ext cx="4660290" cy="1498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11" tIns="158611" rIns="158611" bIns="15861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/>
            <a:t>Üretilen mamullerin homojen olması halinde, birim maliyetlerin hesaplanması daha doğru ve kolaydır.</a:t>
          </a:r>
          <a:endParaRPr lang="en-US" sz="1500" kern="1200"/>
        </a:p>
      </dsp:txBody>
      <dsp:txXfrm>
        <a:off x="1730984" y="1873999"/>
        <a:ext cx="4660290" cy="1498687"/>
      </dsp:txXfrm>
    </dsp:sp>
    <dsp:sp modelId="{F3F962D2-2F28-4788-A3AC-C7AAAD6A0874}">
      <dsp:nvSpPr>
        <dsp:cNvPr id="0" name=""/>
        <dsp:cNvSpPr/>
      </dsp:nvSpPr>
      <dsp:spPr>
        <a:xfrm>
          <a:off x="0" y="3747359"/>
          <a:ext cx="6391275" cy="149868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8B7584-A7E9-46A6-863C-DAFF032A47CE}">
      <dsp:nvSpPr>
        <dsp:cNvPr id="0" name=""/>
        <dsp:cNvSpPr/>
      </dsp:nvSpPr>
      <dsp:spPr>
        <a:xfrm>
          <a:off x="453352" y="4084563"/>
          <a:ext cx="824278" cy="824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B100B4-453D-43EE-878B-49C58D9D942D}">
      <dsp:nvSpPr>
        <dsp:cNvPr id="0" name=""/>
        <dsp:cNvSpPr/>
      </dsp:nvSpPr>
      <dsp:spPr>
        <a:xfrm>
          <a:off x="1730984" y="3747359"/>
          <a:ext cx="4660290" cy="1498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11" tIns="158611" rIns="158611" bIns="15861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/>
            <a:t>Sipariş maliyet sistemine göre daha az emeği ve gideri gerektirdiğinden uygulanması kolaydır.</a:t>
          </a:r>
          <a:endParaRPr lang="en-US" sz="1500" kern="1200"/>
        </a:p>
      </dsp:txBody>
      <dsp:txXfrm>
        <a:off x="1730984" y="3747359"/>
        <a:ext cx="4660290" cy="14986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DA664C-DD5A-4F87-8AA0-9B06B0FE1F6C}">
      <dsp:nvSpPr>
        <dsp:cNvPr id="0" name=""/>
        <dsp:cNvSpPr/>
      </dsp:nvSpPr>
      <dsp:spPr>
        <a:xfrm>
          <a:off x="0" y="5271"/>
          <a:ext cx="6574365" cy="16621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1DF92C-B1C8-427C-9BA8-49349730FB7C}">
      <dsp:nvSpPr>
        <dsp:cNvPr id="0" name=""/>
        <dsp:cNvSpPr/>
      </dsp:nvSpPr>
      <dsp:spPr>
        <a:xfrm>
          <a:off x="502798" y="379253"/>
          <a:ext cx="915071" cy="9141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E76A3F-0403-42C4-A7AF-8CD20027DDE9}">
      <dsp:nvSpPr>
        <dsp:cNvPr id="0" name=""/>
        <dsp:cNvSpPr/>
      </dsp:nvSpPr>
      <dsp:spPr>
        <a:xfrm>
          <a:off x="1920668" y="5271"/>
          <a:ext cx="4578446" cy="1663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82" tIns="176082" rIns="176082" bIns="176082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Maliyetler dönem sonlarında hesaplandığından maliyet raporlarının düzenlenmesi gecikmektedir.</a:t>
          </a:r>
          <a:endParaRPr lang="en-US" sz="2000" kern="1200" dirty="0"/>
        </a:p>
      </dsp:txBody>
      <dsp:txXfrm>
        <a:off x="1920668" y="5271"/>
        <a:ext cx="4578446" cy="1663767"/>
      </dsp:txXfrm>
    </dsp:sp>
    <dsp:sp modelId="{8F631AA3-C28A-4C69-A9FD-86AC12474800}">
      <dsp:nvSpPr>
        <dsp:cNvPr id="0" name=""/>
        <dsp:cNvSpPr/>
      </dsp:nvSpPr>
      <dsp:spPr>
        <a:xfrm>
          <a:off x="0" y="2072375"/>
          <a:ext cx="6574365" cy="16621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C6ED98-B871-4748-B99F-49A9DC0F7BAF}">
      <dsp:nvSpPr>
        <dsp:cNvPr id="0" name=""/>
        <dsp:cNvSpPr/>
      </dsp:nvSpPr>
      <dsp:spPr>
        <a:xfrm>
          <a:off x="502798" y="2446357"/>
          <a:ext cx="915071" cy="9141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92887A-5070-4585-9419-E474242C92E9}">
      <dsp:nvSpPr>
        <dsp:cNvPr id="0" name=""/>
        <dsp:cNvSpPr/>
      </dsp:nvSpPr>
      <dsp:spPr>
        <a:xfrm>
          <a:off x="1920668" y="2072375"/>
          <a:ext cx="4578446" cy="1663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82" tIns="176082" rIns="176082" bIns="176082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Mamullerin homojen olmaması halinde ortalama birim maliyetlerin hesaplanması hatalı sonuç verebilir.</a:t>
          </a:r>
          <a:endParaRPr lang="en-US" sz="2000" kern="1200" dirty="0"/>
        </a:p>
      </dsp:txBody>
      <dsp:txXfrm>
        <a:off x="1920668" y="2072375"/>
        <a:ext cx="4578446" cy="1663767"/>
      </dsp:txXfrm>
    </dsp:sp>
    <dsp:sp modelId="{86B69A96-AAD6-4733-B354-D20DC4A958F2}">
      <dsp:nvSpPr>
        <dsp:cNvPr id="0" name=""/>
        <dsp:cNvSpPr/>
      </dsp:nvSpPr>
      <dsp:spPr>
        <a:xfrm>
          <a:off x="0" y="4139480"/>
          <a:ext cx="6574365" cy="16621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B49E51-98BD-412F-BB4E-566ADF4EE932}">
      <dsp:nvSpPr>
        <dsp:cNvPr id="0" name=""/>
        <dsp:cNvSpPr/>
      </dsp:nvSpPr>
      <dsp:spPr>
        <a:xfrm>
          <a:off x="503289" y="4513462"/>
          <a:ext cx="915071" cy="9141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3B108-6649-4189-8CC7-5E49F162387A}">
      <dsp:nvSpPr>
        <dsp:cNvPr id="0" name=""/>
        <dsp:cNvSpPr/>
      </dsp:nvSpPr>
      <dsp:spPr>
        <a:xfrm>
          <a:off x="1921651" y="4139480"/>
          <a:ext cx="4578446" cy="1663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82" tIns="176082" rIns="176082" bIns="176082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Yarı mamul stoklarının bulunması halinde bunların tamamlanma derecelerinin yanlış saptanması, birim maliyetlerin hesaplanmasına da yansır. </a:t>
          </a:r>
          <a:endParaRPr lang="en-US" sz="2000" kern="1200" dirty="0"/>
        </a:p>
      </dsp:txBody>
      <dsp:txXfrm>
        <a:off x="1921651" y="4139480"/>
        <a:ext cx="4578446" cy="16637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488459-DD28-44CD-A75C-90A14B1F5A66}">
      <dsp:nvSpPr>
        <dsp:cNvPr id="0" name=""/>
        <dsp:cNvSpPr/>
      </dsp:nvSpPr>
      <dsp:spPr>
        <a:xfrm>
          <a:off x="0" y="0"/>
          <a:ext cx="7845271" cy="7397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Miktar hareketlerinin saptanması,</a:t>
          </a:r>
          <a:endParaRPr lang="en-US" sz="2400" kern="1200"/>
        </a:p>
      </dsp:txBody>
      <dsp:txXfrm>
        <a:off x="21666" y="21666"/>
        <a:ext cx="6960485" cy="696407"/>
      </dsp:txXfrm>
    </dsp:sp>
    <dsp:sp modelId="{A3BA55B5-1A8A-43A0-9AC2-51EC818B0193}">
      <dsp:nvSpPr>
        <dsp:cNvPr id="0" name=""/>
        <dsp:cNvSpPr/>
      </dsp:nvSpPr>
      <dsp:spPr>
        <a:xfrm>
          <a:off x="585848" y="842480"/>
          <a:ext cx="7845271" cy="7397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Eşdeğer mamul miktarının saptanması,</a:t>
          </a:r>
          <a:endParaRPr lang="en-US" sz="2400" kern="1200"/>
        </a:p>
      </dsp:txBody>
      <dsp:txXfrm>
        <a:off x="607514" y="864146"/>
        <a:ext cx="6735260" cy="696407"/>
      </dsp:txXfrm>
    </dsp:sp>
    <dsp:sp modelId="{90A2942F-9038-42E7-A087-EDCF4C65CB17}">
      <dsp:nvSpPr>
        <dsp:cNvPr id="0" name=""/>
        <dsp:cNvSpPr/>
      </dsp:nvSpPr>
      <dsp:spPr>
        <a:xfrm>
          <a:off x="1171696" y="1684961"/>
          <a:ext cx="7845271" cy="7397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Toplam üretim maliyetinin saptanması,</a:t>
          </a:r>
          <a:endParaRPr lang="en-US" sz="2400" kern="1200"/>
        </a:p>
      </dsp:txBody>
      <dsp:txXfrm>
        <a:off x="1193362" y="1706627"/>
        <a:ext cx="6735260" cy="696407"/>
      </dsp:txXfrm>
    </dsp:sp>
    <dsp:sp modelId="{242D9579-7595-475F-9DEC-3239386100F7}">
      <dsp:nvSpPr>
        <dsp:cNvPr id="0" name=""/>
        <dsp:cNvSpPr/>
      </dsp:nvSpPr>
      <dsp:spPr>
        <a:xfrm>
          <a:off x="1757544" y="2527442"/>
          <a:ext cx="7845271" cy="7397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Birim eşdeğer mamul maliyetinin saptanması,</a:t>
          </a:r>
          <a:endParaRPr lang="en-US" sz="2400" kern="1200"/>
        </a:p>
      </dsp:txBody>
      <dsp:txXfrm>
        <a:off x="1779210" y="2549108"/>
        <a:ext cx="6735260" cy="696407"/>
      </dsp:txXfrm>
    </dsp:sp>
    <dsp:sp modelId="{DAAC7D20-19F0-4A41-9000-601C158074CD}">
      <dsp:nvSpPr>
        <dsp:cNvPr id="0" name=""/>
        <dsp:cNvSpPr/>
      </dsp:nvSpPr>
      <dsp:spPr>
        <a:xfrm>
          <a:off x="2343392" y="3369923"/>
          <a:ext cx="7845271" cy="7397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Yarı mamullerin ve mamullerin toplam üretim maliyetinin saptanmasıdır.</a:t>
          </a:r>
          <a:endParaRPr lang="en-US" sz="2400" kern="1200"/>
        </a:p>
      </dsp:txBody>
      <dsp:txXfrm>
        <a:off x="2365058" y="3391589"/>
        <a:ext cx="6735260" cy="696407"/>
      </dsp:txXfrm>
    </dsp:sp>
    <dsp:sp modelId="{FF9C3D85-C040-4F1E-A5D9-8C0C7A92C02C}">
      <dsp:nvSpPr>
        <dsp:cNvPr id="0" name=""/>
        <dsp:cNvSpPr/>
      </dsp:nvSpPr>
      <dsp:spPr>
        <a:xfrm>
          <a:off x="7364440" y="540420"/>
          <a:ext cx="480830" cy="48083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7472627" y="540420"/>
        <a:ext cx="264456" cy="361825"/>
      </dsp:txXfrm>
    </dsp:sp>
    <dsp:sp modelId="{C25DFB7C-9A27-4B92-8790-190903841C3E}">
      <dsp:nvSpPr>
        <dsp:cNvPr id="0" name=""/>
        <dsp:cNvSpPr/>
      </dsp:nvSpPr>
      <dsp:spPr>
        <a:xfrm>
          <a:off x="7950288" y="1382901"/>
          <a:ext cx="480830" cy="48083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8058475" y="1382901"/>
        <a:ext cx="264456" cy="361825"/>
      </dsp:txXfrm>
    </dsp:sp>
    <dsp:sp modelId="{0ADEAEC4-2613-4F00-85C6-7421AF2958D1}">
      <dsp:nvSpPr>
        <dsp:cNvPr id="0" name=""/>
        <dsp:cNvSpPr/>
      </dsp:nvSpPr>
      <dsp:spPr>
        <a:xfrm>
          <a:off x="8536137" y="2213053"/>
          <a:ext cx="480830" cy="48083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8644324" y="2213053"/>
        <a:ext cx="264456" cy="361825"/>
      </dsp:txXfrm>
    </dsp:sp>
    <dsp:sp modelId="{5BF579A6-05EB-44B3-AEC4-32F4F8A96A55}">
      <dsp:nvSpPr>
        <dsp:cNvPr id="0" name=""/>
        <dsp:cNvSpPr/>
      </dsp:nvSpPr>
      <dsp:spPr>
        <a:xfrm>
          <a:off x="9121985" y="3063753"/>
          <a:ext cx="480830" cy="48083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9230172" y="3063753"/>
        <a:ext cx="264456" cy="3618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4CBEC-4A04-4AB8-8F2B-F4946B4BB178}">
      <dsp:nvSpPr>
        <dsp:cNvPr id="0" name=""/>
        <dsp:cNvSpPr/>
      </dsp:nvSpPr>
      <dsp:spPr>
        <a:xfrm>
          <a:off x="1174" y="184257"/>
          <a:ext cx="4124157" cy="261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78DEFF-3876-491C-A1FC-09C2A116E89D}">
      <dsp:nvSpPr>
        <dsp:cNvPr id="0" name=""/>
        <dsp:cNvSpPr/>
      </dsp:nvSpPr>
      <dsp:spPr>
        <a:xfrm>
          <a:off x="459414" y="619585"/>
          <a:ext cx="4124157" cy="2618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Safhanın miktar hareketi, belli bir dönemde üretime alınan birim sayısı ile üretimden çıkan birim sayısının eşitlendiği tablodur. </a:t>
          </a:r>
          <a:endParaRPr lang="en-US" sz="2400" kern="1200"/>
        </a:p>
      </dsp:txBody>
      <dsp:txXfrm>
        <a:off x="536117" y="696288"/>
        <a:ext cx="3970751" cy="2465433"/>
      </dsp:txXfrm>
    </dsp:sp>
    <dsp:sp modelId="{92FDE068-EF79-464A-9455-C73C21F75031}">
      <dsp:nvSpPr>
        <dsp:cNvPr id="0" name=""/>
        <dsp:cNvSpPr/>
      </dsp:nvSpPr>
      <dsp:spPr>
        <a:xfrm>
          <a:off x="5041811" y="184257"/>
          <a:ext cx="4124157" cy="261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3D9688-A9A1-475E-ACE8-53E2CF5EF384}">
      <dsp:nvSpPr>
        <dsp:cNvPr id="0" name=""/>
        <dsp:cNvSpPr/>
      </dsp:nvSpPr>
      <dsp:spPr>
        <a:xfrm>
          <a:off x="5500051" y="619585"/>
          <a:ext cx="4124157" cy="2618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Fiziki akım tablosu olarak da tanımlanan bu tablo yardımı ile mamullerin nereden geldiği ve nereye gittiği izlenir. </a:t>
          </a:r>
          <a:endParaRPr lang="en-US" sz="2400" kern="1200"/>
        </a:p>
      </dsp:txBody>
      <dsp:txXfrm>
        <a:off x="5576754" y="696288"/>
        <a:ext cx="3970751" cy="24654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2CBDF1-2D52-499D-944A-221DD6349EA0}">
      <dsp:nvSpPr>
        <dsp:cNvPr id="0" name=""/>
        <dsp:cNvSpPr/>
      </dsp:nvSpPr>
      <dsp:spPr>
        <a:xfrm rot="5400000">
          <a:off x="-238082" y="239094"/>
          <a:ext cx="1587213" cy="1111049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sp:txBody>
      <dsp:txXfrm rot="-5400000">
        <a:off x="1" y="556537"/>
        <a:ext cx="1111049" cy="476164"/>
      </dsp:txXfrm>
    </dsp:sp>
    <dsp:sp modelId="{8CE3BFCA-B165-49D1-82FE-B9FA9CD8358E}">
      <dsp:nvSpPr>
        <dsp:cNvPr id="0" name=""/>
        <dsp:cNvSpPr/>
      </dsp:nvSpPr>
      <dsp:spPr>
        <a:xfrm rot="5400000">
          <a:off x="4902369" y="-3790307"/>
          <a:ext cx="1031688" cy="86143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alt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Her safhanın giderleri gider yerlerine göre izlendiğinden, direkt ilk madde ve malzeme giderleri, direkt işçilik giderleri dikkate alınarak direkt giderler toplamı bulunur.</a:t>
          </a:r>
        </a:p>
      </dsp:txBody>
      <dsp:txXfrm rot="-5400000">
        <a:off x="1111049" y="51376"/>
        <a:ext cx="8563966" cy="930962"/>
      </dsp:txXfrm>
    </dsp:sp>
    <dsp:sp modelId="{DC735BD2-515A-4297-A9AB-692A47B26D01}">
      <dsp:nvSpPr>
        <dsp:cNvPr id="0" name=""/>
        <dsp:cNvSpPr/>
      </dsp:nvSpPr>
      <dsp:spPr>
        <a:xfrm rot="5400000">
          <a:off x="-238082" y="1631967"/>
          <a:ext cx="1587213" cy="1111049"/>
        </a:xfrm>
        <a:prstGeom prst="chevron">
          <a:avLst/>
        </a:prstGeom>
        <a:gradFill rotWithShape="0">
          <a:gsLst>
            <a:gs pos="0">
              <a:schemeClr val="accent2">
                <a:hueOff val="-665368"/>
                <a:satOff val="4108"/>
                <a:lumOff val="-588"/>
                <a:alphaOff val="0"/>
                <a:tint val="98000"/>
                <a:lumMod val="114000"/>
              </a:schemeClr>
            </a:gs>
            <a:gs pos="100000">
              <a:schemeClr val="accent2">
                <a:hueOff val="-665368"/>
                <a:satOff val="4108"/>
                <a:lumOff val="-588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-665368"/>
              <a:satOff val="4108"/>
              <a:lumOff val="-588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 rot="-5400000">
        <a:off x="1" y="1949410"/>
        <a:ext cx="1111049" cy="476164"/>
      </dsp:txXfrm>
    </dsp:sp>
    <dsp:sp modelId="{C2C78600-1D92-4886-BE16-52A9E47DFFE5}">
      <dsp:nvSpPr>
        <dsp:cNvPr id="0" name=""/>
        <dsp:cNvSpPr/>
      </dsp:nvSpPr>
      <dsp:spPr>
        <a:xfrm rot="5400000">
          <a:off x="4902369" y="-2397435"/>
          <a:ext cx="1031688" cy="86143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-665368"/>
              <a:satOff val="4108"/>
              <a:lumOff val="-58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alt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II. Dağıtım yapılarak, safhanın toplam genel üretim giderleri bulunur.</a:t>
          </a:r>
        </a:p>
      </dsp:txBody>
      <dsp:txXfrm rot="-5400000">
        <a:off x="1111049" y="1444248"/>
        <a:ext cx="8563966" cy="930962"/>
      </dsp:txXfrm>
    </dsp:sp>
    <dsp:sp modelId="{40C8F5AB-3BA7-45CB-89C7-3FADBBA3547D}">
      <dsp:nvSpPr>
        <dsp:cNvPr id="0" name=""/>
        <dsp:cNvSpPr/>
      </dsp:nvSpPr>
      <dsp:spPr>
        <a:xfrm rot="5400000">
          <a:off x="-238082" y="3024839"/>
          <a:ext cx="1587213" cy="1111049"/>
        </a:xfrm>
        <a:prstGeom prst="chevron">
          <a:avLst/>
        </a:prstGeom>
        <a:gradFill rotWithShape="0">
          <a:gsLst>
            <a:gs pos="0">
              <a:schemeClr val="accent2">
                <a:hueOff val="-1330735"/>
                <a:satOff val="8216"/>
                <a:lumOff val="-1176"/>
                <a:alphaOff val="0"/>
                <a:tint val="98000"/>
                <a:lumMod val="114000"/>
              </a:schemeClr>
            </a:gs>
            <a:gs pos="100000">
              <a:schemeClr val="accent2">
                <a:hueOff val="-1330735"/>
                <a:satOff val="8216"/>
                <a:lumOff val="-1176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-1330735"/>
              <a:satOff val="8216"/>
              <a:lumOff val="-1176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sp:txBody>
      <dsp:txXfrm rot="-5400000">
        <a:off x="1" y="3342282"/>
        <a:ext cx="1111049" cy="476164"/>
      </dsp:txXfrm>
    </dsp:sp>
    <dsp:sp modelId="{45B095EF-7D3A-42CE-A510-D30D4494A0FD}">
      <dsp:nvSpPr>
        <dsp:cNvPr id="0" name=""/>
        <dsp:cNvSpPr/>
      </dsp:nvSpPr>
      <dsp:spPr>
        <a:xfrm rot="5400000">
          <a:off x="4902369" y="-1004562"/>
          <a:ext cx="1031688" cy="86143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-1330735"/>
              <a:satOff val="8216"/>
              <a:lumOff val="-117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alt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Safhanın döneme ilişkin üretim maliyetleri toplamına varsa önceki maliyet döneminden devreden o safhaya ilişkin yarı mamul maliyetleri eklenir.</a:t>
          </a:r>
          <a:endParaRPr lang="tr-TR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11049" y="2837121"/>
        <a:ext cx="8563966" cy="930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305658-486C-476D-A183-DE44CD7CDB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000CD59-2D48-4EA5-9C82-BCDE0E92E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F74591D-CF1C-4A99-BE24-A5EBFF550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00B27-DE4C-4B9E-BB11-B9027034A00F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067405C-C329-437C-896D-E2A7B9521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7F8F9F4-CD9E-4EF5-B524-04BD04E95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8768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36BEE7-A917-47C1-AB04-D074726E9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EE8888-8249-477F-8934-2238A60C1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189F3FD-59D6-4BD2-B7CD-027566560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FDB597D-9AE4-4BE2-BE76-EE6185D70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4705F18-7362-4A79-AEC5-B78CC042A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4243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AD7FD6-144F-4D5C-BCCB-AF5F8B91D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2973C2C-00AE-4E41-9637-E5ED76CB6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0F1F8EA-6FD7-415E-86E9-DF3D3640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216554A-B5C2-4BEE-8777-9ADD35FC4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BAA35DF-13E0-4561-9296-D4C3A0F0F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30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70CA0B-EA6E-4DE7-BB76-87DE9F479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BA4F5D-34F4-4463-B4A2-BF5D879FF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6190916-233F-4852-971D-0D43E6144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F68ED1F-6A80-4179-B71C-8B80F80D7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23041F7-D867-4688-8263-DC0EE811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59D6AF9-5E3A-40B5-9A0F-133B6DCE5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492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2BBBB6-DF8B-4E28-AABF-574FE06A2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655864B-787A-472E-83A2-FB419F5CF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20C1F20-06FE-4146-B913-3D2E81179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BB77DC6-CC7B-4D8C-82A7-4CB8664F48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FECF820-1744-4E59-A040-2CC676445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1076082-AEF8-47D5-89E8-2486780DD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3D19961-3653-4487-BA89-840AB89B8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54E6078C-6D21-4959-BDB9-F6FAB007C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5406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1F89A9-076E-4B7F-90B2-15533082B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4A2BE5FC-347F-4FA3-BD6B-DCC619A2B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FDBCB52-3045-4809-BB3F-A2E65902E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233D467-4B0F-4250-A2DC-E171C75B4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6683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84B37FF-040D-4311-9A59-4FE329176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6630928F-E7DB-4661-8733-29C08D632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421AC75-39D1-4A17-87AB-ECCD165AE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9724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E6C20F-FACB-47BD-82AC-DE8B72DC9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D00183-57F7-4820-B1A2-056F094C9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3C69FCE-82C5-4B5A-99D8-C9D8EC750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7B41661-6BC6-446E-A197-4B59DE138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9C0628C-550A-4999-A9EE-5357E7DB3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25ECF1D-E746-40BC-8CA0-B82733992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8863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39868F-DE55-4CB3-A708-AF057A7C6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CE7850B7-34B6-4B41-9BD0-D7E968D1D0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9204496-D7C2-43DE-9A36-C681DD8C8D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5B0B5E5-16AF-4543-AA1C-54A42F154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6828D71-10B0-4BB6-A702-E4D45381D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D343477-B1C7-481F-98B1-D3B2EF320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4402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21C53F-D8CD-4398-B97B-99C88E72F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6753D7F-DDA7-4A68-B264-70AE4FAC75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9EB2E1C-3C55-4644-A490-F907DAAD3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DA447E3-4A22-4095-95E1-959970B42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A80F32-7EC1-44FE-A5B7-96769F9F2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2377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E9E4A0E-6F1D-44CD-9056-032E062732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B835AA5-2747-4C0B-A478-4C0839D2EA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4800C9C-B0C2-41A6-BFA2-839127329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2CDE1F-F9F9-42E8-AFF2-608CE6697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EAA72A-ED31-48BF-A40C-EDA5ABDF1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26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E700B27-DE4C-4B9E-BB11-B9027034A00F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2833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6202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3922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0260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8409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0917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788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6595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6670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3257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5087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226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8701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2745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464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0DBE609-F3F2-45E6-BD6A-E03A8C86C1AE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2361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A24AD68-089C-4467-A8F3-EA2BBCA6B44E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1345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0742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6031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8987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9167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0357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3332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0633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7325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2742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591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2607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70732"/>
      </p:ext>
    </p:extLst>
  </p:cSld>
  <p:clrMapOvr>
    <a:masterClrMapping/>
  </p:clrMapOvr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953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690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3058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5911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802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6CA6E5-760C-40C4-8734-E48481401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CC17F28-0749-4775-8687-D6C468B2B8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71B22F2-2953-41B6-A12D-E6BE63A30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00B27-DE4C-4B9E-BB11-B9027034A00F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4CC4559-DD7E-452F-A46E-FB3031015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63EE7B9-9585-4C0F-8DCE-4F908D0B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4644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73D7BB-F626-45D2-9D75-84CF99D84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FE94DB-B97B-47B7-8F8F-7928A7F08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A157116-308E-4715-B6DC-7EA9D1227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1C1AAE1-2610-403A-B5C1-324331B57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CA758F4-5781-4637-B66D-1DB1CB0AD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7730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C55C75-3845-4EE8-AFFE-5B13F3381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7FE2A66-C383-48DA-B4D4-4576CAF73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AA281E0-23A4-4CD0-B751-C73B06342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03D35D2-DBE9-4F0B-A6C8-C68EAE0CE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49E31A7-C237-4C27-9838-93D94CDD0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6967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A1E5A1-8D2F-4D94-83DF-94B3A9B17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FC97C3-AF94-44B1-ADF5-155A6A1C41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823EDAC-35A8-4FC6-9845-05008D836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F74A84C-9BDF-46EA-8AF8-ECF1D6FFA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F911DE2-20F9-4A47-A646-D7EC40786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A2E5BDC-072B-42A9-BF8C-8326C6C8C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8110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2DDF53-8D32-4F35-8D03-C4FEC42D5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9880755-E5A1-4846-BDDC-567745706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97C68FE-CE3B-40CA-B2FF-6263A38696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CDC770F4-7CD0-4855-AAE5-B1904F1EB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72291BF-60E8-4726-B55D-2E1F7A766F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3560EC8C-A8A0-4C36-B9D8-66174D37B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4A191F9-7CE8-4003-8C4A-38447E66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F1178DE-EB95-4729-A898-413F16DE3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6553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E2B17A-04C5-41DC-94B6-0AA2BD317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A44DB0D-1819-4A25-B48E-2DFDAA281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E4184B4-5228-44E8-862A-D0A029303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C812FF4-A46C-4EED-8895-04B9658AF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90545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F5861E3-F357-4CAE-BA62-133B5BD8E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74E764F3-AC9C-4A39-863F-207ED4E58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EF2828C-5BFF-48AA-BD59-4F5A5C390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1207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A928E8-67CF-4DCB-A1C8-22E01A02F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8D182C-350C-44C8-9ABB-607B5C422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FEEA92C-7C44-48C6-A286-6E71E0237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4456DD8-710D-434F-9043-B01C81356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3CB6AA9-B06E-4E7E-AA7E-E412F47BE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3D71FDB-2245-4255-9E3D-371322B61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037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9FEF3B-1CC3-475D-8D64-349AA3C42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C9F43BCF-D5C0-45C4-B8FA-BFE22D3E5A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A4544FF-A629-4359-BEA4-BCC4917DA8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2293CEF-046D-413E-B38D-9E0DD0BBC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DC5B20C-48F5-466F-9115-8B5C146C9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842638E-AFE9-40F6-9C0C-167672FDE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65359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2D5D65-B6CB-43FC-86F3-C8263066F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1319AA3-F1E8-4339-966D-049C08687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42F1955-EBB9-4D29-9714-4A97C1401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6C480A9-5ED5-4124-87A3-FC4BB2FE8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7A7B520-7BBA-4A79-BCFF-950C5ACFC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9595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1BDABFE-9D96-4B87-9958-46910AE55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4308F8B-7507-47B6-8764-A03F82E87A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2E54BED-E4C8-45BD-A71A-039109463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ADC3C52-BC77-4279-B17C-80B68B07A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03FD2B3-3C9D-486E-8C2F-006B21AAF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22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81EA2E6-D57B-489B-AEEF-6FBD21A63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4B6AC76-165F-4DD5-9323-EDC25E8C8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FE9C6E0-B2C0-4243-9E50-2B346EF6F4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D914D-B099-4142-A885-11F276715148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A665254-5F90-4E0B-9D19-24E3186163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736055B-7846-4BBB-A231-48A57A3E92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34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03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877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E88EB92-C34B-42DD-B269-C316476D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F0E9D47-A7AC-4D7B-B721-80BC8DC82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DDFA5BC-BFA2-4AC2-A3C0-9F9D85E824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D914D-B099-4142-A885-11F276715148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FC2BE6E-F293-4C3F-9192-BC0F9AD5C5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B473238-B57C-40FC-9190-77B445553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9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C5A58B-5098-417D-9418-DE21AB449F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Safha (Evre) Maliyet Yöntemi</a:t>
            </a: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6FC6FF0-661F-4E61-BA08-DDD60201F3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8385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BA6A2EF3-77B1-42E9-A69E-1DA47B502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tr-TR" sz="3200">
                <a:solidFill>
                  <a:schemeClr val="tx1"/>
                </a:solidFill>
              </a:rPr>
              <a:t>Uygulama Alanı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81673A4-840A-4407-BF57-F58910013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6141974" cy="473995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Tek bir mamulün üretimini yapan </a:t>
            </a:r>
            <a:r>
              <a:rPr lang="tr-T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iş­letmelerde (veya esas üretim yerlerinde) uygulanır. </a:t>
            </a:r>
          </a:p>
          <a:p>
            <a:pPr marL="0" indent="0" algn="just">
              <a:buNone/>
            </a:pPr>
            <a:endParaRPr lang="tr-T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tr-T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Ayrıca, birbirine çok benzediğinden tek mamul kabul edilebilecek veya belli ağırlık katsayılarından yararlanılarak tek bir mamul türünden ifade edilebilecek çeşitli mamullerin üretimi halinde de bu yöntem kullanılabilir.</a:t>
            </a:r>
          </a:p>
          <a:p>
            <a:pPr marL="0" indent="0" algn="just">
              <a:buNone/>
            </a:pPr>
            <a:endParaRPr lang="tr-T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tr-T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Gıda (Un, Ekmek, Şeker, Yağ, Tuz, Bira, Şarap, vb.), Kozmetik, Sigara, Çimento, Kireç, Cam, Plastik, Kimya, Madencilik, Dokuma, Sunta, Enerji (Elektrik)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accent1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354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D66A47-563D-4B87-AFBD-3377EF8C9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8761413" cy="706964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EBEBEB"/>
                </a:solidFill>
              </a:rPr>
              <a:t>Evre Maliyeti Yönteminin Esası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2C427F51-15F0-4213-ADFE-D5045E751A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219198"/>
              </p:ext>
            </p:extLst>
          </p:nvPr>
        </p:nvGraphicFramePr>
        <p:xfrm>
          <a:off x="410966" y="2925232"/>
          <a:ext cx="11486508" cy="3496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6119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3EF4D6-026A-4D52-B916-967329EE3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587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4DB4846F-6AA5-4DB3-9581-D95F22BD5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17975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54EC22E-2292-4292-A80B-E81DF64BF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80041"/>
            <a:ext cx="12192000" cy="5077959"/>
          </a:xfrm>
          <a:custGeom>
            <a:avLst/>
            <a:gdLst>
              <a:gd name="connsiteX0" fmla="*/ 12192000 w 12192000"/>
              <a:gd name="connsiteY0" fmla="*/ 0 h 5077959"/>
              <a:gd name="connsiteX1" fmla="*/ 12192000 w 12192000"/>
              <a:gd name="connsiteY1" fmla="*/ 1972152 h 5077959"/>
              <a:gd name="connsiteX2" fmla="*/ 12192000 w 12192000"/>
              <a:gd name="connsiteY2" fmla="*/ 2361342 h 5077959"/>
              <a:gd name="connsiteX3" fmla="*/ 12192000 w 12192000"/>
              <a:gd name="connsiteY3" fmla="*/ 5077959 h 5077959"/>
              <a:gd name="connsiteX4" fmla="*/ 0 w 12192000"/>
              <a:gd name="connsiteY4" fmla="*/ 5077959 h 5077959"/>
              <a:gd name="connsiteX5" fmla="*/ 0 w 12192000"/>
              <a:gd name="connsiteY5" fmla="*/ 2361342 h 5077959"/>
              <a:gd name="connsiteX6" fmla="*/ 0 w 12192000"/>
              <a:gd name="connsiteY6" fmla="*/ 1972152 h 5077959"/>
              <a:gd name="connsiteX7" fmla="*/ 0 w 12192000"/>
              <a:gd name="connsiteY7" fmla="*/ 12515 h 5077959"/>
              <a:gd name="connsiteX8" fmla="*/ 108623 w 12192000"/>
              <a:gd name="connsiteY8" fmla="*/ 29540 h 5077959"/>
              <a:gd name="connsiteX9" fmla="*/ 300195 w 12192000"/>
              <a:gd name="connsiteY9" fmla="*/ 56163 h 5077959"/>
              <a:gd name="connsiteX10" fmla="*/ 527528 w 12192000"/>
              <a:gd name="connsiteY10" fmla="*/ 88041 h 5077959"/>
              <a:gd name="connsiteX11" fmla="*/ 779127 w 12192000"/>
              <a:gd name="connsiteY11" fmla="*/ 121671 h 5077959"/>
              <a:gd name="connsiteX12" fmla="*/ 1062654 w 12192000"/>
              <a:gd name="connsiteY12" fmla="*/ 157052 h 5077959"/>
              <a:gd name="connsiteX13" fmla="*/ 1371726 w 12192000"/>
              <a:gd name="connsiteY13" fmla="*/ 194535 h 5077959"/>
              <a:gd name="connsiteX14" fmla="*/ 1707616 w 12192000"/>
              <a:gd name="connsiteY14" fmla="*/ 232018 h 5077959"/>
              <a:gd name="connsiteX15" fmla="*/ 2065219 w 12192000"/>
              <a:gd name="connsiteY15" fmla="*/ 270201 h 5077959"/>
              <a:gd name="connsiteX16" fmla="*/ 2450918 w 12192000"/>
              <a:gd name="connsiteY16" fmla="*/ 305583 h 5077959"/>
              <a:gd name="connsiteX17" fmla="*/ 2854496 w 12192000"/>
              <a:gd name="connsiteY17" fmla="*/ 339562 h 5077959"/>
              <a:gd name="connsiteX18" fmla="*/ 3281065 w 12192000"/>
              <a:gd name="connsiteY18" fmla="*/ 370390 h 5077959"/>
              <a:gd name="connsiteX19" fmla="*/ 3725514 w 12192000"/>
              <a:gd name="connsiteY19" fmla="*/ 399815 h 5077959"/>
              <a:gd name="connsiteX20" fmla="*/ 4189119 w 12192000"/>
              <a:gd name="connsiteY20" fmla="*/ 427490 h 5077959"/>
              <a:gd name="connsiteX21" fmla="*/ 4426671 w 12192000"/>
              <a:gd name="connsiteY21" fmla="*/ 437298 h 5077959"/>
              <a:gd name="connsiteX22" fmla="*/ 4669330 w 12192000"/>
              <a:gd name="connsiteY22" fmla="*/ 448158 h 5077959"/>
              <a:gd name="connsiteX23" fmla="*/ 4915819 w 12192000"/>
              <a:gd name="connsiteY23" fmla="*/ 458317 h 5077959"/>
              <a:gd name="connsiteX24" fmla="*/ 5163586 w 12192000"/>
              <a:gd name="connsiteY24" fmla="*/ 464973 h 5077959"/>
              <a:gd name="connsiteX25" fmla="*/ 5416461 w 12192000"/>
              <a:gd name="connsiteY25" fmla="*/ 470928 h 5077959"/>
              <a:gd name="connsiteX26" fmla="*/ 5671892 w 12192000"/>
              <a:gd name="connsiteY26" fmla="*/ 477234 h 5077959"/>
              <a:gd name="connsiteX27" fmla="*/ 5932430 w 12192000"/>
              <a:gd name="connsiteY27" fmla="*/ 481437 h 5077959"/>
              <a:gd name="connsiteX28" fmla="*/ 6195523 w 12192000"/>
              <a:gd name="connsiteY28" fmla="*/ 481437 h 5077959"/>
              <a:gd name="connsiteX29" fmla="*/ 6461170 w 12192000"/>
              <a:gd name="connsiteY29" fmla="*/ 483539 h 5077959"/>
              <a:gd name="connsiteX30" fmla="*/ 6729372 w 12192000"/>
              <a:gd name="connsiteY30" fmla="*/ 481437 h 5077959"/>
              <a:gd name="connsiteX31" fmla="*/ 7001406 w 12192000"/>
              <a:gd name="connsiteY31" fmla="*/ 477234 h 5077959"/>
              <a:gd name="connsiteX32" fmla="*/ 7273439 w 12192000"/>
              <a:gd name="connsiteY32" fmla="*/ 473380 h 5077959"/>
              <a:gd name="connsiteX33" fmla="*/ 7549303 w 12192000"/>
              <a:gd name="connsiteY33" fmla="*/ 464973 h 5077959"/>
              <a:gd name="connsiteX34" fmla="*/ 7827722 w 12192000"/>
              <a:gd name="connsiteY34" fmla="*/ 456215 h 5077959"/>
              <a:gd name="connsiteX35" fmla="*/ 8106140 w 12192000"/>
              <a:gd name="connsiteY35" fmla="*/ 446056 h 5077959"/>
              <a:gd name="connsiteX36" fmla="*/ 8387114 w 12192000"/>
              <a:gd name="connsiteY36" fmla="*/ 431694 h 5077959"/>
              <a:gd name="connsiteX37" fmla="*/ 8670640 w 12192000"/>
              <a:gd name="connsiteY37" fmla="*/ 414528 h 5077959"/>
              <a:gd name="connsiteX38" fmla="*/ 8955446 w 12192000"/>
              <a:gd name="connsiteY38" fmla="*/ 398064 h 5077959"/>
              <a:gd name="connsiteX39" fmla="*/ 9240250 w 12192000"/>
              <a:gd name="connsiteY39" fmla="*/ 377045 h 5077959"/>
              <a:gd name="connsiteX40" fmla="*/ 9528886 w 12192000"/>
              <a:gd name="connsiteY40" fmla="*/ 351823 h 5077959"/>
              <a:gd name="connsiteX41" fmla="*/ 9813691 w 12192000"/>
              <a:gd name="connsiteY41" fmla="*/ 326601 h 5077959"/>
              <a:gd name="connsiteX42" fmla="*/ 10103603 w 12192000"/>
              <a:gd name="connsiteY42" fmla="*/ 297525 h 5077959"/>
              <a:gd name="connsiteX43" fmla="*/ 10394794 w 12192000"/>
              <a:gd name="connsiteY43" fmla="*/ 265647 h 5077959"/>
              <a:gd name="connsiteX44" fmla="*/ 10682153 w 12192000"/>
              <a:gd name="connsiteY44" fmla="*/ 232018 h 5077959"/>
              <a:gd name="connsiteX45" fmla="*/ 10973344 w 12192000"/>
              <a:gd name="connsiteY45" fmla="*/ 192783 h 5077959"/>
              <a:gd name="connsiteX46" fmla="*/ 11263257 w 12192000"/>
              <a:gd name="connsiteY46" fmla="*/ 150746 h 5077959"/>
              <a:gd name="connsiteX47" fmla="*/ 11554448 w 12192000"/>
              <a:gd name="connsiteY47" fmla="*/ 109060 h 5077959"/>
              <a:gd name="connsiteX48" fmla="*/ 11844360 w 12192000"/>
              <a:gd name="connsiteY48" fmla="*/ 60367 h 5077959"/>
              <a:gd name="connsiteX49" fmla="*/ 12132996 w 12192000"/>
              <a:gd name="connsiteY49" fmla="*/ 10623 h 507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192000" h="5077959">
                <a:moveTo>
                  <a:pt x="12192000" y="0"/>
                </a:moveTo>
                <a:lnTo>
                  <a:pt x="12192000" y="1972152"/>
                </a:lnTo>
                <a:lnTo>
                  <a:pt x="12192000" y="2361342"/>
                </a:lnTo>
                <a:lnTo>
                  <a:pt x="12192000" y="5077959"/>
                </a:lnTo>
                <a:lnTo>
                  <a:pt x="0" y="5077959"/>
                </a:lnTo>
                <a:lnTo>
                  <a:pt x="0" y="2361342"/>
                </a:lnTo>
                <a:lnTo>
                  <a:pt x="0" y="1972152"/>
                </a:lnTo>
                <a:lnTo>
                  <a:pt x="0" y="12515"/>
                </a:lnTo>
                <a:lnTo>
                  <a:pt x="108623" y="29540"/>
                </a:lnTo>
                <a:lnTo>
                  <a:pt x="300195" y="56163"/>
                </a:lnTo>
                <a:lnTo>
                  <a:pt x="527528" y="88041"/>
                </a:lnTo>
                <a:lnTo>
                  <a:pt x="779127" y="121671"/>
                </a:lnTo>
                <a:lnTo>
                  <a:pt x="1062654" y="157052"/>
                </a:lnTo>
                <a:lnTo>
                  <a:pt x="1371726" y="194535"/>
                </a:lnTo>
                <a:lnTo>
                  <a:pt x="1707616" y="232018"/>
                </a:lnTo>
                <a:lnTo>
                  <a:pt x="2065219" y="270201"/>
                </a:lnTo>
                <a:lnTo>
                  <a:pt x="2450918" y="305583"/>
                </a:lnTo>
                <a:lnTo>
                  <a:pt x="2854496" y="339562"/>
                </a:lnTo>
                <a:lnTo>
                  <a:pt x="3281065" y="370390"/>
                </a:lnTo>
                <a:lnTo>
                  <a:pt x="3725514" y="399815"/>
                </a:lnTo>
                <a:lnTo>
                  <a:pt x="4189119" y="427490"/>
                </a:lnTo>
                <a:lnTo>
                  <a:pt x="4426671" y="437298"/>
                </a:lnTo>
                <a:lnTo>
                  <a:pt x="4669330" y="448158"/>
                </a:lnTo>
                <a:lnTo>
                  <a:pt x="4915819" y="458317"/>
                </a:lnTo>
                <a:lnTo>
                  <a:pt x="5163586" y="464973"/>
                </a:lnTo>
                <a:lnTo>
                  <a:pt x="5416461" y="470928"/>
                </a:lnTo>
                <a:lnTo>
                  <a:pt x="5671892" y="477234"/>
                </a:lnTo>
                <a:lnTo>
                  <a:pt x="5932430" y="481437"/>
                </a:lnTo>
                <a:lnTo>
                  <a:pt x="6195523" y="481437"/>
                </a:lnTo>
                <a:lnTo>
                  <a:pt x="6461170" y="483539"/>
                </a:lnTo>
                <a:lnTo>
                  <a:pt x="6729372" y="481437"/>
                </a:lnTo>
                <a:lnTo>
                  <a:pt x="7001406" y="477234"/>
                </a:lnTo>
                <a:lnTo>
                  <a:pt x="7273439" y="473380"/>
                </a:lnTo>
                <a:lnTo>
                  <a:pt x="7549303" y="464973"/>
                </a:lnTo>
                <a:lnTo>
                  <a:pt x="7827722" y="456215"/>
                </a:lnTo>
                <a:lnTo>
                  <a:pt x="8106140" y="446056"/>
                </a:lnTo>
                <a:lnTo>
                  <a:pt x="8387114" y="431694"/>
                </a:lnTo>
                <a:lnTo>
                  <a:pt x="8670640" y="414528"/>
                </a:lnTo>
                <a:lnTo>
                  <a:pt x="8955446" y="398064"/>
                </a:lnTo>
                <a:lnTo>
                  <a:pt x="9240250" y="377045"/>
                </a:lnTo>
                <a:lnTo>
                  <a:pt x="9528886" y="351823"/>
                </a:lnTo>
                <a:lnTo>
                  <a:pt x="9813691" y="326601"/>
                </a:lnTo>
                <a:lnTo>
                  <a:pt x="10103603" y="297525"/>
                </a:lnTo>
                <a:lnTo>
                  <a:pt x="10394794" y="265647"/>
                </a:lnTo>
                <a:lnTo>
                  <a:pt x="10682153" y="232018"/>
                </a:lnTo>
                <a:lnTo>
                  <a:pt x="10973344" y="192783"/>
                </a:lnTo>
                <a:lnTo>
                  <a:pt x="11263257" y="150746"/>
                </a:lnTo>
                <a:lnTo>
                  <a:pt x="11554448" y="109060"/>
                </a:lnTo>
                <a:lnTo>
                  <a:pt x="11844360" y="60367"/>
                </a:lnTo>
                <a:lnTo>
                  <a:pt x="12132996" y="106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92A2039-50D4-4D49-A79F-C82A1D913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C1C7165-8A3A-44EB-88D0-4EFA36A004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 useBgFill="1">
          <p:nvSpPr>
            <p:cNvPr id="16" name="Freeform 5">
              <a:extLst>
                <a:ext uri="{FF2B5EF4-FFF2-40B4-BE49-F238E27FC236}">
                  <a16:creationId xmlns:a16="http://schemas.microsoft.com/office/drawing/2014/main" id="{A1081473-BB93-49A4-B605-4E2053739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23C2829A-3E79-480A-8A3F-9D6A41A75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8761413" cy="706964"/>
          </a:xfrm>
        </p:spPr>
        <p:txBody>
          <a:bodyPr>
            <a:normAutofit/>
          </a:bodyPr>
          <a:lstStyle/>
          <a:p>
            <a:r>
              <a:rPr lang="tr-TR">
                <a:solidFill>
                  <a:srgbClr val="FFFFFF"/>
                </a:solidFill>
              </a:rPr>
              <a:t>Evre Maliyeti Yönteminin Esası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4A6A08-49BD-47E2-8575-7A983E63C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853" y="2603500"/>
            <a:ext cx="10037850" cy="36245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Evre maliyeti uygulamasında, direkt ilk madde ve malzeme ile direkt işçilik giderlerinin mamuller itibariyle izlenmesi gerekmez (çünkü üretilen mamul tektir). </a:t>
            </a:r>
          </a:p>
          <a:p>
            <a:pPr marL="0" indent="0" algn="just">
              <a:buNone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Giderler gider yerleri itibariyle izlenip, ikinci dağıtım da yapıldıktan sonra, gider dağıtım tablosunda her bir esas üretim yerinin (üretim aşamasının) direkt ilk madde ve malzeme, direkt işçilik ve {dağıtımdan sonraki} genel üretim giderleri ortaya çıkmış olur.</a:t>
            </a:r>
          </a:p>
        </p:txBody>
      </p:sp>
    </p:spTree>
    <p:extLst>
      <p:ext uri="{BB962C8B-B14F-4D97-AF65-F5344CB8AC3E}">
        <p14:creationId xmlns:p14="http://schemas.microsoft.com/office/powerpoint/2010/main" val="124898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CAF1E58-D170-4EF3-8E1A-992DA3688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9000"/>
                  <a:hueMod val="108000"/>
                  <a:satMod val="164000"/>
                  <a:lumMod val="74000"/>
                </a:schemeClr>
                <a:schemeClr val="dk2">
                  <a:tint val="96000"/>
                  <a:hueMod val="88000"/>
                  <a:satMod val="140000"/>
                  <a:lumMod val="13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EACCB19-3F29-416E-BD93-24BDDE37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9C41423-F9F7-4333-A541-61582D3D2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A66DA090-6BD9-45CC-B782-02767069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9F93AF-9489-4B8A-AA6B-1B00D3CA6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5713412" y="402165"/>
            <a:ext cx="6055253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2F459F0B-865B-481D-9AC3-15C76A336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229377" y="2801721"/>
            <a:ext cx="6053670" cy="1254558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61CDB3A6-B686-4E1D-AD52-3DC038A45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3898132-FB1C-4D9E-B706-BDCC540A4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tr-TR" altLang="tr-TR" b="1">
                <a:solidFill>
                  <a:srgbClr val="EBEBEB"/>
                </a:solidFill>
              </a:rPr>
              <a:t>Safha Maliyet Sisteminin Yararları</a:t>
            </a:r>
            <a:r>
              <a:rPr lang="tr-TR" altLang="tr-TR">
                <a:solidFill>
                  <a:srgbClr val="EBEBEB"/>
                </a:solidFill>
              </a:rPr>
              <a:t> </a:t>
            </a:r>
            <a:endParaRPr lang="tr-TR">
              <a:solidFill>
                <a:srgbClr val="EBEBEB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38E400-4F30-481D-A5DC-5AA21A2CB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C717D666-539D-4194-A9F6-2F8DF47BF2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0036210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67836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CAF1E58-D170-4EF3-8E1A-992DA3688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9000"/>
                  <a:hueMod val="108000"/>
                  <a:satMod val="164000"/>
                  <a:lumMod val="74000"/>
                </a:schemeClr>
                <a:schemeClr val="dk2">
                  <a:tint val="96000"/>
                  <a:hueMod val="88000"/>
                  <a:satMod val="140000"/>
                  <a:lumMod val="13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EACCB19-3F29-416E-BD93-24BDDE37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9C41423-F9F7-4333-A541-61582D3D2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A66DA090-6BD9-45CC-B782-02767069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9F93AF-9489-4B8A-AA6B-1B00D3CA6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5713412" y="402165"/>
            <a:ext cx="6055253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2F459F0B-865B-481D-9AC3-15C76A336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229377" y="2801721"/>
            <a:ext cx="6053670" cy="1254558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61CDB3A6-B686-4E1D-AD52-3DC038A45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0FBD064-AE23-4955-BA73-E582DEDF9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tr-TR" altLang="tr-TR" b="1">
                <a:solidFill>
                  <a:srgbClr val="EBEBEB"/>
                </a:solidFill>
              </a:rPr>
              <a:t>Safha Maliyet Sisteminin Sakıncaları</a:t>
            </a:r>
            <a:endParaRPr lang="tr-TR">
              <a:solidFill>
                <a:srgbClr val="EBEBEB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38E400-4F30-481D-A5DC-5AA21A2CB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B86D529B-43FE-469F-9E30-A5C3285CCC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8606452"/>
              </p:ext>
            </p:extLst>
          </p:nvPr>
        </p:nvGraphicFramePr>
        <p:xfrm>
          <a:off x="5247399" y="571500"/>
          <a:ext cx="6574365" cy="5808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95277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87B50C-BA86-4F51-A3E5-EE1354FCE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9000"/>
                  <a:hueMod val="108000"/>
                  <a:satMod val="164000"/>
                  <a:lumMod val="74000"/>
                </a:schemeClr>
                <a:schemeClr val="dk2">
                  <a:tint val="96000"/>
                  <a:hueMod val="88000"/>
                  <a:satMod val="140000"/>
                  <a:lumMod val="13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E7DC5BDA-5569-44D1-B022-C75E74FC5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4FC1E295-8CA6-4FF6-9804-DCC4C5CD3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8761413" cy="706964"/>
          </a:xfrm>
        </p:spPr>
        <p:txBody>
          <a:bodyPr>
            <a:normAutofit/>
          </a:bodyPr>
          <a:lstStyle/>
          <a:p>
            <a:r>
              <a:rPr lang="tr-TR" altLang="tr-TR">
                <a:solidFill>
                  <a:srgbClr val="FFFFFF"/>
                </a:solidFill>
              </a:rPr>
              <a:t>Safha Maliyet Sisteminin İşleyişi </a:t>
            </a:r>
            <a:endParaRPr lang="tr-TR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125878-85CE-4A00-BA94-36987E3410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1222D774-75A9-4180-A33B-BA9C32CB10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9467846"/>
              </p:ext>
            </p:extLst>
          </p:nvPr>
        </p:nvGraphicFramePr>
        <p:xfrm>
          <a:off x="934948" y="2034283"/>
          <a:ext cx="10188664" cy="4109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31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87B50C-BA86-4F51-A3E5-EE1354FCE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9000"/>
                  <a:hueMod val="108000"/>
                  <a:satMod val="164000"/>
                  <a:lumMod val="74000"/>
                </a:schemeClr>
                <a:schemeClr val="dk2">
                  <a:tint val="96000"/>
                  <a:hueMod val="88000"/>
                  <a:satMod val="140000"/>
                  <a:lumMod val="13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E7DC5BDA-5569-44D1-B022-C75E74FC5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6A71D58-1EFB-4DEE-9B81-7E156A7C7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8761413" cy="706964"/>
          </a:xfrm>
        </p:spPr>
        <p:txBody>
          <a:bodyPr>
            <a:normAutofit/>
          </a:bodyPr>
          <a:lstStyle/>
          <a:p>
            <a:r>
              <a:rPr lang="tr-TR" altLang="tr-TR" b="1">
                <a:solidFill>
                  <a:srgbClr val="FFFFFF"/>
                </a:solidFill>
              </a:rPr>
              <a:t>1. Miktar Hareketlerinin Saptanması</a:t>
            </a:r>
            <a:endParaRPr lang="tr-TR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125878-85CE-4A00-BA94-36987E3410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11E1AF51-6EFC-4B04-9312-D66AC1927F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3940890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31672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8DD50E-1D2D-48C6-A470-79FB7F33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5F279D6-ED25-4D3F-9479-8ABB21867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8D0B1B4-C487-47EF-B7D0-421066454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275" y="643466"/>
            <a:ext cx="1970939" cy="5571067"/>
          </a:xfrm>
          <a:custGeom>
            <a:avLst/>
            <a:gdLst>
              <a:gd name="connsiteX0" fmla="*/ 0 w 1970939"/>
              <a:gd name="connsiteY0" fmla="*/ 0 h 5571067"/>
              <a:gd name="connsiteX1" fmla="*/ 1774861 w 1970939"/>
              <a:gd name="connsiteY1" fmla="*/ 0 h 5571067"/>
              <a:gd name="connsiteX2" fmla="*/ 1780256 w 1970939"/>
              <a:gd name="connsiteY2" fmla="*/ 32931 h 5571067"/>
              <a:gd name="connsiteX3" fmla="*/ 1802197 w 1970939"/>
              <a:gd name="connsiteY3" fmla="*/ 170349 h 5571067"/>
              <a:gd name="connsiteX4" fmla="*/ 1820981 w 1970939"/>
              <a:gd name="connsiteY4" fmla="*/ 308372 h 5571067"/>
              <a:gd name="connsiteX5" fmla="*/ 1839923 w 1970939"/>
              <a:gd name="connsiteY5" fmla="*/ 445791 h 5571067"/>
              <a:gd name="connsiteX6" fmla="*/ 1857602 w 1970939"/>
              <a:gd name="connsiteY6" fmla="*/ 583814 h 5571067"/>
              <a:gd name="connsiteX7" fmla="*/ 1872756 w 1970939"/>
              <a:gd name="connsiteY7" fmla="*/ 720022 h 5571067"/>
              <a:gd name="connsiteX8" fmla="*/ 1887120 w 1970939"/>
              <a:gd name="connsiteY8" fmla="*/ 858046 h 5571067"/>
              <a:gd name="connsiteX9" fmla="*/ 1900223 w 1970939"/>
              <a:gd name="connsiteY9" fmla="*/ 995464 h 5571067"/>
              <a:gd name="connsiteX10" fmla="*/ 1911588 w 1970939"/>
              <a:gd name="connsiteY10" fmla="*/ 1130461 h 5571067"/>
              <a:gd name="connsiteX11" fmla="*/ 1922953 w 1970939"/>
              <a:gd name="connsiteY11" fmla="*/ 1267274 h 5571067"/>
              <a:gd name="connsiteX12" fmla="*/ 1932424 w 1970939"/>
              <a:gd name="connsiteY12" fmla="*/ 1402271 h 5571067"/>
              <a:gd name="connsiteX13" fmla="*/ 1939842 w 1970939"/>
              <a:gd name="connsiteY13" fmla="*/ 1537267 h 5571067"/>
              <a:gd name="connsiteX14" fmla="*/ 1947577 w 1970939"/>
              <a:gd name="connsiteY14" fmla="*/ 1671659 h 5571067"/>
              <a:gd name="connsiteX15" fmla="*/ 1954049 w 1970939"/>
              <a:gd name="connsiteY15" fmla="*/ 1804840 h 5571067"/>
              <a:gd name="connsiteX16" fmla="*/ 1958627 w 1970939"/>
              <a:gd name="connsiteY16" fmla="*/ 1936810 h 5571067"/>
              <a:gd name="connsiteX17" fmla="*/ 1962573 w 1970939"/>
              <a:gd name="connsiteY17" fmla="*/ 2068780 h 5571067"/>
              <a:gd name="connsiteX18" fmla="*/ 1966361 w 1970939"/>
              <a:gd name="connsiteY18" fmla="*/ 2199539 h 5571067"/>
              <a:gd name="connsiteX19" fmla="*/ 1968098 w 1970939"/>
              <a:gd name="connsiteY19" fmla="*/ 2328482 h 5571067"/>
              <a:gd name="connsiteX20" fmla="*/ 1969992 w 1970939"/>
              <a:gd name="connsiteY20" fmla="*/ 2457425 h 5571067"/>
              <a:gd name="connsiteX21" fmla="*/ 1970939 w 1970939"/>
              <a:gd name="connsiteY21" fmla="*/ 2584552 h 5571067"/>
              <a:gd name="connsiteX22" fmla="*/ 1969992 w 1970939"/>
              <a:gd name="connsiteY22" fmla="*/ 2710469 h 5571067"/>
              <a:gd name="connsiteX23" fmla="*/ 1969992 w 1970939"/>
              <a:gd name="connsiteY23" fmla="*/ 2835174 h 5571067"/>
              <a:gd name="connsiteX24" fmla="*/ 1968098 w 1970939"/>
              <a:gd name="connsiteY24" fmla="*/ 2958669 h 5571067"/>
              <a:gd name="connsiteX25" fmla="*/ 1965256 w 1970939"/>
              <a:gd name="connsiteY25" fmla="*/ 3079742 h 5571067"/>
              <a:gd name="connsiteX26" fmla="*/ 1962573 w 1970939"/>
              <a:gd name="connsiteY26" fmla="*/ 3199605 h 5571067"/>
              <a:gd name="connsiteX27" fmla="*/ 1959574 w 1970939"/>
              <a:gd name="connsiteY27" fmla="*/ 3317046 h 5571067"/>
              <a:gd name="connsiteX28" fmla="*/ 1954996 w 1970939"/>
              <a:gd name="connsiteY28" fmla="*/ 3433882 h 5571067"/>
              <a:gd name="connsiteX29" fmla="*/ 1950103 w 1970939"/>
              <a:gd name="connsiteY29" fmla="*/ 3548902 h 5571067"/>
              <a:gd name="connsiteX30" fmla="*/ 1945683 w 1970939"/>
              <a:gd name="connsiteY30" fmla="*/ 3661500 h 5571067"/>
              <a:gd name="connsiteX31" fmla="*/ 1933213 w 1970939"/>
              <a:gd name="connsiteY31" fmla="*/ 3881248 h 5571067"/>
              <a:gd name="connsiteX32" fmla="*/ 1919953 w 1970939"/>
              <a:gd name="connsiteY32" fmla="*/ 4091916 h 5571067"/>
              <a:gd name="connsiteX33" fmla="*/ 1906063 w 1970939"/>
              <a:gd name="connsiteY33" fmla="*/ 4294109 h 5571067"/>
              <a:gd name="connsiteX34" fmla="*/ 1890751 w 1970939"/>
              <a:gd name="connsiteY34" fmla="*/ 4485405 h 5571067"/>
              <a:gd name="connsiteX35" fmla="*/ 1874809 w 1970939"/>
              <a:gd name="connsiteY35" fmla="*/ 4668226 h 5571067"/>
              <a:gd name="connsiteX36" fmla="*/ 1857602 w 1970939"/>
              <a:gd name="connsiteY36" fmla="*/ 4837728 h 5571067"/>
              <a:gd name="connsiteX37" fmla="*/ 1840713 w 1970939"/>
              <a:gd name="connsiteY37" fmla="*/ 4996940 h 5571067"/>
              <a:gd name="connsiteX38" fmla="*/ 1823823 w 1970939"/>
              <a:gd name="connsiteY38" fmla="*/ 5143439 h 5571067"/>
              <a:gd name="connsiteX39" fmla="*/ 1807880 w 1970939"/>
              <a:gd name="connsiteY39" fmla="*/ 5277830 h 5571067"/>
              <a:gd name="connsiteX40" fmla="*/ 1792726 w 1970939"/>
              <a:gd name="connsiteY40" fmla="*/ 5397087 h 5571067"/>
              <a:gd name="connsiteX41" fmla="*/ 1778362 w 1970939"/>
              <a:gd name="connsiteY41" fmla="*/ 5504843 h 5571067"/>
              <a:gd name="connsiteX42" fmla="*/ 1769613 w 1970939"/>
              <a:gd name="connsiteY42" fmla="*/ 5571067 h 5571067"/>
              <a:gd name="connsiteX43" fmla="*/ 0 w 1970939"/>
              <a:gd name="connsiteY43" fmla="*/ 5571067 h 557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970939" h="5571067">
                <a:moveTo>
                  <a:pt x="0" y="0"/>
                </a:moveTo>
                <a:lnTo>
                  <a:pt x="1774861" y="0"/>
                </a:lnTo>
                <a:lnTo>
                  <a:pt x="1780256" y="32931"/>
                </a:lnTo>
                <a:lnTo>
                  <a:pt x="1802197" y="170349"/>
                </a:lnTo>
                <a:lnTo>
                  <a:pt x="1820981" y="308372"/>
                </a:lnTo>
                <a:lnTo>
                  <a:pt x="1839923" y="445791"/>
                </a:lnTo>
                <a:lnTo>
                  <a:pt x="1857602" y="583814"/>
                </a:lnTo>
                <a:lnTo>
                  <a:pt x="1872756" y="720022"/>
                </a:lnTo>
                <a:lnTo>
                  <a:pt x="1887120" y="858046"/>
                </a:lnTo>
                <a:lnTo>
                  <a:pt x="1900223" y="995464"/>
                </a:lnTo>
                <a:lnTo>
                  <a:pt x="1911588" y="1130461"/>
                </a:lnTo>
                <a:lnTo>
                  <a:pt x="1922953" y="1267274"/>
                </a:lnTo>
                <a:lnTo>
                  <a:pt x="1932424" y="1402271"/>
                </a:lnTo>
                <a:lnTo>
                  <a:pt x="1939842" y="1537267"/>
                </a:lnTo>
                <a:lnTo>
                  <a:pt x="1947577" y="1671659"/>
                </a:lnTo>
                <a:lnTo>
                  <a:pt x="1954049" y="1804840"/>
                </a:lnTo>
                <a:lnTo>
                  <a:pt x="1958627" y="1936810"/>
                </a:lnTo>
                <a:lnTo>
                  <a:pt x="1962573" y="2068780"/>
                </a:lnTo>
                <a:lnTo>
                  <a:pt x="1966361" y="2199539"/>
                </a:lnTo>
                <a:lnTo>
                  <a:pt x="1968098" y="2328482"/>
                </a:lnTo>
                <a:lnTo>
                  <a:pt x="1969992" y="2457425"/>
                </a:lnTo>
                <a:lnTo>
                  <a:pt x="1970939" y="2584552"/>
                </a:lnTo>
                <a:lnTo>
                  <a:pt x="1969992" y="2710469"/>
                </a:lnTo>
                <a:lnTo>
                  <a:pt x="1969992" y="2835174"/>
                </a:lnTo>
                <a:lnTo>
                  <a:pt x="1968098" y="2958669"/>
                </a:lnTo>
                <a:lnTo>
                  <a:pt x="1965256" y="3079742"/>
                </a:lnTo>
                <a:lnTo>
                  <a:pt x="1962573" y="3199605"/>
                </a:lnTo>
                <a:lnTo>
                  <a:pt x="1959574" y="3317046"/>
                </a:lnTo>
                <a:lnTo>
                  <a:pt x="1954996" y="3433882"/>
                </a:lnTo>
                <a:lnTo>
                  <a:pt x="1950103" y="3548902"/>
                </a:lnTo>
                <a:lnTo>
                  <a:pt x="1945683" y="3661500"/>
                </a:lnTo>
                <a:lnTo>
                  <a:pt x="1933213" y="3881248"/>
                </a:lnTo>
                <a:lnTo>
                  <a:pt x="1919953" y="4091916"/>
                </a:lnTo>
                <a:lnTo>
                  <a:pt x="1906063" y="4294109"/>
                </a:lnTo>
                <a:lnTo>
                  <a:pt x="1890751" y="4485405"/>
                </a:lnTo>
                <a:lnTo>
                  <a:pt x="1874809" y="4668226"/>
                </a:lnTo>
                <a:lnTo>
                  <a:pt x="1857602" y="4837728"/>
                </a:lnTo>
                <a:lnTo>
                  <a:pt x="1840713" y="4996940"/>
                </a:lnTo>
                <a:lnTo>
                  <a:pt x="1823823" y="5143439"/>
                </a:lnTo>
                <a:lnTo>
                  <a:pt x="1807880" y="5277830"/>
                </a:lnTo>
                <a:lnTo>
                  <a:pt x="1792726" y="5397087"/>
                </a:lnTo>
                <a:lnTo>
                  <a:pt x="1778362" y="5504843"/>
                </a:lnTo>
                <a:lnTo>
                  <a:pt x="1769613" y="5571067"/>
                </a:lnTo>
                <a:lnTo>
                  <a:pt x="0" y="557106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214736A-03B2-4B91-B0AF-B21213F3B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969335" y="1702087"/>
            <a:ext cx="3209207" cy="612850"/>
          </a:xfrm>
          <a:custGeom>
            <a:avLst/>
            <a:gdLst>
              <a:gd name="connsiteX0" fmla="*/ 3195151 w 3209207"/>
              <a:gd name="connsiteY0" fmla="*/ 612847 h 612850"/>
              <a:gd name="connsiteX1" fmla="*/ 3029871 w 3209207"/>
              <a:gd name="connsiteY1" fmla="*/ 611146 h 612850"/>
              <a:gd name="connsiteX2" fmla="*/ 2949639 w 3209207"/>
              <a:gd name="connsiteY2" fmla="*/ 608906 h 612850"/>
              <a:gd name="connsiteX3" fmla="*/ 2978018 w 3209207"/>
              <a:gd name="connsiteY3" fmla="*/ 258115 h 612850"/>
              <a:gd name="connsiteX4" fmla="*/ 2944764 w 3209207"/>
              <a:gd name="connsiteY4" fmla="*/ 260801 h 612850"/>
              <a:gd name="connsiteX5" fmla="*/ 2806036 w 3209207"/>
              <a:gd name="connsiteY5" fmla="*/ 271446 h 612850"/>
              <a:gd name="connsiteX6" fmla="*/ 2666958 w 3209207"/>
              <a:gd name="connsiteY6" fmla="*/ 278917 h 612850"/>
              <a:gd name="connsiteX7" fmla="*/ 2528469 w 3209207"/>
              <a:gd name="connsiteY7" fmla="*/ 286593 h 612850"/>
              <a:gd name="connsiteX8" fmla="*/ 2389479 w 3209207"/>
              <a:gd name="connsiteY8" fmla="*/ 292970 h 612850"/>
              <a:gd name="connsiteX9" fmla="*/ 2252501 w 3209207"/>
              <a:gd name="connsiteY9" fmla="*/ 296993 h 612850"/>
              <a:gd name="connsiteX10" fmla="*/ 2113775 w 3209207"/>
              <a:gd name="connsiteY10" fmla="*/ 300086 h 612850"/>
              <a:gd name="connsiteX11" fmla="*/ 1975755 w 3209207"/>
              <a:gd name="connsiteY11" fmla="*/ 301980 h 612850"/>
              <a:gd name="connsiteX12" fmla="*/ 1840287 w 3209207"/>
              <a:gd name="connsiteY12" fmla="*/ 302348 h 612850"/>
              <a:gd name="connsiteX13" fmla="*/ 1703009 w 3209207"/>
              <a:gd name="connsiteY13" fmla="*/ 302570 h 612850"/>
              <a:gd name="connsiteX14" fmla="*/ 1567693 w 3209207"/>
              <a:gd name="connsiteY14" fmla="*/ 301063 h 612850"/>
              <a:gd name="connsiteX15" fmla="*/ 1432543 w 3209207"/>
              <a:gd name="connsiteY15" fmla="*/ 297523 h 612850"/>
              <a:gd name="connsiteX16" fmla="*/ 1297969 w 3209207"/>
              <a:gd name="connsiteY16" fmla="*/ 294345 h 612850"/>
              <a:gd name="connsiteX17" fmla="*/ 1164703 w 3209207"/>
              <a:gd name="connsiteY17" fmla="*/ 290015 h 612850"/>
              <a:gd name="connsiteX18" fmla="*/ 1032796 w 3209207"/>
              <a:gd name="connsiteY18" fmla="*/ 283907 h 612850"/>
              <a:gd name="connsiteX19" fmla="*/ 900940 w 3209207"/>
              <a:gd name="connsiteY19" fmla="*/ 277172 h 612850"/>
              <a:gd name="connsiteX20" fmla="*/ 770303 w 3209207"/>
              <a:gd name="connsiteY20" fmla="*/ 270380 h 612850"/>
              <a:gd name="connsiteX21" fmla="*/ 641641 w 3209207"/>
              <a:gd name="connsiteY21" fmla="*/ 261702 h 612850"/>
              <a:gd name="connsiteX22" fmla="*/ 512966 w 3209207"/>
              <a:gd name="connsiteY22" fmla="*/ 253180 h 612850"/>
              <a:gd name="connsiteX23" fmla="*/ 386177 w 3209207"/>
              <a:gd name="connsiteY23" fmla="*/ 243867 h 612850"/>
              <a:gd name="connsiteX24" fmla="*/ 260746 w 3209207"/>
              <a:gd name="connsiteY24" fmla="*/ 232775 h 612850"/>
              <a:gd name="connsiteX25" fmla="*/ 136447 w 3209207"/>
              <a:gd name="connsiteY25" fmla="*/ 222719 h 612850"/>
              <a:gd name="connsiteX26" fmla="*/ 13506 w 3209207"/>
              <a:gd name="connsiteY26" fmla="*/ 210885 h 612850"/>
              <a:gd name="connsiteX27" fmla="*/ 0 w 3209207"/>
              <a:gd name="connsiteY27" fmla="*/ 209475 h 612850"/>
              <a:gd name="connsiteX28" fmla="*/ 40844 w 3209207"/>
              <a:gd name="connsiteY28" fmla="*/ 212313 h 612850"/>
              <a:gd name="connsiteX29" fmla="*/ 132211 w 3209207"/>
              <a:gd name="connsiteY29" fmla="*/ 216946 h 612850"/>
              <a:gd name="connsiteX30" fmla="*/ 225585 w 3209207"/>
              <a:gd name="connsiteY30" fmla="*/ 221811 h 612850"/>
              <a:gd name="connsiteX31" fmla="*/ 320298 w 3209207"/>
              <a:gd name="connsiteY31" fmla="*/ 226444 h 612850"/>
              <a:gd name="connsiteX32" fmla="*/ 415680 w 3209207"/>
              <a:gd name="connsiteY32" fmla="*/ 229340 h 612850"/>
              <a:gd name="connsiteX33" fmla="*/ 512735 w 3209207"/>
              <a:gd name="connsiteY33" fmla="*/ 232120 h 612850"/>
              <a:gd name="connsiteX34" fmla="*/ 611464 w 3209207"/>
              <a:gd name="connsiteY34" fmla="*/ 235015 h 612850"/>
              <a:gd name="connsiteX35" fmla="*/ 711532 w 3209207"/>
              <a:gd name="connsiteY35" fmla="*/ 236985 h 612850"/>
              <a:gd name="connsiteX36" fmla="*/ 812604 w 3209207"/>
              <a:gd name="connsiteY36" fmla="*/ 236985 h 612850"/>
              <a:gd name="connsiteX37" fmla="*/ 915014 w 3209207"/>
              <a:gd name="connsiteY37" fmla="*/ 237795 h 612850"/>
              <a:gd name="connsiteX38" fmla="*/ 1018428 w 3209207"/>
              <a:gd name="connsiteY38" fmla="*/ 236985 h 612850"/>
              <a:gd name="connsiteX39" fmla="*/ 1122847 w 3209207"/>
              <a:gd name="connsiteY39" fmla="*/ 235015 h 612850"/>
              <a:gd name="connsiteX40" fmla="*/ 1227600 w 3209207"/>
              <a:gd name="connsiteY40" fmla="*/ 233162 h 612850"/>
              <a:gd name="connsiteX41" fmla="*/ 1333692 w 3209207"/>
              <a:gd name="connsiteY41" fmla="*/ 229340 h 612850"/>
              <a:gd name="connsiteX42" fmla="*/ 1441122 w 3209207"/>
              <a:gd name="connsiteY42" fmla="*/ 225634 h 612850"/>
              <a:gd name="connsiteX43" fmla="*/ 1547883 w 3209207"/>
              <a:gd name="connsiteY43" fmla="*/ 220769 h 612850"/>
              <a:gd name="connsiteX44" fmla="*/ 1655983 w 3209207"/>
              <a:gd name="connsiteY44" fmla="*/ 214282 h 612850"/>
              <a:gd name="connsiteX45" fmla="*/ 1765421 w 3209207"/>
              <a:gd name="connsiteY45" fmla="*/ 206638 h 612850"/>
              <a:gd name="connsiteX46" fmla="*/ 1874860 w 3209207"/>
              <a:gd name="connsiteY46" fmla="*/ 199108 h 612850"/>
              <a:gd name="connsiteX47" fmla="*/ 1984299 w 3209207"/>
              <a:gd name="connsiteY47" fmla="*/ 189495 h 612850"/>
              <a:gd name="connsiteX48" fmla="*/ 2095745 w 3209207"/>
              <a:gd name="connsiteY48" fmla="*/ 178144 h 612850"/>
              <a:gd name="connsiteX49" fmla="*/ 2205184 w 3209207"/>
              <a:gd name="connsiteY49" fmla="*/ 166793 h 612850"/>
              <a:gd name="connsiteX50" fmla="*/ 2316631 w 3209207"/>
              <a:gd name="connsiteY50" fmla="*/ 153472 h 612850"/>
              <a:gd name="connsiteX51" fmla="*/ 2429081 w 3209207"/>
              <a:gd name="connsiteY51" fmla="*/ 139226 h 612850"/>
              <a:gd name="connsiteX52" fmla="*/ 2539523 w 3209207"/>
              <a:gd name="connsiteY52" fmla="*/ 124052 h 612850"/>
              <a:gd name="connsiteX53" fmla="*/ 2651305 w 3209207"/>
              <a:gd name="connsiteY53" fmla="*/ 106215 h 612850"/>
              <a:gd name="connsiteX54" fmla="*/ 2763086 w 3209207"/>
              <a:gd name="connsiteY54" fmla="*/ 87219 h 612850"/>
              <a:gd name="connsiteX55" fmla="*/ 2874867 w 3209207"/>
              <a:gd name="connsiteY55" fmla="*/ 68339 h 612850"/>
              <a:gd name="connsiteX56" fmla="*/ 2986314 w 3209207"/>
              <a:gd name="connsiteY56" fmla="*/ 46331 h 612850"/>
              <a:gd name="connsiteX57" fmla="*/ 3097760 w 3209207"/>
              <a:gd name="connsiteY57" fmla="*/ 23629 h 612850"/>
              <a:gd name="connsiteX58" fmla="*/ 3209207 w 3209207"/>
              <a:gd name="connsiteY58" fmla="*/ 0 h 612850"/>
              <a:gd name="connsiteX59" fmla="*/ 3195151 w 3209207"/>
              <a:gd name="connsiteY59" fmla="*/ 612847 h 61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209207" h="612850">
                <a:moveTo>
                  <a:pt x="3195151" y="612847"/>
                </a:moveTo>
                <a:cubicBezTo>
                  <a:pt x="3144238" y="612898"/>
                  <a:pt x="3088941" y="612318"/>
                  <a:pt x="3029871" y="611146"/>
                </a:cubicBezTo>
                <a:lnTo>
                  <a:pt x="2949639" y="608906"/>
                </a:lnTo>
                <a:lnTo>
                  <a:pt x="2978018" y="258115"/>
                </a:lnTo>
                <a:lnTo>
                  <a:pt x="2944764" y="260801"/>
                </a:lnTo>
                <a:lnTo>
                  <a:pt x="2806036" y="271446"/>
                </a:lnTo>
                <a:lnTo>
                  <a:pt x="2666958" y="278917"/>
                </a:lnTo>
                <a:lnTo>
                  <a:pt x="2528469" y="286593"/>
                </a:lnTo>
                <a:lnTo>
                  <a:pt x="2389479" y="292970"/>
                </a:lnTo>
                <a:lnTo>
                  <a:pt x="2252501" y="296993"/>
                </a:lnTo>
                <a:lnTo>
                  <a:pt x="2113775" y="300086"/>
                </a:lnTo>
                <a:lnTo>
                  <a:pt x="1975755" y="301980"/>
                </a:lnTo>
                <a:lnTo>
                  <a:pt x="1840287" y="302348"/>
                </a:lnTo>
                <a:lnTo>
                  <a:pt x="1703009" y="302570"/>
                </a:lnTo>
                <a:lnTo>
                  <a:pt x="1567693" y="301063"/>
                </a:lnTo>
                <a:lnTo>
                  <a:pt x="1432543" y="297523"/>
                </a:lnTo>
                <a:lnTo>
                  <a:pt x="1297969" y="294345"/>
                </a:lnTo>
                <a:lnTo>
                  <a:pt x="1164703" y="290015"/>
                </a:lnTo>
                <a:lnTo>
                  <a:pt x="1032796" y="283907"/>
                </a:lnTo>
                <a:lnTo>
                  <a:pt x="900940" y="277172"/>
                </a:lnTo>
                <a:lnTo>
                  <a:pt x="770303" y="270380"/>
                </a:lnTo>
                <a:lnTo>
                  <a:pt x="641641" y="261702"/>
                </a:lnTo>
                <a:lnTo>
                  <a:pt x="512966" y="253180"/>
                </a:lnTo>
                <a:lnTo>
                  <a:pt x="386177" y="243867"/>
                </a:lnTo>
                <a:lnTo>
                  <a:pt x="260746" y="232775"/>
                </a:lnTo>
                <a:lnTo>
                  <a:pt x="136447" y="222719"/>
                </a:lnTo>
                <a:lnTo>
                  <a:pt x="13506" y="210885"/>
                </a:lnTo>
                <a:lnTo>
                  <a:pt x="0" y="209475"/>
                </a:lnTo>
                <a:lnTo>
                  <a:pt x="40844" y="212313"/>
                </a:lnTo>
                <a:lnTo>
                  <a:pt x="132211" y="216946"/>
                </a:lnTo>
                <a:lnTo>
                  <a:pt x="225585" y="221811"/>
                </a:lnTo>
                <a:lnTo>
                  <a:pt x="320298" y="226444"/>
                </a:lnTo>
                <a:lnTo>
                  <a:pt x="415680" y="229340"/>
                </a:lnTo>
                <a:lnTo>
                  <a:pt x="512735" y="232120"/>
                </a:lnTo>
                <a:lnTo>
                  <a:pt x="611464" y="235015"/>
                </a:lnTo>
                <a:lnTo>
                  <a:pt x="711532" y="236985"/>
                </a:lnTo>
                <a:lnTo>
                  <a:pt x="812604" y="236985"/>
                </a:lnTo>
                <a:lnTo>
                  <a:pt x="915014" y="237795"/>
                </a:lnTo>
                <a:lnTo>
                  <a:pt x="1018428" y="236985"/>
                </a:lnTo>
                <a:lnTo>
                  <a:pt x="1122847" y="235015"/>
                </a:lnTo>
                <a:lnTo>
                  <a:pt x="1227600" y="233162"/>
                </a:lnTo>
                <a:lnTo>
                  <a:pt x="1333692" y="229340"/>
                </a:lnTo>
                <a:lnTo>
                  <a:pt x="1441122" y="225634"/>
                </a:lnTo>
                <a:lnTo>
                  <a:pt x="1547883" y="220769"/>
                </a:lnTo>
                <a:lnTo>
                  <a:pt x="1655983" y="214282"/>
                </a:lnTo>
                <a:lnTo>
                  <a:pt x="1765421" y="206638"/>
                </a:lnTo>
                <a:lnTo>
                  <a:pt x="1874860" y="199108"/>
                </a:lnTo>
                <a:lnTo>
                  <a:pt x="1984299" y="189495"/>
                </a:lnTo>
                <a:lnTo>
                  <a:pt x="2095745" y="178144"/>
                </a:lnTo>
                <a:lnTo>
                  <a:pt x="2205184" y="166793"/>
                </a:lnTo>
                <a:lnTo>
                  <a:pt x="2316631" y="153472"/>
                </a:lnTo>
                <a:lnTo>
                  <a:pt x="2429081" y="139226"/>
                </a:lnTo>
                <a:lnTo>
                  <a:pt x="2539523" y="124052"/>
                </a:lnTo>
                <a:lnTo>
                  <a:pt x="2651305" y="106215"/>
                </a:lnTo>
                <a:lnTo>
                  <a:pt x="2763086" y="87219"/>
                </a:lnTo>
                <a:lnTo>
                  <a:pt x="2874867" y="68339"/>
                </a:lnTo>
                <a:lnTo>
                  <a:pt x="2986314" y="46331"/>
                </a:lnTo>
                <a:lnTo>
                  <a:pt x="3097760" y="23629"/>
                </a:lnTo>
                <a:lnTo>
                  <a:pt x="3209207" y="0"/>
                </a:lnTo>
                <a:cubicBezTo>
                  <a:pt x="3198832" y="386055"/>
                  <a:pt x="3205525" y="226792"/>
                  <a:pt x="3195151" y="61284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graphicFrame>
        <p:nvGraphicFramePr>
          <p:cNvPr id="4" name="Group 70">
            <a:extLst>
              <a:ext uri="{FF2B5EF4-FFF2-40B4-BE49-F238E27FC236}">
                <a16:creationId xmlns:a16="http://schemas.microsoft.com/office/drawing/2014/main" id="{8A9DFDA2-63EC-461F-A8EA-7F20193A5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0568974"/>
              </p:ext>
            </p:extLst>
          </p:nvPr>
        </p:nvGraphicFramePr>
        <p:xfrm>
          <a:off x="3008758" y="1150758"/>
          <a:ext cx="8539778" cy="45564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55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10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82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+ Dönem başı yarı mamul stok miktarı</a:t>
                      </a: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XX</a:t>
                      </a: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82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+ Dönem içinde üretime başlanan miktar</a:t>
                      </a: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XX</a:t>
                      </a: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82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+ Önceki safhadan devir alınan miktar</a:t>
                      </a: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XX</a:t>
                      </a: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68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= ÜRETİME GİREN TOPLAM MİKTAR</a:t>
                      </a:r>
                      <a:endParaRPr kumimoji="0" lang="tr-TR" sz="17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17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XXX</a:t>
                      </a:r>
                      <a:endParaRPr kumimoji="0" lang="tr-TR" sz="17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869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+ Üretimi tamamlanıp bir sonraki safhaya veya mamul ambara devir edilen miktar</a:t>
                      </a: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XX</a:t>
                      </a: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682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+ Dönem sonu yarı mamul stok miktarı</a:t>
                      </a: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XX</a:t>
                      </a: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682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+ Fire (üretim kayıpları)</a:t>
                      </a: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XX</a:t>
                      </a:r>
                      <a:endParaRPr kumimoji="0" lang="tr-TR" sz="17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68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= ÜRETİMDEN ÇIKAN TOPLAM MİKTAR</a:t>
                      </a:r>
                      <a:endParaRPr kumimoji="0" lang="tr-TR" sz="17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91653" marR="130938" marT="26187" marB="196400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17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XXX</a:t>
                      </a:r>
                      <a:endParaRPr kumimoji="0" lang="tr-TR" sz="17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91653" marR="130938" marT="26187" marB="196400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7175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483E84-CE4D-4B0A-8A16-8086985C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330167" cy="1119292"/>
          </a:xfrm>
        </p:spPr>
        <p:txBody>
          <a:bodyPr/>
          <a:lstStyle/>
          <a:p>
            <a:r>
              <a:rPr lang="tr-TR" sz="2400" dirty="0"/>
              <a:t>ÖRNEK: </a:t>
            </a:r>
            <a:r>
              <a:rPr lang="tr-TR" altLang="tr-TR" sz="2400" dirty="0"/>
              <a:t> Mamul üretimi </a:t>
            </a:r>
            <a:r>
              <a:rPr lang="tr-TR" altLang="tr-TR" sz="2400" b="1" dirty="0"/>
              <a:t>iki safhada </a:t>
            </a:r>
            <a:r>
              <a:rPr lang="tr-TR" altLang="tr-TR" sz="2400" dirty="0"/>
              <a:t>gerçekleşmekte olup, üretim dönemine ilişkin bilgiler aşağıdaki gibidir.</a:t>
            </a:r>
            <a:br>
              <a:rPr lang="tr-TR" altLang="tr-TR" sz="2400" dirty="0"/>
            </a:br>
            <a:endParaRPr lang="tr-TR" sz="2400" dirty="0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9936ED5-87E8-433B-A970-F3DC30C64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4530" y="2481580"/>
            <a:ext cx="4825157" cy="576262"/>
          </a:xfrm>
        </p:spPr>
        <p:txBody>
          <a:bodyPr/>
          <a:lstStyle/>
          <a:p>
            <a:r>
              <a:rPr lang="tr-TR" b="1" dirty="0">
                <a:solidFill>
                  <a:schemeClr val="tx1"/>
                </a:solidFill>
              </a:rPr>
              <a:t>1. SAFHA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8BC7F4D-A1BD-4E69-B440-012B63F0BC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3618" y="3000409"/>
            <a:ext cx="5435582" cy="3529263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endParaRPr lang="tr-TR" altLang="tr-TR" sz="2000" dirty="0"/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tr-TR" altLang="tr-TR" sz="2000" dirty="0"/>
              <a:t>Dönem başı yarı mamul miktarı 10.000 kg,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tr-TR" altLang="tr-TR" sz="2000" dirty="0"/>
              <a:t>Dönem içinde üretimine başlanan miktar 80.000 kg’dır.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tr-TR" altLang="tr-TR" sz="2000" dirty="0"/>
              <a:t>Üretim döneminde safhada üretim kaybı yoktur.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tr-TR" altLang="tr-TR" sz="2000" dirty="0"/>
              <a:t>Üretimi tamamlanan 70.000 kg mamul ikinci safhaya devir edilmiştir.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C4A1EDC-3039-4F47-AAE2-639DC5D68E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12" y="2481580"/>
            <a:ext cx="4825159" cy="576262"/>
          </a:xfrm>
        </p:spPr>
        <p:txBody>
          <a:bodyPr/>
          <a:lstStyle/>
          <a:p>
            <a:r>
              <a:rPr lang="tr-TR" b="1" dirty="0">
                <a:solidFill>
                  <a:schemeClr val="tx1"/>
                </a:solidFill>
              </a:rPr>
              <a:t>2. SAFHA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A62FF2C-CA71-4090-A7AB-5279EB2F18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3429000"/>
            <a:ext cx="5435582" cy="35292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altLang="tr-TR" sz="2000" dirty="0"/>
              <a:t>Dönem başı yarı mamul miktarı 15.000 kg,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altLang="tr-TR" sz="2000" dirty="0"/>
              <a:t>Üretimine başlanan miktar 10.000 kg’dır.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altLang="tr-TR" sz="2000" dirty="0"/>
              <a:t>Üretim döneminde 85.000 kg mamulün üretimi tamamlanarak mamul stoklarına devredilmiştir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altLang="tr-TR" sz="2000" dirty="0"/>
              <a:t>Dönem sonunda 7.000 kg yarı mamul stoku bulunmaktadır.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051225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41D5BE99-A040-4F72-9AC1-1CE0A98BF1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869573"/>
              </p:ext>
            </p:extLst>
          </p:nvPr>
        </p:nvGraphicFramePr>
        <p:xfrm>
          <a:off x="680720" y="884873"/>
          <a:ext cx="10038080" cy="5648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Document" r:id="rId4" imgW="6130885" imgH="3038606" progId="Word.Document.8">
                  <p:embed/>
                </p:oleObj>
              </mc:Choice>
              <mc:Fallback>
                <p:oleObj name="Document" r:id="rId4" imgW="6130885" imgH="3038606" progId="Word.Document.8">
                  <p:embed/>
                  <p:pic>
                    <p:nvPicPr>
                      <p:cNvPr id="25604" name="Object 4">
                        <a:extLst>
                          <a:ext uri="{FF2B5EF4-FFF2-40B4-BE49-F238E27FC236}">
                            <a16:creationId xmlns:a16="http://schemas.microsoft.com/office/drawing/2014/main" id="{DF613B4F-AFE3-4D5F-ACD7-C2D1D2C94A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720" y="884873"/>
                        <a:ext cx="10038080" cy="56480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6692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2000"/>
                <a:hueMod val="96000"/>
                <a:satMod val="128000"/>
                <a:lumMod val="114000"/>
              </a:schemeClr>
            </a:gs>
            <a:gs pos="100000">
              <a:schemeClr val="bg2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3EF4D6-026A-4D52-B916-967329EE3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4DB4846F-6AA5-4DB3-9581-D95F22BD5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17975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54EC22E-2292-4292-A80B-E81DF64BF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80041"/>
            <a:ext cx="12192000" cy="5077959"/>
          </a:xfrm>
          <a:custGeom>
            <a:avLst/>
            <a:gdLst>
              <a:gd name="connsiteX0" fmla="*/ 12192000 w 12192000"/>
              <a:gd name="connsiteY0" fmla="*/ 0 h 5077959"/>
              <a:gd name="connsiteX1" fmla="*/ 12192000 w 12192000"/>
              <a:gd name="connsiteY1" fmla="*/ 1972152 h 5077959"/>
              <a:gd name="connsiteX2" fmla="*/ 12192000 w 12192000"/>
              <a:gd name="connsiteY2" fmla="*/ 2361342 h 5077959"/>
              <a:gd name="connsiteX3" fmla="*/ 12192000 w 12192000"/>
              <a:gd name="connsiteY3" fmla="*/ 5077959 h 5077959"/>
              <a:gd name="connsiteX4" fmla="*/ 0 w 12192000"/>
              <a:gd name="connsiteY4" fmla="*/ 5077959 h 5077959"/>
              <a:gd name="connsiteX5" fmla="*/ 0 w 12192000"/>
              <a:gd name="connsiteY5" fmla="*/ 2361342 h 5077959"/>
              <a:gd name="connsiteX6" fmla="*/ 0 w 12192000"/>
              <a:gd name="connsiteY6" fmla="*/ 1972152 h 5077959"/>
              <a:gd name="connsiteX7" fmla="*/ 0 w 12192000"/>
              <a:gd name="connsiteY7" fmla="*/ 12515 h 5077959"/>
              <a:gd name="connsiteX8" fmla="*/ 108623 w 12192000"/>
              <a:gd name="connsiteY8" fmla="*/ 29540 h 5077959"/>
              <a:gd name="connsiteX9" fmla="*/ 300195 w 12192000"/>
              <a:gd name="connsiteY9" fmla="*/ 56163 h 5077959"/>
              <a:gd name="connsiteX10" fmla="*/ 527528 w 12192000"/>
              <a:gd name="connsiteY10" fmla="*/ 88041 h 5077959"/>
              <a:gd name="connsiteX11" fmla="*/ 779127 w 12192000"/>
              <a:gd name="connsiteY11" fmla="*/ 121671 h 5077959"/>
              <a:gd name="connsiteX12" fmla="*/ 1062654 w 12192000"/>
              <a:gd name="connsiteY12" fmla="*/ 157052 h 5077959"/>
              <a:gd name="connsiteX13" fmla="*/ 1371726 w 12192000"/>
              <a:gd name="connsiteY13" fmla="*/ 194535 h 5077959"/>
              <a:gd name="connsiteX14" fmla="*/ 1707616 w 12192000"/>
              <a:gd name="connsiteY14" fmla="*/ 232018 h 5077959"/>
              <a:gd name="connsiteX15" fmla="*/ 2065219 w 12192000"/>
              <a:gd name="connsiteY15" fmla="*/ 270201 h 5077959"/>
              <a:gd name="connsiteX16" fmla="*/ 2450918 w 12192000"/>
              <a:gd name="connsiteY16" fmla="*/ 305583 h 5077959"/>
              <a:gd name="connsiteX17" fmla="*/ 2854496 w 12192000"/>
              <a:gd name="connsiteY17" fmla="*/ 339562 h 5077959"/>
              <a:gd name="connsiteX18" fmla="*/ 3281065 w 12192000"/>
              <a:gd name="connsiteY18" fmla="*/ 370390 h 5077959"/>
              <a:gd name="connsiteX19" fmla="*/ 3725514 w 12192000"/>
              <a:gd name="connsiteY19" fmla="*/ 399815 h 5077959"/>
              <a:gd name="connsiteX20" fmla="*/ 4189119 w 12192000"/>
              <a:gd name="connsiteY20" fmla="*/ 427490 h 5077959"/>
              <a:gd name="connsiteX21" fmla="*/ 4426671 w 12192000"/>
              <a:gd name="connsiteY21" fmla="*/ 437298 h 5077959"/>
              <a:gd name="connsiteX22" fmla="*/ 4669330 w 12192000"/>
              <a:gd name="connsiteY22" fmla="*/ 448158 h 5077959"/>
              <a:gd name="connsiteX23" fmla="*/ 4915819 w 12192000"/>
              <a:gd name="connsiteY23" fmla="*/ 458317 h 5077959"/>
              <a:gd name="connsiteX24" fmla="*/ 5163586 w 12192000"/>
              <a:gd name="connsiteY24" fmla="*/ 464973 h 5077959"/>
              <a:gd name="connsiteX25" fmla="*/ 5416461 w 12192000"/>
              <a:gd name="connsiteY25" fmla="*/ 470928 h 5077959"/>
              <a:gd name="connsiteX26" fmla="*/ 5671892 w 12192000"/>
              <a:gd name="connsiteY26" fmla="*/ 477234 h 5077959"/>
              <a:gd name="connsiteX27" fmla="*/ 5932430 w 12192000"/>
              <a:gd name="connsiteY27" fmla="*/ 481437 h 5077959"/>
              <a:gd name="connsiteX28" fmla="*/ 6195523 w 12192000"/>
              <a:gd name="connsiteY28" fmla="*/ 481437 h 5077959"/>
              <a:gd name="connsiteX29" fmla="*/ 6461170 w 12192000"/>
              <a:gd name="connsiteY29" fmla="*/ 483539 h 5077959"/>
              <a:gd name="connsiteX30" fmla="*/ 6729372 w 12192000"/>
              <a:gd name="connsiteY30" fmla="*/ 481437 h 5077959"/>
              <a:gd name="connsiteX31" fmla="*/ 7001406 w 12192000"/>
              <a:gd name="connsiteY31" fmla="*/ 477234 h 5077959"/>
              <a:gd name="connsiteX32" fmla="*/ 7273439 w 12192000"/>
              <a:gd name="connsiteY32" fmla="*/ 473380 h 5077959"/>
              <a:gd name="connsiteX33" fmla="*/ 7549303 w 12192000"/>
              <a:gd name="connsiteY33" fmla="*/ 464973 h 5077959"/>
              <a:gd name="connsiteX34" fmla="*/ 7827722 w 12192000"/>
              <a:gd name="connsiteY34" fmla="*/ 456215 h 5077959"/>
              <a:gd name="connsiteX35" fmla="*/ 8106140 w 12192000"/>
              <a:gd name="connsiteY35" fmla="*/ 446056 h 5077959"/>
              <a:gd name="connsiteX36" fmla="*/ 8387114 w 12192000"/>
              <a:gd name="connsiteY36" fmla="*/ 431694 h 5077959"/>
              <a:gd name="connsiteX37" fmla="*/ 8670640 w 12192000"/>
              <a:gd name="connsiteY37" fmla="*/ 414528 h 5077959"/>
              <a:gd name="connsiteX38" fmla="*/ 8955446 w 12192000"/>
              <a:gd name="connsiteY38" fmla="*/ 398064 h 5077959"/>
              <a:gd name="connsiteX39" fmla="*/ 9240250 w 12192000"/>
              <a:gd name="connsiteY39" fmla="*/ 377045 h 5077959"/>
              <a:gd name="connsiteX40" fmla="*/ 9528886 w 12192000"/>
              <a:gd name="connsiteY40" fmla="*/ 351823 h 5077959"/>
              <a:gd name="connsiteX41" fmla="*/ 9813691 w 12192000"/>
              <a:gd name="connsiteY41" fmla="*/ 326601 h 5077959"/>
              <a:gd name="connsiteX42" fmla="*/ 10103603 w 12192000"/>
              <a:gd name="connsiteY42" fmla="*/ 297525 h 5077959"/>
              <a:gd name="connsiteX43" fmla="*/ 10394794 w 12192000"/>
              <a:gd name="connsiteY43" fmla="*/ 265647 h 5077959"/>
              <a:gd name="connsiteX44" fmla="*/ 10682153 w 12192000"/>
              <a:gd name="connsiteY44" fmla="*/ 232018 h 5077959"/>
              <a:gd name="connsiteX45" fmla="*/ 10973344 w 12192000"/>
              <a:gd name="connsiteY45" fmla="*/ 192783 h 5077959"/>
              <a:gd name="connsiteX46" fmla="*/ 11263257 w 12192000"/>
              <a:gd name="connsiteY46" fmla="*/ 150746 h 5077959"/>
              <a:gd name="connsiteX47" fmla="*/ 11554448 w 12192000"/>
              <a:gd name="connsiteY47" fmla="*/ 109060 h 5077959"/>
              <a:gd name="connsiteX48" fmla="*/ 11844360 w 12192000"/>
              <a:gd name="connsiteY48" fmla="*/ 60367 h 5077959"/>
              <a:gd name="connsiteX49" fmla="*/ 12132996 w 12192000"/>
              <a:gd name="connsiteY49" fmla="*/ 10623 h 507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192000" h="5077959">
                <a:moveTo>
                  <a:pt x="12192000" y="0"/>
                </a:moveTo>
                <a:lnTo>
                  <a:pt x="12192000" y="1972152"/>
                </a:lnTo>
                <a:lnTo>
                  <a:pt x="12192000" y="2361342"/>
                </a:lnTo>
                <a:lnTo>
                  <a:pt x="12192000" y="5077959"/>
                </a:lnTo>
                <a:lnTo>
                  <a:pt x="0" y="5077959"/>
                </a:lnTo>
                <a:lnTo>
                  <a:pt x="0" y="2361342"/>
                </a:lnTo>
                <a:lnTo>
                  <a:pt x="0" y="1972152"/>
                </a:lnTo>
                <a:lnTo>
                  <a:pt x="0" y="12515"/>
                </a:lnTo>
                <a:lnTo>
                  <a:pt x="108623" y="29540"/>
                </a:lnTo>
                <a:lnTo>
                  <a:pt x="300195" y="56163"/>
                </a:lnTo>
                <a:lnTo>
                  <a:pt x="527528" y="88041"/>
                </a:lnTo>
                <a:lnTo>
                  <a:pt x="779127" y="121671"/>
                </a:lnTo>
                <a:lnTo>
                  <a:pt x="1062654" y="157052"/>
                </a:lnTo>
                <a:lnTo>
                  <a:pt x="1371726" y="194535"/>
                </a:lnTo>
                <a:lnTo>
                  <a:pt x="1707616" y="232018"/>
                </a:lnTo>
                <a:lnTo>
                  <a:pt x="2065219" y="270201"/>
                </a:lnTo>
                <a:lnTo>
                  <a:pt x="2450918" y="305583"/>
                </a:lnTo>
                <a:lnTo>
                  <a:pt x="2854496" y="339562"/>
                </a:lnTo>
                <a:lnTo>
                  <a:pt x="3281065" y="370390"/>
                </a:lnTo>
                <a:lnTo>
                  <a:pt x="3725514" y="399815"/>
                </a:lnTo>
                <a:lnTo>
                  <a:pt x="4189119" y="427490"/>
                </a:lnTo>
                <a:lnTo>
                  <a:pt x="4426671" y="437298"/>
                </a:lnTo>
                <a:lnTo>
                  <a:pt x="4669330" y="448158"/>
                </a:lnTo>
                <a:lnTo>
                  <a:pt x="4915819" y="458317"/>
                </a:lnTo>
                <a:lnTo>
                  <a:pt x="5163586" y="464973"/>
                </a:lnTo>
                <a:lnTo>
                  <a:pt x="5416461" y="470928"/>
                </a:lnTo>
                <a:lnTo>
                  <a:pt x="5671892" y="477234"/>
                </a:lnTo>
                <a:lnTo>
                  <a:pt x="5932430" y="481437"/>
                </a:lnTo>
                <a:lnTo>
                  <a:pt x="6195523" y="481437"/>
                </a:lnTo>
                <a:lnTo>
                  <a:pt x="6461170" y="483539"/>
                </a:lnTo>
                <a:lnTo>
                  <a:pt x="6729372" y="481437"/>
                </a:lnTo>
                <a:lnTo>
                  <a:pt x="7001406" y="477234"/>
                </a:lnTo>
                <a:lnTo>
                  <a:pt x="7273439" y="473380"/>
                </a:lnTo>
                <a:lnTo>
                  <a:pt x="7549303" y="464973"/>
                </a:lnTo>
                <a:lnTo>
                  <a:pt x="7827722" y="456215"/>
                </a:lnTo>
                <a:lnTo>
                  <a:pt x="8106140" y="446056"/>
                </a:lnTo>
                <a:lnTo>
                  <a:pt x="8387114" y="431694"/>
                </a:lnTo>
                <a:lnTo>
                  <a:pt x="8670640" y="414528"/>
                </a:lnTo>
                <a:lnTo>
                  <a:pt x="8955446" y="398064"/>
                </a:lnTo>
                <a:lnTo>
                  <a:pt x="9240250" y="377045"/>
                </a:lnTo>
                <a:lnTo>
                  <a:pt x="9528886" y="351823"/>
                </a:lnTo>
                <a:lnTo>
                  <a:pt x="9813691" y="326601"/>
                </a:lnTo>
                <a:lnTo>
                  <a:pt x="10103603" y="297525"/>
                </a:lnTo>
                <a:lnTo>
                  <a:pt x="10394794" y="265647"/>
                </a:lnTo>
                <a:lnTo>
                  <a:pt x="10682153" y="232018"/>
                </a:lnTo>
                <a:lnTo>
                  <a:pt x="10973344" y="192783"/>
                </a:lnTo>
                <a:lnTo>
                  <a:pt x="11263257" y="150746"/>
                </a:lnTo>
                <a:lnTo>
                  <a:pt x="11554448" y="109060"/>
                </a:lnTo>
                <a:lnTo>
                  <a:pt x="11844360" y="60367"/>
                </a:lnTo>
                <a:lnTo>
                  <a:pt x="12132996" y="106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92A2039-50D4-4D49-A79F-C82A1D913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C1C7165-8A3A-44EB-88D0-4EFA36A004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 useBgFill="1">
          <p:nvSpPr>
            <p:cNvPr id="16" name="Freeform 5">
              <a:extLst>
                <a:ext uri="{FF2B5EF4-FFF2-40B4-BE49-F238E27FC236}">
                  <a16:creationId xmlns:a16="http://schemas.microsoft.com/office/drawing/2014/main" id="{A1081473-BB93-49A4-B605-4E2053739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A061C51E-A121-44E4-88C9-FCF037E3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71" y="838200"/>
            <a:ext cx="8825659" cy="977902"/>
          </a:xfrm>
        </p:spPr>
        <p:txBody>
          <a:bodyPr>
            <a:normAutofit/>
          </a:bodyPr>
          <a:lstStyle/>
          <a:p>
            <a:pPr algn="ctr"/>
            <a:r>
              <a:rPr lang="tr-TR" sz="3300" b="1" dirty="0">
                <a:solidFill>
                  <a:srgbClr val="EBEBEB"/>
                </a:solidFill>
              </a:rPr>
              <a:t>2. Eşdeğer Mamul Miktarının Saptanması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0AE0943-0947-4F65-894D-9B06EE234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640" y="2757942"/>
            <a:ext cx="10667999" cy="3165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200" dirty="0">
                <a:solidFill>
                  <a:srgbClr val="404040"/>
                </a:solidFill>
              </a:rPr>
              <a:t>Birim maliyeti hesaplanırken, </a:t>
            </a:r>
            <a:r>
              <a:rPr lang="tr-TR" sz="2200" b="1" dirty="0">
                <a:solidFill>
                  <a:srgbClr val="FF0000"/>
                </a:solidFill>
              </a:rPr>
              <a:t>toplam gider</a:t>
            </a:r>
            <a:r>
              <a:rPr lang="tr-TR" sz="2200" dirty="0">
                <a:solidFill>
                  <a:srgbClr val="404040"/>
                </a:solidFill>
              </a:rPr>
              <a:t>, </a:t>
            </a:r>
            <a:r>
              <a:rPr lang="tr-TR" sz="2200" b="1" dirty="0">
                <a:solidFill>
                  <a:schemeClr val="bg2">
                    <a:lumMod val="75000"/>
                  </a:schemeClr>
                </a:solidFill>
              </a:rPr>
              <a:t>üretim miktarına </a:t>
            </a:r>
            <a:r>
              <a:rPr lang="tr-TR" sz="2200" dirty="0">
                <a:solidFill>
                  <a:srgbClr val="404040"/>
                </a:solidFill>
              </a:rPr>
              <a:t>bölünmektedir.  </a:t>
            </a:r>
          </a:p>
          <a:p>
            <a:pPr marL="0" indent="0" algn="just">
              <a:buNone/>
            </a:pPr>
            <a:endParaRPr lang="tr-TR" sz="2200" dirty="0">
              <a:solidFill>
                <a:srgbClr val="404040"/>
              </a:solidFill>
            </a:endParaRPr>
          </a:p>
          <a:p>
            <a:pPr marL="0" indent="0" algn="just">
              <a:buNone/>
            </a:pPr>
            <a:r>
              <a:rPr lang="tr-TR" sz="2200" dirty="0">
                <a:solidFill>
                  <a:srgbClr val="404040"/>
                </a:solidFill>
              </a:rPr>
              <a:t>Bu üretim miktarı, ilgili aşamada dönem içinde üretimi tamamlanmış birimleri olduğu kadar, eğer varsa dönem sonunda halen üzerinde çalışılmakta olan birimleri (</a:t>
            </a:r>
            <a:r>
              <a:rPr lang="tr-TR" sz="2200" u="sng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dönem sonu yarı mamullerini</a:t>
            </a:r>
            <a:r>
              <a:rPr lang="tr-TR" sz="2200" dirty="0">
                <a:solidFill>
                  <a:srgbClr val="404040"/>
                </a:solidFill>
              </a:rPr>
              <a:t>) de kapsamak zorundadır. </a:t>
            </a:r>
          </a:p>
          <a:p>
            <a:pPr marL="0" indent="0" algn="just">
              <a:buNone/>
            </a:pPr>
            <a:endParaRPr lang="tr-TR" sz="2200" dirty="0">
              <a:solidFill>
                <a:srgbClr val="404040"/>
              </a:solidFill>
            </a:endParaRPr>
          </a:p>
          <a:p>
            <a:pPr marL="0" indent="0" algn="just">
              <a:buNone/>
            </a:pPr>
            <a:r>
              <a:rPr lang="tr-TR" sz="2200" dirty="0">
                <a:solidFill>
                  <a:srgbClr val="404040"/>
                </a:solidFill>
              </a:rPr>
              <a:t>Çünkü, o aşamadaki giderlerin bir kısmı  bu birimler için yapılmıştır. </a:t>
            </a:r>
          </a:p>
        </p:txBody>
      </p:sp>
    </p:spTree>
    <p:extLst>
      <p:ext uri="{BB962C8B-B14F-4D97-AF65-F5344CB8AC3E}">
        <p14:creationId xmlns:p14="http://schemas.microsoft.com/office/powerpoint/2010/main" val="8290062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05E4F47-B148-49E0-B472-BBF149315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972" y="0"/>
            <a:ext cx="642172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A2CE8EB-F719-4F84-9E91-F538438CA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74BE683-3BDE-40E5-8534-2E54E3842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3472" y="2214034"/>
            <a:ext cx="6139472" cy="3353476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tr-TR" sz="3200" b="1" dirty="0">
                <a:solidFill>
                  <a:srgbClr val="000000"/>
                </a:solidFill>
              </a:rPr>
              <a:t>Tamamlanmış Mamuller İle </a:t>
            </a:r>
          </a:p>
          <a:p>
            <a:pPr marL="0" indent="0" algn="ctr">
              <a:buNone/>
            </a:pPr>
            <a:r>
              <a:rPr lang="tr-TR" sz="3200" b="1" dirty="0">
                <a:solidFill>
                  <a:srgbClr val="000000"/>
                </a:solidFill>
              </a:rPr>
              <a:t>Henüz Tamamlanmamış Yarı Mamuller</a:t>
            </a:r>
          </a:p>
          <a:p>
            <a:pPr marL="0" indent="0" algn="ctr">
              <a:buNone/>
            </a:pPr>
            <a:r>
              <a:rPr lang="tr-TR" sz="3200" b="1" dirty="0">
                <a:solidFill>
                  <a:srgbClr val="000000"/>
                </a:solidFill>
              </a:rPr>
              <a:t> Ne Şekilde Bir Araya Getirilebilir</a:t>
            </a:r>
          </a:p>
        </p:txBody>
      </p:sp>
      <p:sp>
        <p:nvSpPr>
          <p:cNvPr id="19" name="Freeform 50">
            <a:extLst>
              <a:ext uri="{FF2B5EF4-FFF2-40B4-BE49-F238E27FC236}">
                <a16:creationId xmlns:a16="http://schemas.microsoft.com/office/drawing/2014/main" id="{684BF3E1-C321-4F38-85CF-FEBBEEC15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7121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fik 4" descr="Soru işareti">
            <a:extLst>
              <a:ext uri="{FF2B5EF4-FFF2-40B4-BE49-F238E27FC236}">
                <a16:creationId xmlns:a16="http://schemas.microsoft.com/office/drawing/2014/main" id="{F3227BFE-5AF6-4EC1-A76F-1EACA7372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08392" y="1819656"/>
            <a:ext cx="4142232" cy="414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37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3FFFA32-D9F4-4AF9-A025-CD128AC85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60967"/>
            <a:ext cx="12192000" cy="549703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10">
            <a:extLst>
              <a:ext uri="{FF2B5EF4-FFF2-40B4-BE49-F238E27FC236}">
                <a16:creationId xmlns:a16="http://schemas.microsoft.com/office/drawing/2014/main" id="{2823A416-999C-4FA3-A853-0AE48404B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0"/>
            <a:ext cx="12192000" cy="3049325"/>
            <a:chOff x="0" y="3808676"/>
            <a:chExt cx="12192000" cy="3049325"/>
          </a:xfrm>
        </p:grpSpPr>
        <p:pic>
          <p:nvPicPr>
            <p:cNvPr id="7" name="Picture 11">
              <a:extLst>
                <a:ext uri="{FF2B5EF4-FFF2-40B4-BE49-F238E27FC236}">
                  <a16:creationId xmlns:a16="http://schemas.microsoft.com/office/drawing/2014/main" id="{9362F656-1A8D-4BA3-BA72-92332E75DB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16" b="9820"/>
            <a:stretch>
              <a:fillRect/>
            </a:stretch>
          </p:blipFill>
          <p:spPr>
            <a:xfrm>
              <a:off x="0" y="3808676"/>
              <a:ext cx="12192000" cy="3049325"/>
            </a:xfrm>
            <a:custGeom>
              <a:avLst/>
              <a:gdLst>
                <a:gd name="connsiteX0" fmla="*/ 0 w 12192000"/>
                <a:gd name="connsiteY0" fmla="*/ 0 h 3049325"/>
                <a:gd name="connsiteX1" fmla="*/ 12192000 w 12192000"/>
                <a:gd name="connsiteY1" fmla="*/ 0 h 3049325"/>
                <a:gd name="connsiteX2" fmla="*/ 12192000 w 12192000"/>
                <a:gd name="connsiteY2" fmla="*/ 3049325 h 3049325"/>
                <a:gd name="connsiteX3" fmla="*/ 0 w 12192000"/>
                <a:gd name="connsiteY3" fmla="*/ 3049325 h 304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3049325">
                  <a:moveTo>
                    <a:pt x="0" y="0"/>
                  </a:moveTo>
                  <a:lnTo>
                    <a:pt x="12192000" y="0"/>
                  </a:lnTo>
                  <a:lnTo>
                    <a:pt x="12192000" y="3049325"/>
                  </a:lnTo>
                  <a:lnTo>
                    <a:pt x="0" y="3049325"/>
                  </a:lnTo>
                  <a:close/>
                </a:path>
              </a:pathLst>
            </a:cu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8807D-FB66-4E3A-9CF0-786662C4A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7339" y="5375082"/>
              <a:ext cx="373711" cy="4055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Başlık 3">
            <a:extLst>
              <a:ext uri="{FF2B5EF4-FFF2-40B4-BE49-F238E27FC236}">
                <a16:creationId xmlns:a16="http://schemas.microsoft.com/office/drawing/2014/main" id="{AE6F7D66-9767-4EED-90E8-9775F0375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448056"/>
            <a:ext cx="9833548" cy="1066802"/>
          </a:xfrm>
        </p:spPr>
        <p:txBody>
          <a:bodyPr>
            <a:normAutofit/>
          </a:bodyPr>
          <a:lstStyle/>
          <a:p>
            <a:r>
              <a:rPr lang="tr-TR" sz="4000">
                <a:solidFill>
                  <a:srgbClr val="3F3F3F"/>
                </a:solidFill>
              </a:rPr>
              <a:t>Tartışma – Örnek Olay</a:t>
            </a:r>
            <a:endParaRPr lang="tr-TR" sz="4000" dirty="0">
              <a:solidFill>
                <a:srgbClr val="3F3F3F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4CF96ED-8500-4113-89DF-1EBBC539C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63" y="2395830"/>
            <a:ext cx="10900881" cy="4246708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tr-TR" sz="2600" dirty="0">
                <a:solidFill>
                  <a:srgbClr val="FFFFFF"/>
                </a:solidFill>
              </a:rPr>
              <a:t>Ziyaretinize gelen 6 arkadaşınıza, 2,50 TL ödeyerek satın aldığınız bir şişe litrelik Cola'dan ikram ediyorsunuz. </a:t>
            </a:r>
          </a:p>
          <a:p>
            <a:pPr marL="0" indent="0" algn="just">
              <a:buNone/>
            </a:pPr>
            <a:r>
              <a:rPr lang="tr-TR" sz="2600" dirty="0">
                <a:solidFill>
                  <a:srgbClr val="FFFFFF"/>
                </a:solidFill>
              </a:rPr>
              <a:t>İlk 4 kişinin bardaklarını doldurup verdikten sonra, şişede kalan miktarın iki bardak daha dolduramayacak kadar azaldığını  fark ettiniz. </a:t>
            </a:r>
          </a:p>
          <a:p>
            <a:pPr marL="0" indent="0" algn="just">
              <a:buNone/>
            </a:pPr>
            <a:r>
              <a:rPr lang="tr-TR" sz="2600" dirty="0">
                <a:solidFill>
                  <a:srgbClr val="FFFFFF"/>
                </a:solidFill>
              </a:rPr>
              <a:t>Bu nedenle (ve özür dileyerek) son iki kişiye yarımşar bardak vermek zorunda kaldınız. </a:t>
            </a:r>
          </a:p>
          <a:p>
            <a:pPr marL="0" indent="0" algn="just">
              <a:buNone/>
            </a:pPr>
            <a:r>
              <a:rPr lang="tr-TR" sz="2600" dirty="0">
                <a:solidFill>
                  <a:srgbClr val="FFFFFF"/>
                </a:solidFill>
              </a:rPr>
              <a:t>Daha sonra kafenin bir bardak Cola'dan ne kadar kar ettiğini tartışmaya başladınız. Bir karşılaştırma yapmak için, bakkaldan aldığınız Cola'nın bardak başına maliyetini hesaplamanız gerekti.</a:t>
            </a:r>
          </a:p>
        </p:txBody>
      </p:sp>
    </p:spTree>
    <p:extLst>
      <p:ext uri="{BB962C8B-B14F-4D97-AF65-F5344CB8AC3E}">
        <p14:creationId xmlns:p14="http://schemas.microsoft.com/office/powerpoint/2010/main" val="27797637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A826B85-D58A-48FB-ABB8-881A5F8CC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E471C333-A063-4B16-B840-501239527409}"/>
              </a:ext>
            </a:extLst>
          </p:cNvPr>
          <p:cNvSpPr/>
          <p:nvPr/>
        </p:nvSpPr>
        <p:spPr>
          <a:xfrm>
            <a:off x="960120" y="5419725"/>
            <a:ext cx="10271760" cy="1166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Burada 5 rakamı, 6 kişiye yapılan servisin "</a:t>
            </a:r>
            <a:r>
              <a:rPr lang="tr-TR" sz="28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dolu bardak eşdeğeri</a:t>
            </a:r>
            <a:r>
              <a:rPr 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" olarak karşılığıdır. </a:t>
            </a: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20B579A7-44A3-4863-B4F6-E1E3D667A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120" y="990600"/>
            <a:ext cx="10271760" cy="43053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405C3B1B-68D0-4C7A-94F1-17912F1968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96" r="2243" b="-1"/>
          <a:stretch/>
        </p:blipFill>
        <p:spPr>
          <a:xfrm>
            <a:off x="1281684" y="1309878"/>
            <a:ext cx="9628632" cy="366674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26260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E78C0018-C1AA-49A4-B548-23B67E5FF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>
            <a:normAutofit/>
          </a:bodyPr>
          <a:lstStyle/>
          <a:p>
            <a:pPr algn="ctr"/>
            <a:r>
              <a:rPr lang="tr-TR" sz="2600">
                <a:solidFill>
                  <a:srgbClr val="FFFFFF"/>
                </a:solidFill>
              </a:rPr>
              <a:t>Eşdeğer Mamul Miktarı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8897634-E9AB-4E90-BFC6-4D6B7DD05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218" y="583381"/>
            <a:ext cx="7188199" cy="1461176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211C62F-8F7B-4E3A-BFB7-C0BB9CD08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6177" y="4620974"/>
            <a:ext cx="7880279" cy="1831197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Dönem içinde tamamlanan mamul miktarı dolu bardak, dönem sonunda henüz tamamlanmamış yarı mamul miktarı ise yarı dolu bardak (veya dörtte bir dolu bardak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v.b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.) gibi kabul edilerek, eşdeğer mamul miktarı belirlenir.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1EC2C87-8FBD-46D9-AC32-9773FD490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218" y="2602178"/>
            <a:ext cx="7365272" cy="120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871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CE90FC-DFCE-420D-A1F0-8E17E542E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728" y="141605"/>
            <a:ext cx="10552112" cy="11893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altLang="tr-TR" sz="2000" dirty="0">
                <a:latin typeface="Arial" panose="020B0604020202020204" pitchFamily="34" charset="0"/>
                <a:cs typeface="Arial" panose="020B0604020202020204" pitchFamily="34" charset="0"/>
              </a:rPr>
              <a:t>Nisan ayında bir safhasında dönem sonunda elde edilen mamul ve yarı mamul miktarları ile tamamlanma dereceleri (oranları) aşağıdaki gibidir.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5B51812-D38B-41A7-A744-06EF3BCA4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80" y="2178368"/>
            <a:ext cx="9306560" cy="275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18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Group 161">
            <a:extLst>
              <a:ext uri="{FF2B5EF4-FFF2-40B4-BE49-F238E27FC236}">
                <a16:creationId xmlns:a16="http://schemas.microsoft.com/office/drawing/2014/main" id="{C753C39F-4AEA-4760-93C1-60BFD3C183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98641"/>
              </p:ext>
            </p:extLst>
          </p:nvPr>
        </p:nvGraphicFramePr>
        <p:xfrm>
          <a:off x="457200" y="1267723"/>
          <a:ext cx="11277603" cy="4322555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</a:tblPr>
              <a:tblGrid>
                <a:gridCol w="3687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3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4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02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73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929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3278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charset="0"/>
                      </a:endParaRPr>
                    </a:p>
                  </a:txBody>
                  <a:tcPr marL="183638" marR="141254" marT="141260" marB="1412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charset="0"/>
                      </a:endParaRPr>
                    </a:p>
                  </a:txBody>
                  <a:tcPr marL="183638" marR="141254" marT="141260" marB="14126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Fiziki Birimler</a:t>
                      </a: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charset="0"/>
                      </a:endParaRPr>
                    </a:p>
                  </a:txBody>
                  <a:tcPr marL="183638" marR="141254" marT="141260" marB="14126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Tamamlanma Derecesi</a:t>
                      </a: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charset="0"/>
                      </a:endParaRPr>
                    </a:p>
                  </a:txBody>
                  <a:tcPr marL="183638" marR="141254" marT="141260" marB="14126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Eşdeğer Mamul Miktarı</a:t>
                      </a:r>
                      <a:endParaRPr kumimoji="0" lang="tr-TR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237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Dönemde Tamamlanıp Devir Edilen</a:t>
                      </a: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183638" marR="141254" marT="141260" marB="141260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20.000 Adet</a:t>
                      </a: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*</a:t>
                      </a: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% 100</a:t>
                      </a:r>
                      <a:endParaRPr kumimoji="0" lang="tr-TR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=</a:t>
                      </a:r>
                      <a:endParaRPr kumimoji="0" lang="tr-TR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20.000 Adet</a:t>
                      </a:r>
                      <a:endParaRPr kumimoji="0" lang="tr-TR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8237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Dönem Sonu Yarı Mamul Miktarı</a:t>
                      </a: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183638" marR="141254" marT="141260" marB="141260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5.000 Adet</a:t>
                      </a: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*</a:t>
                      </a: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% 60</a:t>
                      </a: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=</a:t>
                      </a:r>
                      <a:endParaRPr kumimoji="0" lang="tr-TR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3.000 Adet</a:t>
                      </a:r>
                      <a:endParaRPr kumimoji="0" lang="tr-TR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8237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Toplam</a:t>
                      </a: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183638" marR="141254" marT="141260" marB="141260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pitchFamily="18" charset="0"/>
                          <a:cs typeface="Tahoma" charset="0"/>
                        </a:rPr>
                        <a:t>23.000 Adet</a:t>
                      </a:r>
                      <a:endParaRPr kumimoji="0" lang="tr-TR" sz="22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charset="0"/>
                      </a:endParaRPr>
                    </a:p>
                  </a:txBody>
                  <a:tcPr marL="183638" marR="141254" marT="141260" marB="141260" anchor="ctr" horzOverflow="overflow">
                    <a:lnL w="6350" cap="flat" cmpd="sng" algn="ctr">
                      <a:noFill/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974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4A22FEF3-835B-4C92-A9AF-C033AAE1F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60252" cy="1645920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Bir Adım İleri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BAF2D0-22B2-4A20-930A-5B84CA1FF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tr-TR" altLang="tr-TR" dirty="0"/>
              <a:t>Örnekte dönem sonu yarı mamullerin tamamlanma derecelerinin aşağıdaki gibi olduğunu varsayalım.</a:t>
            </a:r>
            <a:endParaRPr lang="tr-TR" altLang="tr-TR" sz="1800" dirty="0"/>
          </a:p>
          <a:p>
            <a:pPr marL="0" indent="0">
              <a:buNone/>
            </a:pPr>
            <a:endParaRPr lang="tr-TR" sz="1800" dirty="0"/>
          </a:p>
        </p:txBody>
      </p:sp>
      <p:graphicFrame>
        <p:nvGraphicFramePr>
          <p:cNvPr id="6" name="Tablo 6">
            <a:extLst>
              <a:ext uri="{FF2B5EF4-FFF2-40B4-BE49-F238E27FC236}">
                <a16:creationId xmlns:a16="http://schemas.microsoft.com/office/drawing/2014/main" id="{8BB9B98D-AB99-490E-A755-EA86FA118E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635044"/>
              </p:ext>
            </p:extLst>
          </p:nvPr>
        </p:nvGraphicFramePr>
        <p:xfrm>
          <a:off x="590625" y="2734056"/>
          <a:ext cx="11099142" cy="3483867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6083472">
                  <a:extLst>
                    <a:ext uri="{9D8B030D-6E8A-4147-A177-3AD203B41FA5}">
                      <a16:colId xmlns:a16="http://schemas.microsoft.com/office/drawing/2014/main" val="1316992609"/>
                    </a:ext>
                  </a:extLst>
                </a:gridCol>
                <a:gridCol w="2983864">
                  <a:extLst>
                    <a:ext uri="{9D8B030D-6E8A-4147-A177-3AD203B41FA5}">
                      <a16:colId xmlns:a16="http://schemas.microsoft.com/office/drawing/2014/main" val="3158890965"/>
                    </a:ext>
                  </a:extLst>
                </a:gridCol>
                <a:gridCol w="2031806">
                  <a:extLst>
                    <a:ext uri="{9D8B030D-6E8A-4147-A177-3AD203B41FA5}">
                      <a16:colId xmlns:a16="http://schemas.microsoft.com/office/drawing/2014/main" val="262941973"/>
                    </a:ext>
                  </a:extLst>
                </a:gridCol>
              </a:tblGrid>
              <a:tr h="888888">
                <a:tc>
                  <a:txBody>
                    <a:bodyPr/>
                    <a:lstStyle/>
                    <a:p>
                      <a:r>
                        <a:rPr lang="tr-TR" sz="3300" b="0" cap="none" spc="0">
                          <a:solidFill>
                            <a:schemeClr val="tx1"/>
                          </a:solidFill>
                        </a:rPr>
                        <a:t>Gider Türü</a:t>
                      </a:r>
                    </a:p>
                  </a:txBody>
                  <a:tcPr marL="215053" marR="215053" marT="150537" marB="150537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3300" b="0" cap="none" spc="0">
                          <a:solidFill>
                            <a:schemeClr val="tx1"/>
                          </a:solidFill>
                        </a:rPr>
                        <a:t>Tamamlanma Derecesi</a:t>
                      </a:r>
                    </a:p>
                  </a:txBody>
                  <a:tcPr marL="215053" marR="215053" marT="150537" marB="150537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673449"/>
                  </a:ext>
                </a:extLst>
              </a:tr>
              <a:tr h="888888">
                <a:tc>
                  <a:txBody>
                    <a:bodyPr/>
                    <a:lstStyle/>
                    <a:p>
                      <a:r>
                        <a:rPr lang="tr-TR" sz="3300" cap="none" spc="0" dirty="0">
                          <a:solidFill>
                            <a:schemeClr val="tx1"/>
                          </a:solidFill>
                        </a:rPr>
                        <a:t>Direkt İlk Madde ve Malzeme</a:t>
                      </a:r>
                    </a:p>
                  </a:txBody>
                  <a:tcPr marL="215053" marR="215053" marT="150537" marB="150537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300" cap="none" spc="0">
                          <a:solidFill>
                            <a:schemeClr val="tx1"/>
                          </a:solidFill>
                        </a:rPr>
                        <a:t>% 100     </a:t>
                      </a:r>
                    </a:p>
                  </a:txBody>
                  <a:tcPr marL="215053" marR="215053" marT="150537" marB="15053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300" cap="none" spc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215053" marR="215053" marT="150537" marB="150537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4375734"/>
                  </a:ext>
                </a:extLst>
              </a:tr>
              <a:tr h="817203">
                <a:tc>
                  <a:txBody>
                    <a:bodyPr/>
                    <a:lstStyle/>
                    <a:p>
                      <a:r>
                        <a:rPr lang="tr-TR" sz="3300" cap="none" spc="0" dirty="0">
                          <a:solidFill>
                            <a:schemeClr val="tx1"/>
                          </a:solidFill>
                        </a:rPr>
                        <a:t>Direkt İşçilik</a:t>
                      </a:r>
                    </a:p>
                  </a:txBody>
                  <a:tcPr marL="215053" marR="215053" marT="150537" marB="15053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300" cap="none" spc="0" dirty="0">
                          <a:solidFill>
                            <a:schemeClr val="tx1"/>
                          </a:solidFill>
                        </a:rPr>
                        <a:t>% 60</a:t>
                      </a:r>
                    </a:p>
                  </a:txBody>
                  <a:tcPr marL="215053" marR="215053" marT="150537" marB="15053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300" cap="none" spc="0" dirty="0">
                          <a:solidFill>
                            <a:schemeClr val="tx1"/>
                          </a:solidFill>
                        </a:rPr>
                        <a:t>0.60</a:t>
                      </a:r>
                    </a:p>
                  </a:txBody>
                  <a:tcPr marL="215053" marR="215053" marT="150537" marB="15053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367356"/>
                  </a:ext>
                </a:extLst>
              </a:tr>
              <a:tr h="888888">
                <a:tc>
                  <a:txBody>
                    <a:bodyPr/>
                    <a:lstStyle/>
                    <a:p>
                      <a:r>
                        <a:rPr lang="tr-TR" sz="3300" cap="none" spc="0">
                          <a:solidFill>
                            <a:schemeClr val="tx1"/>
                          </a:solidFill>
                        </a:rPr>
                        <a:t>Genel Üretim Gideri</a:t>
                      </a:r>
                    </a:p>
                  </a:txBody>
                  <a:tcPr marL="215053" marR="215053" marT="150537" marB="150537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2857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300" cap="none" spc="0">
                          <a:solidFill>
                            <a:schemeClr val="tx1"/>
                          </a:solidFill>
                        </a:rPr>
                        <a:t>% 40</a:t>
                      </a:r>
                    </a:p>
                  </a:txBody>
                  <a:tcPr marL="215053" marR="215053" marT="150537" marB="15053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2857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300" cap="none" spc="0" dirty="0">
                          <a:solidFill>
                            <a:schemeClr val="tx1"/>
                          </a:solidFill>
                        </a:rPr>
                        <a:t>0.40</a:t>
                      </a:r>
                    </a:p>
                  </a:txBody>
                  <a:tcPr marL="215053" marR="215053" marT="150537" marB="150537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2857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3044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0902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3A6742-0581-4DA2-AECE-BD47E8C51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Eş Değer Mamul Miktarı Hesaplama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43FC24A2-D39E-40B4-BFE2-7BD874C833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537" y="2005447"/>
            <a:ext cx="10819487" cy="418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56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C9DECE0-DF60-48D3-8609-3B57BC205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A8662D65-524C-4C29-9262-C51E2EF6A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9E09026-1CCE-43D2-AE03-3C33D051E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8761413" cy="706964"/>
          </a:xfrm>
        </p:spPr>
        <p:txBody>
          <a:bodyPr>
            <a:normAutofit/>
          </a:bodyPr>
          <a:lstStyle/>
          <a:p>
            <a:r>
              <a:rPr lang="tr-TR" altLang="tr-TR" sz="3300" b="1"/>
              <a:t>3. Toplam Üretim Maliyetinin Saptanması</a:t>
            </a:r>
            <a:endParaRPr lang="tr-TR" sz="33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048CA64-9290-42A8-9F4F-75B9F31CA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47038AB7-C4C4-4D75-94EB-26658118AC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236703"/>
              </p:ext>
            </p:extLst>
          </p:nvPr>
        </p:nvGraphicFramePr>
        <p:xfrm>
          <a:off x="1154954" y="1820333"/>
          <a:ext cx="9725379" cy="4374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24384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D462EB70-6952-45B5-AC48-E0D688C8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tr-TR">
                <a:solidFill>
                  <a:srgbClr val="FFFFFF"/>
                </a:solidFill>
              </a:rPr>
              <a:t>ÖRNEK DEVAM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Tablo 5">
            <a:extLst>
              <a:ext uri="{FF2B5EF4-FFF2-40B4-BE49-F238E27FC236}">
                <a16:creationId xmlns:a16="http://schemas.microsoft.com/office/drawing/2014/main" id="{60429180-0BDC-4938-A2C4-3C95083E27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8932890"/>
              </p:ext>
            </p:extLst>
          </p:nvPr>
        </p:nvGraphicFramePr>
        <p:xfrm>
          <a:off x="1356009" y="2324100"/>
          <a:ext cx="9487234" cy="3422685"/>
        </p:xfrm>
        <a:graphic>
          <a:graphicData uri="http://schemas.openxmlformats.org/drawingml/2006/table">
            <a:tbl>
              <a:tblPr firstRow="1" bandRow="1">
                <a:solidFill>
                  <a:srgbClr val="F2F2F2">
                    <a:alpha val="30196"/>
                  </a:srgbClr>
                </a:solidFill>
                <a:tableStyleId>{073A0DAA-6AF3-43AB-8588-CEC1D06C72B9}</a:tableStyleId>
              </a:tblPr>
              <a:tblGrid>
                <a:gridCol w="7242010">
                  <a:extLst>
                    <a:ext uri="{9D8B030D-6E8A-4147-A177-3AD203B41FA5}">
                      <a16:colId xmlns:a16="http://schemas.microsoft.com/office/drawing/2014/main" val="3239030541"/>
                    </a:ext>
                  </a:extLst>
                </a:gridCol>
                <a:gridCol w="2245224">
                  <a:extLst>
                    <a:ext uri="{9D8B030D-6E8A-4147-A177-3AD203B41FA5}">
                      <a16:colId xmlns:a16="http://schemas.microsoft.com/office/drawing/2014/main" val="2108701844"/>
                    </a:ext>
                  </a:extLst>
                </a:gridCol>
              </a:tblGrid>
              <a:tr h="684537">
                <a:tc>
                  <a:txBody>
                    <a:bodyPr/>
                    <a:lstStyle/>
                    <a:p>
                      <a:r>
                        <a:rPr lang="tr-TR" sz="2200" b="1" cap="none" spc="0" dirty="0">
                          <a:solidFill>
                            <a:schemeClr val="tx1"/>
                          </a:solidFill>
                        </a:rPr>
                        <a:t>GİDER TÜRÜ</a:t>
                      </a:r>
                    </a:p>
                  </a:txBody>
                  <a:tcPr marL="188007" marR="144620" marT="144620" marB="144620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1" cap="none" spc="0" dirty="0">
                          <a:solidFill>
                            <a:schemeClr val="tx1"/>
                          </a:solidFill>
                        </a:rPr>
                        <a:t>TUTAR</a:t>
                      </a:r>
                    </a:p>
                  </a:txBody>
                  <a:tcPr marL="188007" marR="144620" marT="144620" marB="14462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655197"/>
                  </a:ext>
                </a:extLst>
              </a:tr>
              <a:tr h="684537">
                <a:tc>
                  <a:txBody>
                    <a:bodyPr/>
                    <a:lstStyle/>
                    <a:p>
                      <a:r>
                        <a:rPr lang="tr-TR" sz="2200" cap="none" spc="0">
                          <a:solidFill>
                            <a:schemeClr val="tx1"/>
                          </a:solidFill>
                        </a:rPr>
                        <a:t>Direkt İlk Madde ve Malzeme</a:t>
                      </a:r>
                    </a:p>
                  </a:txBody>
                  <a:tcPr marL="188007" marR="144620" marT="144620" marB="144620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cap="none" spc="0">
                          <a:solidFill>
                            <a:schemeClr val="tx1"/>
                          </a:solidFill>
                        </a:rPr>
                        <a:t>25.000</a:t>
                      </a:r>
                    </a:p>
                  </a:txBody>
                  <a:tcPr marL="188007" marR="144620" marT="144620" marB="14462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813269"/>
                  </a:ext>
                </a:extLst>
              </a:tr>
              <a:tr h="684537">
                <a:tc>
                  <a:txBody>
                    <a:bodyPr/>
                    <a:lstStyle/>
                    <a:p>
                      <a:r>
                        <a:rPr lang="tr-TR" sz="2200" cap="none" spc="0">
                          <a:solidFill>
                            <a:schemeClr val="tx1"/>
                          </a:solidFill>
                        </a:rPr>
                        <a:t>Direkt İşçilik</a:t>
                      </a:r>
                    </a:p>
                  </a:txBody>
                  <a:tcPr marL="188007" marR="144620" marT="144620" marB="144620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cap="none" spc="0">
                          <a:solidFill>
                            <a:schemeClr val="tx1"/>
                          </a:solidFill>
                        </a:rPr>
                        <a:t>5.750</a:t>
                      </a:r>
                    </a:p>
                  </a:txBody>
                  <a:tcPr marL="188007" marR="144620" marT="144620" marB="144620" anchor="ctr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735367"/>
                  </a:ext>
                </a:extLst>
              </a:tr>
              <a:tr h="684537">
                <a:tc>
                  <a:txBody>
                    <a:bodyPr/>
                    <a:lstStyle/>
                    <a:p>
                      <a:r>
                        <a:rPr lang="tr-TR" sz="2200" cap="none" spc="0">
                          <a:solidFill>
                            <a:schemeClr val="tx1"/>
                          </a:solidFill>
                        </a:rPr>
                        <a:t>Genel Üretim Gideri</a:t>
                      </a:r>
                    </a:p>
                  </a:txBody>
                  <a:tcPr marL="188007" marR="144620" marT="144620" marB="144620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cap="none" spc="0">
                          <a:solidFill>
                            <a:schemeClr val="tx1"/>
                          </a:solidFill>
                        </a:rPr>
                        <a:t>16.500</a:t>
                      </a:r>
                    </a:p>
                  </a:txBody>
                  <a:tcPr marL="188007" marR="144620" marT="144620" marB="14462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132707"/>
                  </a:ext>
                </a:extLst>
              </a:tr>
              <a:tr h="684537">
                <a:tc>
                  <a:txBody>
                    <a:bodyPr/>
                    <a:lstStyle/>
                    <a:p>
                      <a:r>
                        <a:rPr lang="tr-TR" sz="2200" b="1" cap="none" spc="0">
                          <a:solidFill>
                            <a:schemeClr val="tx1"/>
                          </a:solidFill>
                        </a:rPr>
                        <a:t>TOPLAM</a:t>
                      </a:r>
                    </a:p>
                  </a:txBody>
                  <a:tcPr marL="188007" marR="144620" marT="144620" marB="144620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1" cap="none" spc="0" dirty="0">
                          <a:solidFill>
                            <a:schemeClr val="tx1"/>
                          </a:solidFill>
                        </a:rPr>
                        <a:t>47.250</a:t>
                      </a:r>
                    </a:p>
                  </a:txBody>
                  <a:tcPr marL="188007" marR="144620" marT="144620" marB="144620" anchor="ctr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18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05226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D36E3E-A0FC-4FEB-8716-C4E6CDE5B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015206" cy="706964"/>
          </a:xfrm>
        </p:spPr>
        <p:txBody>
          <a:bodyPr/>
          <a:lstStyle/>
          <a:p>
            <a:r>
              <a:rPr lang="tr-TR" altLang="tr-TR" b="1" dirty="0"/>
              <a:t>4. Birim Eşdeğer Mamul Maliyetinin Saptanması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F47D630-ADE6-414A-A971-C850858DA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106" y="2500625"/>
            <a:ext cx="8086465" cy="117951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19653C3-278A-43F5-95C6-D626E9E9A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106" y="3913024"/>
            <a:ext cx="8086465" cy="117951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7F8969BA-8AB4-4FD7-BBF4-901BB33C3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107" y="5457208"/>
            <a:ext cx="8086464" cy="117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298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2A07CA14-E292-483E-8F54-802084790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2611" y="924674"/>
            <a:ext cx="11476234" cy="572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703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rgbClr val="0D0D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56F4D156-B4A7-476F-B155-317F8DB75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55481"/>
            <a:ext cx="8761413" cy="898674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tr-TR" sz="2800" b="1">
                <a:solidFill>
                  <a:schemeClr val="tx1"/>
                </a:solidFill>
              </a:rPr>
              <a:t>5. Mamullerin ve Yarı Mamullerin Toplam Üretim Maliyetinin Saptanması</a:t>
            </a:r>
            <a:r>
              <a:rPr lang="tr-TR" altLang="tr-TR" sz="2800">
                <a:solidFill>
                  <a:schemeClr val="tx1"/>
                </a:solidFill>
              </a:rPr>
              <a:t> </a:t>
            </a:r>
            <a:endParaRPr lang="tr-TR" sz="2800">
              <a:solidFill>
                <a:schemeClr val="tx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DD95DE-2E96-4953-AD5A-3EE243B77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079173"/>
            <a:ext cx="9634966" cy="3730689"/>
          </a:xfrm>
        </p:spPr>
        <p:txBody>
          <a:bodyPr anchor="ctr">
            <a:normAutofit/>
          </a:bodyPr>
          <a:lstStyle/>
          <a:p>
            <a:pPr marL="0" indent="0" algn="ctr" fontAlgn="base">
              <a:buNone/>
            </a:pPr>
            <a:r>
              <a:rPr lang="tr-T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Safhada Tamamlanan Mamullerin Toplam Üretim Maliyeti</a:t>
            </a:r>
          </a:p>
          <a:p>
            <a:pPr marL="0" indent="0" fontAlgn="base">
              <a:buNone/>
            </a:pPr>
            <a:endParaRPr lang="tr-TR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tr-TR" dirty="0">
              <a:solidFill>
                <a:schemeClr val="tx1"/>
              </a:solidFill>
            </a:endParaRPr>
          </a:p>
          <a:p>
            <a:pPr marL="0" indent="0" algn="ctr" fontAlgn="base">
              <a:buNone/>
            </a:pPr>
            <a:r>
              <a:rPr lang="tr-TR" sz="2400" b="1" dirty="0">
                <a:solidFill>
                  <a:srgbClr val="FFFF00"/>
                </a:solidFill>
              </a:rPr>
              <a:t>Tamamlanan Mamul Miktarı </a:t>
            </a:r>
            <a:r>
              <a:rPr lang="tr-TR" sz="2400" b="1" dirty="0">
                <a:solidFill>
                  <a:schemeClr val="tx1"/>
                </a:solidFill>
              </a:rPr>
              <a:t>x Safhanın Toplam Birim Maliyeti</a:t>
            </a:r>
            <a:endParaRPr lang="tr-TR" sz="2400" dirty="0">
              <a:solidFill>
                <a:schemeClr val="tx1"/>
              </a:solidFill>
            </a:endParaRPr>
          </a:p>
          <a:p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970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08862B-CFD7-4080-86A8-C3D05CF4B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Yarı Mamuller İçin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999D36E-50B4-4844-B991-4B51D0F50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41" y="2434303"/>
            <a:ext cx="8326771" cy="134089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0AD5EE7A-3AF6-4866-9FDE-6D01B71E1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981" y="3906311"/>
            <a:ext cx="8259386" cy="134089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6E9DD88-A92A-4F41-8DD7-B05415E15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873" y="5378320"/>
            <a:ext cx="9055117" cy="13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52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EC506A02-88EF-4B1C-BDB5-C99B4911C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2">
            <a:extLst>
              <a:ext uri="{FF2B5EF4-FFF2-40B4-BE49-F238E27FC236}">
                <a16:creationId xmlns:a16="http://schemas.microsoft.com/office/drawing/2014/main" id="{8A2842C0-6210-4FDB-B1FF-C14C92737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99037F2-4CAF-446B-90DB-1480B247A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EC5440-A44A-4132-8B18-7EB733DBE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678" y="0"/>
            <a:ext cx="11145980" cy="6870723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9B32D2FF-033C-4ABE-96A4-7471BA0517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3819" y="500977"/>
            <a:ext cx="10031697" cy="607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2524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 Toplantı Odası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İyon Toplantı Odası">
  <a:themeElements>
    <a:clrScheme name="İyon Toplantı Odası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4.xml><?xml version="1.0" encoding="utf-8"?>
<a:theme xmlns:a="http://schemas.openxmlformats.org/drawingml/2006/main" name="2_İyon Toplantı Odası">
  <a:themeElements>
    <a:clrScheme name="İyon Toplantı Odası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5.xml><?xml version="1.0" encoding="utf-8"?>
<a:theme xmlns:a="http://schemas.openxmlformats.org/drawingml/2006/main" name="1_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vi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Turuncu Kırmızı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996</Words>
  <Application>Microsoft Office PowerPoint</Application>
  <PresentationFormat>Geniş ekran</PresentationFormat>
  <Paragraphs>133</Paragraphs>
  <Slides>27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5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41" baseType="lpstr">
      <vt:lpstr>Arial</vt:lpstr>
      <vt:lpstr>Calibri</vt:lpstr>
      <vt:lpstr>Calibri Light</vt:lpstr>
      <vt:lpstr>Century Gothic</vt:lpstr>
      <vt:lpstr>Tahoma</vt:lpstr>
      <vt:lpstr>Times New Roman</vt:lpstr>
      <vt:lpstr>Wingdings</vt:lpstr>
      <vt:lpstr>Wingdings 3</vt:lpstr>
      <vt:lpstr>İyon Toplantı Odası</vt:lpstr>
      <vt:lpstr>Office Teması</vt:lpstr>
      <vt:lpstr>1_İyon Toplantı Odası</vt:lpstr>
      <vt:lpstr>2_İyon Toplantı Odası</vt:lpstr>
      <vt:lpstr>1_Office Teması</vt:lpstr>
      <vt:lpstr>Document</vt:lpstr>
      <vt:lpstr>Safha (Evre) Maliyet Yöntemi</vt:lpstr>
      <vt:lpstr>Uygulama Alanı</vt:lpstr>
      <vt:lpstr>Evre Maliyeti Yönteminin Esası</vt:lpstr>
      <vt:lpstr>Evre Maliyeti Yönteminin Esası</vt:lpstr>
      <vt:lpstr>Safha Maliyet Sisteminin Yararları </vt:lpstr>
      <vt:lpstr>Safha Maliyet Sisteminin Sakıncaları</vt:lpstr>
      <vt:lpstr>Safha Maliyet Sisteminin İşleyişi </vt:lpstr>
      <vt:lpstr>1. Miktar Hareketlerinin Saptanması</vt:lpstr>
      <vt:lpstr>PowerPoint Sunusu</vt:lpstr>
      <vt:lpstr>ÖRNEK:  Mamul üretimi iki safhada gerçekleşmekte olup, üretim dönemine ilişkin bilgiler aşağıdaki gibidir. </vt:lpstr>
      <vt:lpstr>PowerPoint Sunusu</vt:lpstr>
      <vt:lpstr>2. Eşdeğer Mamul Miktarının Saptanması</vt:lpstr>
      <vt:lpstr>PowerPoint Sunusu</vt:lpstr>
      <vt:lpstr>Tartışma – Örnek Olay</vt:lpstr>
      <vt:lpstr>PowerPoint Sunusu</vt:lpstr>
      <vt:lpstr>Eşdeğer Mamul Miktarı</vt:lpstr>
      <vt:lpstr>Nisan ayında bir safhasında dönem sonunda elde edilen mamul ve yarı mamul miktarları ile tamamlanma dereceleri (oranları) aşağıdaki gibidir.</vt:lpstr>
      <vt:lpstr>PowerPoint Sunusu</vt:lpstr>
      <vt:lpstr>Bir Adım İleri</vt:lpstr>
      <vt:lpstr>Eş Değer Mamul Miktarı Hesaplama</vt:lpstr>
      <vt:lpstr>3. Toplam Üretim Maliyetinin Saptanması</vt:lpstr>
      <vt:lpstr>ÖRNEK DEVAM</vt:lpstr>
      <vt:lpstr>4. Birim Eşdeğer Mamul Maliyetinin Saptanması</vt:lpstr>
      <vt:lpstr>PowerPoint Sunusu</vt:lpstr>
      <vt:lpstr>5. Mamullerin ve Yarı Mamullerin Toplam Üretim Maliyetinin Saptanması </vt:lpstr>
      <vt:lpstr>Yarı Mamuller İçin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Safha (Evre) Maliyet Yöntemi</dc:title>
  <dc:creator>Serhan GÜRKAN</dc:creator>
  <cp:lastModifiedBy>Serhan GÜRKAN</cp:lastModifiedBy>
  <cp:revision>4</cp:revision>
  <dcterms:created xsi:type="dcterms:W3CDTF">2021-01-12T08:23:28Z</dcterms:created>
  <dcterms:modified xsi:type="dcterms:W3CDTF">2021-01-12T09:32:58Z</dcterms:modified>
</cp:coreProperties>
</file>