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61" r:id="rId6"/>
    <p:sldId id="280" r:id="rId7"/>
    <p:sldId id="281" r:id="rId8"/>
    <p:sldId id="282" r:id="rId9"/>
    <p:sldId id="288" r:id="rId10"/>
    <p:sldId id="260" r:id="rId11"/>
    <p:sldId id="289" r:id="rId12"/>
    <p:sldId id="262" r:id="rId13"/>
    <p:sldId id="263" r:id="rId14"/>
    <p:sldId id="264" r:id="rId15"/>
    <p:sldId id="278" r:id="rId16"/>
    <p:sldId id="259" r:id="rId17"/>
    <p:sldId id="277" r:id="rId18"/>
    <p:sldId id="290" r:id="rId19"/>
    <p:sldId id="293" r:id="rId20"/>
    <p:sldId id="294" r:id="rId21"/>
    <p:sldId id="265" r:id="rId22"/>
    <p:sldId id="295" r:id="rId23"/>
    <p:sldId id="296" r:id="rId24"/>
    <p:sldId id="297" r:id="rId25"/>
    <p:sldId id="2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0" d="100"/>
          <a:sy n="70" d="100"/>
        </p:scale>
        <p:origin x="392" y="-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4EDEA2-C760-4532-9472-433010C02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E6AA39A-16E9-428B-B4DE-178DFAA1F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A34171-5560-4118-A939-3FEF425D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C33011-88F6-4A1C-8C92-CA9FCE38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5A76F12-35E4-4277-B006-D675BB76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4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38F08D-A4C5-408D-9B04-A51F8306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BD81A9-207E-4DFB-8DB6-18997B56B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93D98B-BBA5-404C-963D-84D932377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3FA72B-F736-4CDB-9349-ACBC292D7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5F9172-B180-47D5-83DF-5E61272E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2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EEC429-E36D-4EF1-8D8E-02E93AA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E9C025B-6CDA-4B0C-9264-34C5E4231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77D880-762D-4DDE-AEA3-3E4241F4E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89730F2-2CB3-4BD4-ACF6-4EAD48ED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795ADD-C092-465E-8D5E-C05BDF07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8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B842D-9B26-43F0-A942-30F41A99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742628-A766-4E97-8201-79DD4D26B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3340710-3554-4636-ABBD-AE807F6E8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FBD2685-E725-4635-915A-53C0EF34C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001BC09-11C6-4ED2-BA9F-0C3EA273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2BACB0-C88F-4C10-A5D4-E415D22D9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1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AC4B44-2D1F-4BB0-BF37-C7C510593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C96A8EA-6A2D-4161-9F61-C7ABE499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D5D73D9-9DEB-472B-A323-6381C501C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EEEC0F8-F904-40A5-99E0-483F825E2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425E5F8-ECE5-413A-9E8A-8954B1D9F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4EAC4FD-7311-4186-BE10-625D92368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AD61BDC-A562-48C4-97D9-84D27874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40FD012-3D70-4BE6-9507-5E6FB79A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648CCC-9780-453C-A3CD-204090AD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3DD8B5D-1420-42A9-BF82-0C906625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ECF795B-7A6A-4E24-8D2A-913E53320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A7BEFEF-2748-4B21-BB38-7A66B9C32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9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1BA16EC-0C1F-434D-9D7E-D36B0894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E21FF75-A070-42E6-85A3-56471B86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4B9CB3-BFA2-49BB-B6EB-CDECD8BD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7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119780-5349-426D-AC72-E35AC84D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574B72-11D5-4E65-B15C-75BC3E5AE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6DF0F0C-1808-4AAB-87C9-A983EC283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CD3664-7978-4E2D-A000-56FA212B4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0B873D6-C8FD-4520-939B-53C0502C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7D19A3F-D8CC-4E72-AF23-3EC3D29C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7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F3FAFA-1637-445C-A32C-C013253D4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4D40ED2-8D82-4A1C-AFD6-73BD3BAF77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D44835B-4831-498E-A9E3-6902314FB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EA247DD-917B-46D8-AB5B-59B9F6C7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29781DA-FE7F-46DC-8E46-37D5F74D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16C388E-8A2D-4596-BCF1-2656FA84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4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D8F8C1-B1D9-4312-A37C-9523B88F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AC8B9AA-D704-4A3F-83FA-B4D31E388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94B098-D74F-4E58-A8DB-E5382EB9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045D76-A7CF-4469-9DDA-86169F616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CE2839-5C1B-44A2-9D81-18EE33DB8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B5640D5-1DC5-431D-AE35-0677A5F73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1F56D19-EE92-4BA5-8A53-6FCF63467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D5D7E5-6562-4194-84DC-4C093A39F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A270978-F109-421A-9449-156431A2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D551F5-1BA7-4C0D-A00B-724A85431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18E1F99-E22A-487D-9791-EA172148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F5C1157-199E-4255-B394-DE3BE62C3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692A85-3077-497F-AC7D-0C64FDA8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4CAEC-F459-4668-A89F-0D36A77108F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477102-F1EE-46EA-97A6-7D43EF690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9D2868-FE40-4319-A415-D8D0FE2BA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179AF-D9E0-48F1-B7BA-6D3702A9B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6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562817-3A8F-4BE6-8648-52B57CA5D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Örnek Çalışma Soruları 2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02D3E18-E14C-4AA9-9D1E-40E255BA0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Doç. Dr. Serhan GÜRKAN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mali tablolar analizinden yararlanan biri için aşağıdaki durumlardan hangisi GERÇEKÇİ sonuçlar verecektir? (Çeyrek dönem 3 aylı kapsayan dönem demektir, ÖRN: Ocak – Şubat – Mart)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ile B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Aylık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karşılaştırılırken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ile aynı işletmenin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Aylık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karşılaştırılırken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ile B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karşılaştırılırken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ile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yıllık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sektör bilançosu karşılaştırılırken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ile B işletmesinin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Çeyrek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bilançosu karşılaştırılırken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71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bilgiye göre karşılaştırmalı tablolar analizi tekniği açısından 2020 yılı için yüzde (%) değişim kaçtır?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D8DDF9C2-5CBC-4CB4-A71C-499DF9848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485359"/>
              </p:ext>
            </p:extLst>
          </p:nvPr>
        </p:nvGraphicFramePr>
        <p:xfrm>
          <a:off x="935852" y="1621855"/>
          <a:ext cx="7285523" cy="116347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456783">
                  <a:extLst>
                    <a:ext uri="{9D8B030D-6E8A-4147-A177-3AD203B41FA5}">
                      <a16:colId xmlns:a16="http://schemas.microsoft.com/office/drawing/2014/main" val="330365114"/>
                    </a:ext>
                  </a:extLst>
                </a:gridCol>
                <a:gridCol w="1456783">
                  <a:extLst>
                    <a:ext uri="{9D8B030D-6E8A-4147-A177-3AD203B41FA5}">
                      <a16:colId xmlns:a16="http://schemas.microsoft.com/office/drawing/2014/main" val="2051878114"/>
                    </a:ext>
                  </a:extLst>
                </a:gridCol>
                <a:gridCol w="1456783">
                  <a:extLst>
                    <a:ext uri="{9D8B030D-6E8A-4147-A177-3AD203B41FA5}">
                      <a16:colId xmlns:a16="http://schemas.microsoft.com/office/drawing/2014/main" val="573365030"/>
                    </a:ext>
                  </a:extLst>
                </a:gridCol>
                <a:gridCol w="1457587">
                  <a:extLst>
                    <a:ext uri="{9D8B030D-6E8A-4147-A177-3AD203B41FA5}">
                      <a16:colId xmlns:a16="http://schemas.microsoft.com/office/drawing/2014/main" val="3245680142"/>
                    </a:ext>
                  </a:extLst>
                </a:gridCol>
                <a:gridCol w="1457587">
                  <a:extLst>
                    <a:ext uri="{9D8B030D-6E8A-4147-A177-3AD203B41FA5}">
                      <a16:colId xmlns:a16="http://schemas.microsoft.com/office/drawing/2014/main" val="1976459706"/>
                    </a:ext>
                  </a:extLst>
                </a:gridCol>
              </a:tblGrid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DEĞİŞİM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98420"/>
                  </a:ext>
                </a:extLst>
              </a:tr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Yüzde %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4470022"/>
                  </a:ext>
                </a:extLst>
              </a:tr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1.000.000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1.100.000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042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34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8"/>
            <a:ext cx="10515600" cy="613446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bilgiye göre karşılaştırmalı tablolar analizi tekniğinden yararlanılarak hesaplanan %10 ne anlama gelmektedir?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bir önceki yıla göre 2020 yılında %10 artmıştır.</a:t>
            </a:r>
          </a:p>
          <a:p>
            <a:pPr marL="514350" indent="-514350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bir önceki yıla göre 2020 yılında %10 azalmıştır.</a:t>
            </a:r>
          </a:p>
          <a:p>
            <a:pPr marL="514350" indent="-514350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bir önceki yıla göre 2020 yılında %90 artmıştır.</a:t>
            </a:r>
          </a:p>
          <a:p>
            <a:pPr marL="514350" indent="-514350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bir önceki yıla göre 2020 yılında %90 azalmıştır.</a:t>
            </a:r>
          </a:p>
          <a:p>
            <a:pPr marL="514350" indent="-514350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her dönem %10 artmaktadır.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D8DDF9C2-5CBC-4CB4-A71C-499DF9848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400814"/>
              </p:ext>
            </p:extLst>
          </p:nvPr>
        </p:nvGraphicFramePr>
        <p:xfrm>
          <a:off x="935852" y="1621855"/>
          <a:ext cx="7285523" cy="116347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456783">
                  <a:extLst>
                    <a:ext uri="{9D8B030D-6E8A-4147-A177-3AD203B41FA5}">
                      <a16:colId xmlns:a16="http://schemas.microsoft.com/office/drawing/2014/main" val="330365114"/>
                    </a:ext>
                  </a:extLst>
                </a:gridCol>
                <a:gridCol w="1456783">
                  <a:extLst>
                    <a:ext uri="{9D8B030D-6E8A-4147-A177-3AD203B41FA5}">
                      <a16:colId xmlns:a16="http://schemas.microsoft.com/office/drawing/2014/main" val="2051878114"/>
                    </a:ext>
                  </a:extLst>
                </a:gridCol>
                <a:gridCol w="1456783">
                  <a:extLst>
                    <a:ext uri="{9D8B030D-6E8A-4147-A177-3AD203B41FA5}">
                      <a16:colId xmlns:a16="http://schemas.microsoft.com/office/drawing/2014/main" val="573365030"/>
                    </a:ext>
                  </a:extLst>
                </a:gridCol>
                <a:gridCol w="1457587">
                  <a:extLst>
                    <a:ext uri="{9D8B030D-6E8A-4147-A177-3AD203B41FA5}">
                      <a16:colId xmlns:a16="http://schemas.microsoft.com/office/drawing/2014/main" val="3245680142"/>
                    </a:ext>
                  </a:extLst>
                </a:gridCol>
                <a:gridCol w="1457587">
                  <a:extLst>
                    <a:ext uri="{9D8B030D-6E8A-4147-A177-3AD203B41FA5}">
                      <a16:colId xmlns:a16="http://schemas.microsoft.com/office/drawing/2014/main" val="1976459706"/>
                    </a:ext>
                  </a:extLst>
                </a:gridCol>
              </a:tblGrid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DEĞİŞİM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98420"/>
                  </a:ext>
                </a:extLst>
              </a:tr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Yüzde %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4470022"/>
                  </a:ext>
                </a:extLst>
              </a:tr>
              <a:tr h="3296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500.000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450.000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50.000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10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042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306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…………. tekniğin uygulanmasında finansal tabloların varlık ve kaynak yapılarında yer alan her kalemin varlıklar veya kaynaklar toplamı içindeki oranı yüzde olarak belirlenmektedir.</a:t>
            </a: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Yukarıdaki ifadede boş bırakılan yere aşağıdaki kavramlardan hangisi yazılmalıdır?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Tablolar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Analiz</a:t>
            </a:r>
          </a:p>
        </p:txBody>
      </p:sp>
    </p:spTree>
    <p:extLst>
      <p:ext uri="{BB962C8B-B14F-4D97-AF65-F5344CB8AC3E}">
        <p14:creationId xmlns:p14="http://schemas.microsoft.com/office/powerpoint/2010/main" val="301580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Farklı büyüklükteki işletmeler arası karşılaştırma yapmak için aşağıdaki tekniklerden hangisi diğerlerine göre daha kullanışlı sayılır?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Tablolar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Likidite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Analiz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525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Yukarıdaki formül aşağıdaki tekniklerden hangisinde kullanılmaktadır?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Tablolar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Analiz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E57753C-C4C9-493F-B56D-133C650A5E8D}"/>
                  </a:ext>
                </a:extLst>
              </p:cNvPr>
              <p:cNvSpPr txBox="1"/>
              <p:nvPr/>
            </p:nvSpPr>
            <p:spPr bwMode="auto">
              <a:xfrm>
                <a:off x="838200" y="577049"/>
                <a:ext cx="8023225" cy="7858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Hesab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aktif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ç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indeki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pay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ü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zdesi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hesaplanacak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kalem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tutar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ı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Aktif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Toplam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ı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∗100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E57753C-C4C9-493F-B56D-133C650A5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77049"/>
                <a:ext cx="8023225" cy="7858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4511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analizinde kullanılan yukarıdaki formülde eksik olan yere (?) aşağıdakilerden hangisi yazılmalıdır?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Pasif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Özkaynaklar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Hasılat (Satışlar)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Dönem Net Karı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E234A405-3D17-45C2-A6F4-4EDBF064735E}"/>
                  </a:ext>
                </a:extLst>
              </p:cNvPr>
              <p:cNvSpPr txBox="1"/>
              <p:nvPr/>
            </p:nvSpPr>
            <p:spPr bwMode="auto">
              <a:xfrm>
                <a:off x="838200" y="681038"/>
                <a:ext cx="8135938" cy="7921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Hesab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pasif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ç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indeki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pay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ü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zdesi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hesaplanacak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kalem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tutar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ı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tr-T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?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E234A405-3D17-45C2-A6F4-4EDBF0647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681038"/>
                <a:ext cx="8135938" cy="7921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43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analizinde kullanılan yukarıdaki formülde eksik olan yere (?) aşağıdakilerden hangisi yazılmalıdır?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Pasif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Özkaynaklar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 Toplamı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Satışlar ( Net Hasılat)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Dönem Net Karı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8FD688C8-7BB0-4C65-8252-973BB6FFA288}"/>
                  </a:ext>
                </a:extLst>
              </p:cNvPr>
              <p:cNvSpPr txBox="1"/>
              <p:nvPr/>
            </p:nvSpPr>
            <p:spPr bwMode="auto">
              <a:xfrm>
                <a:off x="838200" y="576263"/>
                <a:ext cx="8809038" cy="7921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Hesab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net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sat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ış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lar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ç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indeki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pay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ı=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ü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zdesi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hesaplanacak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kalem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tutar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ı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tr-T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?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8FD688C8-7BB0-4C65-8252-973BB6FFA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76263"/>
                <a:ext cx="8809038" cy="7921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509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alınarak dikey yüzde analizine göre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yüzde kısmına yazılması gereken sayı kaç olmalıdır?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B3116B36-9591-4237-A10F-04F64A006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347000"/>
              </p:ext>
            </p:extLst>
          </p:nvPr>
        </p:nvGraphicFramePr>
        <p:xfrm>
          <a:off x="838199" y="1727745"/>
          <a:ext cx="5464948" cy="2091872"/>
        </p:xfrm>
        <a:graphic>
          <a:graphicData uri="http://schemas.openxmlformats.org/drawingml/2006/table">
            <a:tbl>
              <a:tblPr firstRow="1" firstCol="1" bandRow="1"/>
              <a:tblGrid>
                <a:gridCol w="3120578">
                  <a:extLst>
                    <a:ext uri="{9D8B030D-6E8A-4147-A177-3AD203B41FA5}">
                      <a16:colId xmlns:a16="http://schemas.microsoft.com/office/drawing/2014/main" val="482424277"/>
                    </a:ext>
                  </a:extLst>
                </a:gridCol>
                <a:gridCol w="1189504">
                  <a:extLst>
                    <a:ext uri="{9D8B030D-6E8A-4147-A177-3AD203B41FA5}">
                      <a16:colId xmlns:a16="http://schemas.microsoft.com/office/drawing/2014/main" val="1658182698"/>
                    </a:ext>
                  </a:extLst>
                </a:gridCol>
                <a:gridCol w="1154866">
                  <a:extLst>
                    <a:ext uri="{9D8B030D-6E8A-4147-A177-3AD203B41FA5}">
                      <a16:colId xmlns:a16="http://schemas.microsoft.com/office/drawing/2014/main" val="341355809"/>
                    </a:ext>
                  </a:extLst>
                </a:gridCol>
              </a:tblGrid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AKTİF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TL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548260"/>
                  </a:ext>
                </a:extLst>
              </a:tr>
              <a:tr h="288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389145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Duran Varlıklar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438115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AKTİF TOPLAMI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874880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Yabancı Kaynaklar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403539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Özkaynaklar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600.000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750473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PASİF TOPLAMI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986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30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alınarak dikey yüzde analizine göre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Brüt Satış Karı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yüzde kısmına yazılması gereken sayı kaç olmalıdır?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B3116B36-9591-4237-A10F-04F64A006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651196"/>
              </p:ext>
            </p:extLst>
          </p:nvPr>
        </p:nvGraphicFramePr>
        <p:xfrm>
          <a:off x="838199" y="1727745"/>
          <a:ext cx="5464948" cy="2568730"/>
        </p:xfrm>
        <a:graphic>
          <a:graphicData uri="http://schemas.openxmlformats.org/drawingml/2006/table">
            <a:tbl>
              <a:tblPr firstRow="1" firstCol="1" bandRow="1"/>
              <a:tblGrid>
                <a:gridCol w="3120578">
                  <a:extLst>
                    <a:ext uri="{9D8B030D-6E8A-4147-A177-3AD203B41FA5}">
                      <a16:colId xmlns:a16="http://schemas.microsoft.com/office/drawing/2014/main" val="482424277"/>
                    </a:ext>
                  </a:extLst>
                </a:gridCol>
                <a:gridCol w="1189504">
                  <a:extLst>
                    <a:ext uri="{9D8B030D-6E8A-4147-A177-3AD203B41FA5}">
                      <a16:colId xmlns:a16="http://schemas.microsoft.com/office/drawing/2014/main" val="1658182698"/>
                    </a:ext>
                  </a:extLst>
                </a:gridCol>
                <a:gridCol w="1154866">
                  <a:extLst>
                    <a:ext uri="{9D8B030D-6E8A-4147-A177-3AD203B41FA5}">
                      <a16:colId xmlns:a16="http://schemas.microsoft.com/office/drawing/2014/main" val="341355809"/>
                    </a:ext>
                  </a:extLst>
                </a:gridCol>
              </a:tblGrid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GELİR TABLOSU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TL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548260"/>
                  </a:ext>
                </a:extLst>
              </a:tr>
              <a:tr h="4006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Net Satışlar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100.000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%100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389145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Satışların Maliyeti (-)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%20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438115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BRÜT SATIŞ KARI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80.000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874880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Faaliyet Giderleri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%10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403539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FAALİYET KARI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70.000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750473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……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….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986351"/>
                  </a:ext>
                </a:extLst>
              </a:tr>
              <a:tr h="30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DÖNEM NET KARI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10.000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487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25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yöntemde, birbirini izleyen dönemlere ait mali tablolarda yer alan kalemlerin temel (baz) alınan mali tablo kalemlerine göre gösterdiği artış veya azalışlar </a:t>
            </a:r>
            <a:r>
              <a:rPr lang="tr-TR">
                <a:latin typeface="Times New Roman" panose="02020603050405020304" pitchFamily="18" charset="0"/>
                <a:cs typeface="Times New Roman" panose="02020603050405020304" pitchFamily="18" charset="0"/>
              </a:rPr>
              <a:t>yıllar itibariyle yüzde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hesaplanır. </a:t>
            </a: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Yukarıdaki tanımlamada bahsedilen finansal tablo analizi yöntemi aşağıdakilerden hangisidir?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Tablolar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Analiz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İşletmenin mali tablolarında yer alan her bir kalemin temel (baz) kabul edilen yıla göre yüzde olarak değişimlerini incelemek isteyen bir analist aşağıdaki yöntemlerden hangisini kullanmalıdır?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Tablolar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Dikey Yüzde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 Analizi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Analiz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07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(Trend) Yüzdeleri Analizi ile ilgili olarak aşağıdakilerden hangisi YANLIŞ bir ifadedir?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yüzdeleri yönteminin uygulanmasında baz yıla (temel yıl) göre eğilim hesaplanması yaklaşımı kullanılabilir.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yüzdeleri yönteminin uygulanmasında bir önceki yıla göre eğilim hesaplanması yaklaşımı kullanılabilir.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Eğilim yüzdeleri hesaplanacak dönemin analizinden beklenen yararın sağlanabilmesi için mümkün olduğu kadar uzun bir süreyi kapsaması gerekir.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 yıl yöntemi benimsendiğinde genel ekonomi ve işletme bakımından normal tamamlanmış bir yıla ait mali tablolar baz olarak alınmalıdır.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analizi sadece çeyrek dönemlik mali tablolar ile kullanılabilmektedir.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759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151892"/>
              </p:ext>
            </p:extLst>
          </p:nvPr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289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460904"/>
              </p:ext>
            </p:extLst>
          </p:nvPr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48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431085"/>
              </p:ext>
            </p:extLst>
          </p:nvPr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285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BİR ÖNCEKİ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01414"/>
              </p:ext>
            </p:extLst>
          </p:nvPr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28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BİR ÖNCEKİ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858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bilgiler dikkate alındığında eğim yüzdeleri (trend) analiz tekniği açısından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BİR ÖNCEKİ YIL ESASINA GÖRE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yılı için dönen varlıkların alması gereken endeks rakamı kaç olmalıdır?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6D6C3764-560A-48A0-8A81-B2AD40348505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2487144"/>
          <a:ext cx="6610164" cy="841982"/>
        </p:xfrm>
        <a:graphic>
          <a:graphicData uri="http://schemas.openxmlformats.org/drawingml/2006/table">
            <a:tbl>
              <a:tblPr firstRow="1" firstCol="1" bandRow="1"/>
              <a:tblGrid>
                <a:gridCol w="1652313">
                  <a:extLst>
                    <a:ext uri="{9D8B030D-6E8A-4147-A177-3AD203B41FA5}">
                      <a16:colId xmlns:a16="http://schemas.microsoft.com/office/drawing/2014/main" val="594190381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685143235"/>
                    </a:ext>
                  </a:extLst>
                </a:gridCol>
                <a:gridCol w="1652313">
                  <a:extLst>
                    <a:ext uri="{9D8B030D-6E8A-4147-A177-3AD203B41FA5}">
                      <a16:colId xmlns:a16="http://schemas.microsoft.com/office/drawing/2014/main" val="4035925096"/>
                    </a:ext>
                  </a:extLst>
                </a:gridCol>
                <a:gridCol w="1653225">
                  <a:extLst>
                    <a:ext uri="{9D8B030D-6E8A-4147-A177-3AD203B41FA5}">
                      <a16:colId xmlns:a16="http://schemas.microsoft.com/office/drawing/2014/main" val="2836331746"/>
                    </a:ext>
                  </a:extLst>
                </a:gridCol>
              </a:tblGrid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21216"/>
                  </a:ext>
                </a:extLst>
              </a:tr>
              <a:tr h="4209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Dönen Varlıklar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1.500.000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340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171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(Trend) analizinde baz yıl (temel yıl) yaklaşımına göre 2020 yılı için hesaplanan 110 sayısı ne anlama gelmektedir?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110 TL artmıştır.</a:t>
            </a: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3">
            <a:extLst>
              <a:ext uri="{FF2B5EF4-FFF2-40B4-BE49-F238E27FC236}">
                <a16:creationId xmlns:a16="http://schemas.microsoft.com/office/drawing/2014/main" id="{F3B66EDA-3064-4310-BB7E-43F90DEB3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779157"/>
              </p:ext>
            </p:extLst>
          </p:nvPr>
        </p:nvGraphicFramePr>
        <p:xfrm>
          <a:off x="948924" y="772932"/>
          <a:ext cx="8128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316375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60020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138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421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74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92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569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(Trend) analizinde baz yıl (temel yıl) yaklaşımına göre 2021 yılı için hesaplanan 90 sayısı ne anlama gelmektedir?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%90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%90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90 TL artmıştır.</a:t>
            </a: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3">
            <a:extLst>
              <a:ext uri="{FF2B5EF4-FFF2-40B4-BE49-F238E27FC236}">
                <a16:creationId xmlns:a16="http://schemas.microsoft.com/office/drawing/2014/main" id="{F3B66EDA-3064-4310-BB7E-43F90DEB3D73}"/>
              </a:ext>
            </a:extLst>
          </p:cNvPr>
          <p:cNvGraphicFramePr>
            <a:graphicFrameLocks noGrp="1"/>
          </p:cNvGraphicFramePr>
          <p:nvPr/>
        </p:nvGraphicFramePr>
        <p:xfrm>
          <a:off x="948924" y="772932"/>
          <a:ext cx="8128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316375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60020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138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421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74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92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225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(Trend) analizinde baz yıl (temel yıl) yaklaşımına göre 2019 yılı için hesaplanan 100 sayısı ne anlama gelmektedir?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2020 yılına göre %100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2020 yılına göre %100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2021 yılına göre %100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2021 yılına göre %100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baz yıl olduğu için 100 değerini almıştır, anlam ifade etmez.</a:t>
            </a: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3">
            <a:extLst>
              <a:ext uri="{FF2B5EF4-FFF2-40B4-BE49-F238E27FC236}">
                <a16:creationId xmlns:a16="http://schemas.microsoft.com/office/drawing/2014/main" id="{F3B66EDA-3064-4310-BB7E-43F90DEB3D73}"/>
              </a:ext>
            </a:extLst>
          </p:cNvPr>
          <p:cNvGraphicFramePr>
            <a:graphicFrameLocks noGrp="1"/>
          </p:cNvGraphicFramePr>
          <p:nvPr/>
        </p:nvGraphicFramePr>
        <p:xfrm>
          <a:off x="948924" y="772932"/>
          <a:ext cx="8128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316375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60020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138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421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74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92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371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(Trend) analizinde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BİR ÖNCEKİ YIL YAKLAŞIMINA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 2020 yılı için hesaplanan 110 sayısı ne anlama gelmektedir?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2021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2021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110 TL artmıştır.</a:t>
            </a: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3">
            <a:extLst>
              <a:ext uri="{FF2B5EF4-FFF2-40B4-BE49-F238E27FC236}">
                <a16:creationId xmlns:a16="http://schemas.microsoft.com/office/drawing/2014/main" id="{F3B66EDA-3064-4310-BB7E-43F90DEB3D73}"/>
              </a:ext>
            </a:extLst>
          </p:cNvPr>
          <p:cNvGraphicFramePr>
            <a:graphicFrameLocks noGrp="1"/>
          </p:cNvGraphicFramePr>
          <p:nvPr/>
        </p:nvGraphicFramePr>
        <p:xfrm>
          <a:off x="948924" y="772932"/>
          <a:ext cx="8128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316375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60020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138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421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74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92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246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A288E68-7B38-491A-AF6A-2DFFB7BD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049"/>
            <a:ext cx="10515600" cy="5599914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Eğim yüzdeleri (Trend) analizinde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BİR ÖNCEKİ YIL YAKLAŞIMINA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 2021 yılı için hesaplanan 90 sayısı ne anlama gelmektedir?</a:t>
            </a:r>
          </a:p>
          <a:p>
            <a:pPr marL="0" indent="0" algn="just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2020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2020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artmıştır.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%10 azalmıştır.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Dönen varlıkların toplam tutarı 2019 yılına göre 90 TL artmıştır.</a:t>
            </a: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UcPeriod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3">
            <a:extLst>
              <a:ext uri="{FF2B5EF4-FFF2-40B4-BE49-F238E27FC236}">
                <a16:creationId xmlns:a16="http://schemas.microsoft.com/office/drawing/2014/main" id="{F3B66EDA-3064-4310-BB7E-43F90DEB3D73}"/>
              </a:ext>
            </a:extLst>
          </p:cNvPr>
          <p:cNvGraphicFramePr>
            <a:graphicFrameLocks noGrp="1"/>
          </p:cNvGraphicFramePr>
          <p:nvPr/>
        </p:nvGraphicFramePr>
        <p:xfrm>
          <a:off x="948924" y="772932"/>
          <a:ext cx="8128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316375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60020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138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421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774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Dönen Varlıklar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92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445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1365</Words>
  <Application>Microsoft Office PowerPoint</Application>
  <PresentationFormat>Geniş ekran</PresentationFormat>
  <Paragraphs>301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Times New Roman</vt:lpstr>
      <vt:lpstr>Office Teması</vt:lpstr>
      <vt:lpstr>Örnek Çalışma Soruları 2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Örnek Çalışma Soruları 2</dc:title>
  <dc:creator>Serhan GÜRKAN</dc:creator>
  <cp:lastModifiedBy>Serhan GÜRKAN</cp:lastModifiedBy>
  <cp:revision>12</cp:revision>
  <dcterms:created xsi:type="dcterms:W3CDTF">2022-03-19T18:11:15Z</dcterms:created>
  <dcterms:modified xsi:type="dcterms:W3CDTF">2022-03-21T11:15:04Z</dcterms:modified>
</cp:coreProperties>
</file>