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96" r:id="rId32"/>
    <p:sldId id="287" r:id="rId33"/>
    <p:sldId id="288" r:id="rId34"/>
    <p:sldId id="289" r:id="rId35"/>
    <p:sldId id="290" r:id="rId36"/>
    <p:sldId id="291" r:id="rId37"/>
    <p:sldId id="292" r:id="rId38"/>
    <p:sldId id="293" r:id="rId39"/>
    <p:sldId id="294" r:id="rId40"/>
    <p:sldId id="295" r:id="rId41"/>
    <p:sldId id="297" r:id="rId42"/>
    <p:sldId id="298" r:id="rId43"/>
    <p:sldId id="299" r:id="rId44"/>
    <p:sldId id="311" r:id="rId45"/>
    <p:sldId id="312" r:id="rId46"/>
    <p:sldId id="300" r:id="rId47"/>
    <p:sldId id="313" r:id="rId48"/>
    <p:sldId id="314" r:id="rId49"/>
    <p:sldId id="315" r:id="rId50"/>
    <p:sldId id="316" r:id="rId51"/>
    <p:sldId id="301"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08" d="100"/>
          <a:sy n="108" d="100"/>
        </p:scale>
        <p:origin x="51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F35CA8-B996-4515-B416-589DDAB5B538}"/>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a:p>
        </p:txBody>
      </p:sp>
      <p:sp>
        <p:nvSpPr>
          <p:cNvPr id="3" name="Alt Başlık 2">
            <a:extLst>
              <a:ext uri="{FF2B5EF4-FFF2-40B4-BE49-F238E27FC236}">
                <a16:creationId xmlns:a16="http://schemas.microsoft.com/office/drawing/2014/main" id="{BD2F39E2-679E-4093-B5F3-DA94B6C1D5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a:p>
        </p:txBody>
      </p:sp>
      <p:sp>
        <p:nvSpPr>
          <p:cNvPr id="4" name="Veri Yer Tutucusu 3">
            <a:extLst>
              <a:ext uri="{FF2B5EF4-FFF2-40B4-BE49-F238E27FC236}">
                <a16:creationId xmlns:a16="http://schemas.microsoft.com/office/drawing/2014/main" id="{87203C92-18D7-4023-BB51-7A6E29471A4D}"/>
              </a:ext>
            </a:extLst>
          </p:cNvPr>
          <p:cNvSpPr>
            <a:spLocks noGrp="1"/>
          </p:cNvSpPr>
          <p:nvPr>
            <p:ph type="dt" sz="half" idx="10"/>
          </p:nvPr>
        </p:nvSpPr>
        <p:spPr/>
        <p:txBody>
          <a:bodyPr/>
          <a:lstStyle/>
          <a:p>
            <a:fld id="{9B7A6AC7-1D67-4C02-BD99-E85DFBC4F4E1}" type="datetimeFigureOut">
              <a:rPr lang="en-US" smtClean="0"/>
              <a:t>3/19/2022</a:t>
            </a:fld>
            <a:endParaRPr lang="en-US"/>
          </a:p>
        </p:txBody>
      </p:sp>
      <p:sp>
        <p:nvSpPr>
          <p:cNvPr id="5" name="Alt Bilgi Yer Tutucusu 4">
            <a:extLst>
              <a:ext uri="{FF2B5EF4-FFF2-40B4-BE49-F238E27FC236}">
                <a16:creationId xmlns:a16="http://schemas.microsoft.com/office/drawing/2014/main" id="{ED13D916-E3C6-4EA2-BA80-64F20724B92B}"/>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30E9AD85-8126-408B-BEF7-6ED5F78E5C3F}"/>
              </a:ext>
            </a:extLst>
          </p:cNvPr>
          <p:cNvSpPr>
            <a:spLocks noGrp="1"/>
          </p:cNvSpPr>
          <p:nvPr>
            <p:ph type="sldNum" sz="quarter" idx="12"/>
          </p:nvPr>
        </p:nvSpPr>
        <p:spPr/>
        <p:txBody>
          <a:bodyPr/>
          <a:lstStyle/>
          <a:p>
            <a:fld id="{9D4FD50B-8725-4EB0-AA64-0EAEC382D592}" type="slidenum">
              <a:rPr lang="en-US" smtClean="0"/>
              <a:t>‹#›</a:t>
            </a:fld>
            <a:endParaRPr lang="en-US"/>
          </a:p>
        </p:txBody>
      </p:sp>
    </p:spTree>
    <p:extLst>
      <p:ext uri="{BB962C8B-B14F-4D97-AF65-F5344CB8AC3E}">
        <p14:creationId xmlns:p14="http://schemas.microsoft.com/office/powerpoint/2010/main" val="1550930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2CE2AE-3BFD-4B34-AD63-106F50754205}"/>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F4BB6280-27B2-4044-BF10-C72A4490220E}"/>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C39AB34D-B35E-434A-AD58-CD155DDFEA36}"/>
              </a:ext>
            </a:extLst>
          </p:cNvPr>
          <p:cNvSpPr>
            <a:spLocks noGrp="1"/>
          </p:cNvSpPr>
          <p:nvPr>
            <p:ph type="dt" sz="half" idx="10"/>
          </p:nvPr>
        </p:nvSpPr>
        <p:spPr/>
        <p:txBody>
          <a:bodyPr/>
          <a:lstStyle/>
          <a:p>
            <a:fld id="{9B7A6AC7-1D67-4C02-BD99-E85DFBC4F4E1}" type="datetimeFigureOut">
              <a:rPr lang="en-US" smtClean="0"/>
              <a:t>3/19/2022</a:t>
            </a:fld>
            <a:endParaRPr lang="en-US"/>
          </a:p>
        </p:txBody>
      </p:sp>
      <p:sp>
        <p:nvSpPr>
          <p:cNvPr id="5" name="Alt Bilgi Yer Tutucusu 4">
            <a:extLst>
              <a:ext uri="{FF2B5EF4-FFF2-40B4-BE49-F238E27FC236}">
                <a16:creationId xmlns:a16="http://schemas.microsoft.com/office/drawing/2014/main" id="{FAF1BF7F-212B-494C-86F2-BF3CF251DCA3}"/>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1CD85861-B994-4D12-86C3-EFB8658C945F}"/>
              </a:ext>
            </a:extLst>
          </p:cNvPr>
          <p:cNvSpPr>
            <a:spLocks noGrp="1"/>
          </p:cNvSpPr>
          <p:nvPr>
            <p:ph type="sldNum" sz="quarter" idx="12"/>
          </p:nvPr>
        </p:nvSpPr>
        <p:spPr/>
        <p:txBody>
          <a:bodyPr/>
          <a:lstStyle/>
          <a:p>
            <a:fld id="{9D4FD50B-8725-4EB0-AA64-0EAEC382D592}" type="slidenum">
              <a:rPr lang="en-US" smtClean="0"/>
              <a:t>‹#›</a:t>
            </a:fld>
            <a:endParaRPr lang="en-US"/>
          </a:p>
        </p:txBody>
      </p:sp>
    </p:spTree>
    <p:extLst>
      <p:ext uri="{BB962C8B-B14F-4D97-AF65-F5344CB8AC3E}">
        <p14:creationId xmlns:p14="http://schemas.microsoft.com/office/powerpoint/2010/main" val="2725209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5F5E95-B28E-427A-8500-ACA72EA1975C}"/>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417B9F42-30A3-40E0-9E5F-B63DC5C0F2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CC4B490A-7847-4476-917F-42105B0D7195}"/>
              </a:ext>
            </a:extLst>
          </p:cNvPr>
          <p:cNvSpPr>
            <a:spLocks noGrp="1"/>
          </p:cNvSpPr>
          <p:nvPr>
            <p:ph type="dt" sz="half" idx="10"/>
          </p:nvPr>
        </p:nvSpPr>
        <p:spPr/>
        <p:txBody>
          <a:bodyPr/>
          <a:lstStyle/>
          <a:p>
            <a:fld id="{9B7A6AC7-1D67-4C02-BD99-E85DFBC4F4E1}" type="datetimeFigureOut">
              <a:rPr lang="en-US" smtClean="0"/>
              <a:t>3/19/2022</a:t>
            </a:fld>
            <a:endParaRPr lang="en-US"/>
          </a:p>
        </p:txBody>
      </p:sp>
      <p:sp>
        <p:nvSpPr>
          <p:cNvPr id="5" name="Alt Bilgi Yer Tutucusu 4">
            <a:extLst>
              <a:ext uri="{FF2B5EF4-FFF2-40B4-BE49-F238E27FC236}">
                <a16:creationId xmlns:a16="http://schemas.microsoft.com/office/drawing/2014/main" id="{2C9C4F18-96C8-41C9-BF60-39A4F0B9C84E}"/>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5CE239FC-3825-4332-A35D-593CDF0F9FEE}"/>
              </a:ext>
            </a:extLst>
          </p:cNvPr>
          <p:cNvSpPr>
            <a:spLocks noGrp="1"/>
          </p:cNvSpPr>
          <p:nvPr>
            <p:ph type="sldNum" sz="quarter" idx="12"/>
          </p:nvPr>
        </p:nvSpPr>
        <p:spPr/>
        <p:txBody>
          <a:bodyPr/>
          <a:lstStyle/>
          <a:p>
            <a:fld id="{9D4FD50B-8725-4EB0-AA64-0EAEC382D592}" type="slidenum">
              <a:rPr lang="en-US" smtClean="0"/>
              <a:t>‹#›</a:t>
            </a:fld>
            <a:endParaRPr lang="en-US"/>
          </a:p>
        </p:txBody>
      </p:sp>
    </p:spTree>
    <p:extLst>
      <p:ext uri="{BB962C8B-B14F-4D97-AF65-F5344CB8AC3E}">
        <p14:creationId xmlns:p14="http://schemas.microsoft.com/office/powerpoint/2010/main" val="428378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2FC987-0323-4705-8651-9B96A3899A1C}"/>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82677C53-8C76-410A-B3FD-CC80C89FF3F2}"/>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a:extLst>
              <a:ext uri="{FF2B5EF4-FFF2-40B4-BE49-F238E27FC236}">
                <a16:creationId xmlns:a16="http://schemas.microsoft.com/office/drawing/2014/main" id="{E20F4DD9-800A-4ED3-B557-730117D75D45}"/>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4">
            <a:extLst>
              <a:ext uri="{FF2B5EF4-FFF2-40B4-BE49-F238E27FC236}">
                <a16:creationId xmlns:a16="http://schemas.microsoft.com/office/drawing/2014/main" id="{CC61603B-78A7-4632-9EB3-E4D580FA5762}"/>
              </a:ext>
            </a:extLst>
          </p:cNvPr>
          <p:cNvSpPr>
            <a:spLocks noGrp="1"/>
          </p:cNvSpPr>
          <p:nvPr>
            <p:ph type="dt" sz="half" idx="10"/>
          </p:nvPr>
        </p:nvSpPr>
        <p:spPr/>
        <p:txBody>
          <a:bodyPr/>
          <a:lstStyle/>
          <a:p>
            <a:fld id="{9B7A6AC7-1D67-4C02-BD99-E85DFBC4F4E1}" type="datetimeFigureOut">
              <a:rPr lang="en-US" smtClean="0"/>
              <a:t>3/19/2022</a:t>
            </a:fld>
            <a:endParaRPr lang="en-US"/>
          </a:p>
        </p:txBody>
      </p:sp>
      <p:sp>
        <p:nvSpPr>
          <p:cNvPr id="6" name="Alt Bilgi Yer Tutucusu 5">
            <a:extLst>
              <a:ext uri="{FF2B5EF4-FFF2-40B4-BE49-F238E27FC236}">
                <a16:creationId xmlns:a16="http://schemas.microsoft.com/office/drawing/2014/main" id="{DB390ED2-497D-4C5B-B3EA-9502391223D8}"/>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CFEB8EEC-3092-4BBB-B828-C163DFD61820}"/>
              </a:ext>
            </a:extLst>
          </p:cNvPr>
          <p:cNvSpPr>
            <a:spLocks noGrp="1"/>
          </p:cNvSpPr>
          <p:nvPr>
            <p:ph type="sldNum" sz="quarter" idx="12"/>
          </p:nvPr>
        </p:nvSpPr>
        <p:spPr/>
        <p:txBody>
          <a:bodyPr/>
          <a:lstStyle/>
          <a:p>
            <a:fld id="{9D4FD50B-8725-4EB0-AA64-0EAEC382D592}" type="slidenum">
              <a:rPr lang="en-US" smtClean="0"/>
              <a:t>‹#›</a:t>
            </a:fld>
            <a:endParaRPr lang="en-US"/>
          </a:p>
        </p:txBody>
      </p:sp>
    </p:spTree>
    <p:extLst>
      <p:ext uri="{BB962C8B-B14F-4D97-AF65-F5344CB8AC3E}">
        <p14:creationId xmlns:p14="http://schemas.microsoft.com/office/powerpoint/2010/main" val="1074140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1FDC4C-80F6-4C95-8159-3D3649DCB256}"/>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ADC2CB58-12B5-4CCF-8276-67411BFA4E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9A36E93A-334B-4C42-AFFB-C604E69B1BFA}"/>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Metin Yer Tutucusu 4">
            <a:extLst>
              <a:ext uri="{FF2B5EF4-FFF2-40B4-BE49-F238E27FC236}">
                <a16:creationId xmlns:a16="http://schemas.microsoft.com/office/drawing/2014/main" id="{92D79278-E82C-438A-AA85-A3A91244AC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AE7E16F1-3F44-4743-8427-8AD329C7BCE7}"/>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6">
            <a:extLst>
              <a:ext uri="{FF2B5EF4-FFF2-40B4-BE49-F238E27FC236}">
                <a16:creationId xmlns:a16="http://schemas.microsoft.com/office/drawing/2014/main" id="{03778C1A-A2AD-4EEF-B042-289A649EFAA6}"/>
              </a:ext>
            </a:extLst>
          </p:cNvPr>
          <p:cNvSpPr>
            <a:spLocks noGrp="1"/>
          </p:cNvSpPr>
          <p:nvPr>
            <p:ph type="dt" sz="half" idx="10"/>
          </p:nvPr>
        </p:nvSpPr>
        <p:spPr/>
        <p:txBody>
          <a:bodyPr/>
          <a:lstStyle/>
          <a:p>
            <a:fld id="{9B7A6AC7-1D67-4C02-BD99-E85DFBC4F4E1}" type="datetimeFigureOut">
              <a:rPr lang="en-US" smtClean="0"/>
              <a:t>3/19/2022</a:t>
            </a:fld>
            <a:endParaRPr lang="en-US"/>
          </a:p>
        </p:txBody>
      </p:sp>
      <p:sp>
        <p:nvSpPr>
          <p:cNvPr id="8" name="Alt Bilgi Yer Tutucusu 7">
            <a:extLst>
              <a:ext uri="{FF2B5EF4-FFF2-40B4-BE49-F238E27FC236}">
                <a16:creationId xmlns:a16="http://schemas.microsoft.com/office/drawing/2014/main" id="{F6F6223E-BBEF-4F22-BF70-7BBB4208687F}"/>
              </a:ext>
            </a:extLst>
          </p:cNvPr>
          <p:cNvSpPr>
            <a:spLocks noGrp="1"/>
          </p:cNvSpPr>
          <p:nvPr>
            <p:ph type="ftr" sz="quarter" idx="11"/>
          </p:nvPr>
        </p:nvSpPr>
        <p:spPr/>
        <p:txBody>
          <a:bodyPr/>
          <a:lstStyle/>
          <a:p>
            <a:endParaRPr lang="en-US"/>
          </a:p>
        </p:txBody>
      </p:sp>
      <p:sp>
        <p:nvSpPr>
          <p:cNvPr id="9" name="Slayt Numarası Yer Tutucusu 8">
            <a:extLst>
              <a:ext uri="{FF2B5EF4-FFF2-40B4-BE49-F238E27FC236}">
                <a16:creationId xmlns:a16="http://schemas.microsoft.com/office/drawing/2014/main" id="{9D480A7F-3E78-485A-99F8-B5FCBC0EACF8}"/>
              </a:ext>
            </a:extLst>
          </p:cNvPr>
          <p:cNvSpPr>
            <a:spLocks noGrp="1"/>
          </p:cNvSpPr>
          <p:nvPr>
            <p:ph type="sldNum" sz="quarter" idx="12"/>
          </p:nvPr>
        </p:nvSpPr>
        <p:spPr/>
        <p:txBody>
          <a:bodyPr/>
          <a:lstStyle/>
          <a:p>
            <a:fld id="{9D4FD50B-8725-4EB0-AA64-0EAEC382D592}" type="slidenum">
              <a:rPr lang="en-US" smtClean="0"/>
              <a:t>‹#›</a:t>
            </a:fld>
            <a:endParaRPr lang="en-US"/>
          </a:p>
        </p:txBody>
      </p:sp>
    </p:spTree>
    <p:extLst>
      <p:ext uri="{BB962C8B-B14F-4D97-AF65-F5344CB8AC3E}">
        <p14:creationId xmlns:p14="http://schemas.microsoft.com/office/powerpoint/2010/main" val="300930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9E6CC64-18D8-44F1-AB26-BE9F134B12C9}"/>
              </a:ext>
            </a:extLst>
          </p:cNvPr>
          <p:cNvSpPr>
            <a:spLocks noGrp="1"/>
          </p:cNvSpPr>
          <p:nvPr>
            <p:ph type="title"/>
          </p:nvPr>
        </p:nvSpPr>
        <p:spPr/>
        <p:txBody>
          <a:bodyPr/>
          <a:lstStyle/>
          <a:p>
            <a:r>
              <a:rPr lang="tr-TR"/>
              <a:t>Asıl başlık stilini düzenlemek için tıklayın</a:t>
            </a:r>
            <a:endParaRPr lang="en-US"/>
          </a:p>
        </p:txBody>
      </p:sp>
      <p:sp>
        <p:nvSpPr>
          <p:cNvPr id="3" name="Veri Yer Tutucusu 2">
            <a:extLst>
              <a:ext uri="{FF2B5EF4-FFF2-40B4-BE49-F238E27FC236}">
                <a16:creationId xmlns:a16="http://schemas.microsoft.com/office/drawing/2014/main" id="{19704FF0-BC9E-44DC-99A1-22DF1EAE22BD}"/>
              </a:ext>
            </a:extLst>
          </p:cNvPr>
          <p:cNvSpPr>
            <a:spLocks noGrp="1"/>
          </p:cNvSpPr>
          <p:nvPr>
            <p:ph type="dt" sz="half" idx="10"/>
          </p:nvPr>
        </p:nvSpPr>
        <p:spPr/>
        <p:txBody>
          <a:bodyPr/>
          <a:lstStyle/>
          <a:p>
            <a:fld id="{9B7A6AC7-1D67-4C02-BD99-E85DFBC4F4E1}" type="datetimeFigureOut">
              <a:rPr lang="en-US" smtClean="0"/>
              <a:t>3/19/2022</a:t>
            </a:fld>
            <a:endParaRPr lang="en-US"/>
          </a:p>
        </p:txBody>
      </p:sp>
      <p:sp>
        <p:nvSpPr>
          <p:cNvPr id="4" name="Alt Bilgi Yer Tutucusu 3">
            <a:extLst>
              <a:ext uri="{FF2B5EF4-FFF2-40B4-BE49-F238E27FC236}">
                <a16:creationId xmlns:a16="http://schemas.microsoft.com/office/drawing/2014/main" id="{308D69F8-F0FC-4DBB-AB1A-D3083F5DD097}"/>
              </a:ext>
            </a:extLst>
          </p:cNvPr>
          <p:cNvSpPr>
            <a:spLocks noGrp="1"/>
          </p:cNvSpPr>
          <p:nvPr>
            <p:ph type="ftr" sz="quarter" idx="11"/>
          </p:nvPr>
        </p:nvSpPr>
        <p:spPr/>
        <p:txBody>
          <a:bodyPr/>
          <a:lstStyle/>
          <a:p>
            <a:endParaRPr lang="en-US"/>
          </a:p>
        </p:txBody>
      </p:sp>
      <p:sp>
        <p:nvSpPr>
          <p:cNvPr id="5" name="Slayt Numarası Yer Tutucusu 4">
            <a:extLst>
              <a:ext uri="{FF2B5EF4-FFF2-40B4-BE49-F238E27FC236}">
                <a16:creationId xmlns:a16="http://schemas.microsoft.com/office/drawing/2014/main" id="{7C893E35-54C8-40A1-BE8E-658E357CA410}"/>
              </a:ext>
            </a:extLst>
          </p:cNvPr>
          <p:cNvSpPr>
            <a:spLocks noGrp="1"/>
          </p:cNvSpPr>
          <p:nvPr>
            <p:ph type="sldNum" sz="quarter" idx="12"/>
          </p:nvPr>
        </p:nvSpPr>
        <p:spPr/>
        <p:txBody>
          <a:bodyPr/>
          <a:lstStyle/>
          <a:p>
            <a:fld id="{9D4FD50B-8725-4EB0-AA64-0EAEC382D592}" type="slidenum">
              <a:rPr lang="en-US" smtClean="0"/>
              <a:t>‹#›</a:t>
            </a:fld>
            <a:endParaRPr lang="en-US"/>
          </a:p>
        </p:txBody>
      </p:sp>
    </p:spTree>
    <p:extLst>
      <p:ext uri="{BB962C8B-B14F-4D97-AF65-F5344CB8AC3E}">
        <p14:creationId xmlns:p14="http://schemas.microsoft.com/office/powerpoint/2010/main" val="21914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F2742358-8400-4728-AC11-FA7158977976}"/>
              </a:ext>
            </a:extLst>
          </p:cNvPr>
          <p:cNvSpPr>
            <a:spLocks noGrp="1"/>
          </p:cNvSpPr>
          <p:nvPr>
            <p:ph type="dt" sz="half" idx="10"/>
          </p:nvPr>
        </p:nvSpPr>
        <p:spPr/>
        <p:txBody>
          <a:bodyPr/>
          <a:lstStyle/>
          <a:p>
            <a:fld id="{9B7A6AC7-1D67-4C02-BD99-E85DFBC4F4E1}" type="datetimeFigureOut">
              <a:rPr lang="en-US" smtClean="0"/>
              <a:t>3/19/2022</a:t>
            </a:fld>
            <a:endParaRPr lang="en-US"/>
          </a:p>
        </p:txBody>
      </p:sp>
      <p:sp>
        <p:nvSpPr>
          <p:cNvPr id="3" name="Alt Bilgi Yer Tutucusu 2">
            <a:extLst>
              <a:ext uri="{FF2B5EF4-FFF2-40B4-BE49-F238E27FC236}">
                <a16:creationId xmlns:a16="http://schemas.microsoft.com/office/drawing/2014/main" id="{05CD05F5-583D-4540-8987-3CC2F38B1072}"/>
              </a:ext>
            </a:extLst>
          </p:cNvPr>
          <p:cNvSpPr>
            <a:spLocks noGrp="1"/>
          </p:cNvSpPr>
          <p:nvPr>
            <p:ph type="ftr" sz="quarter" idx="11"/>
          </p:nvPr>
        </p:nvSpPr>
        <p:spPr/>
        <p:txBody>
          <a:bodyPr/>
          <a:lstStyle/>
          <a:p>
            <a:endParaRPr lang="en-US"/>
          </a:p>
        </p:txBody>
      </p:sp>
      <p:sp>
        <p:nvSpPr>
          <p:cNvPr id="4" name="Slayt Numarası Yer Tutucusu 3">
            <a:extLst>
              <a:ext uri="{FF2B5EF4-FFF2-40B4-BE49-F238E27FC236}">
                <a16:creationId xmlns:a16="http://schemas.microsoft.com/office/drawing/2014/main" id="{C72616CD-480C-47A2-9042-F3999B51CA46}"/>
              </a:ext>
            </a:extLst>
          </p:cNvPr>
          <p:cNvSpPr>
            <a:spLocks noGrp="1"/>
          </p:cNvSpPr>
          <p:nvPr>
            <p:ph type="sldNum" sz="quarter" idx="12"/>
          </p:nvPr>
        </p:nvSpPr>
        <p:spPr/>
        <p:txBody>
          <a:bodyPr/>
          <a:lstStyle/>
          <a:p>
            <a:fld id="{9D4FD50B-8725-4EB0-AA64-0EAEC382D592}" type="slidenum">
              <a:rPr lang="en-US" smtClean="0"/>
              <a:t>‹#›</a:t>
            </a:fld>
            <a:endParaRPr lang="en-US"/>
          </a:p>
        </p:txBody>
      </p:sp>
    </p:spTree>
    <p:extLst>
      <p:ext uri="{BB962C8B-B14F-4D97-AF65-F5344CB8AC3E}">
        <p14:creationId xmlns:p14="http://schemas.microsoft.com/office/powerpoint/2010/main" val="404781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75D3DA-F6DF-4F98-888D-89A24EE5110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DC19B9CB-96C5-4134-9C98-3E4F4E6210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Metin Yer Tutucusu 3">
            <a:extLst>
              <a:ext uri="{FF2B5EF4-FFF2-40B4-BE49-F238E27FC236}">
                <a16:creationId xmlns:a16="http://schemas.microsoft.com/office/drawing/2014/main" id="{FF724982-046C-4C38-B2E9-0E0B519F02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55D9E7E1-8615-443D-88E0-6D092F461328}"/>
              </a:ext>
            </a:extLst>
          </p:cNvPr>
          <p:cNvSpPr>
            <a:spLocks noGrp="1"/>
          </p:cNvSpPr>
          <p:nvPr>
            <p:ph type="dt" sz="half" idx="10"/>
          </p:nvPr>
        </p:nvSpPr>
        <p:spPr/>
        <p:txBody>
          <a:bodyPr/>
          <a:lstStyle/>
          <a:p>
            <a:fld id="{9B7A6AC7-1D67-4C02-BD99-E85DFBC4F4E1}" type="datetimeFigureOut">
              <a:rPr lang="en-US" smtClean="0"/>
              <a:t>3/19/2022</a:t>
            </a:fld>
            <a:endParaRPr lang="en-US"/>
          </a:p>
        </p:txBody>
      </p:sp>
      <p:sp>
        <p:nvSpPr>
          <p:cNvPr id="6" name="Alt Bilgi Yer Tutucusu 5">
            <a:extLst>
              <a:ext uri="{FF2B5EF4-FFF2-40B4-BE49-F238E27FC236}">
                <a16:creationId xmlns:a16="http://schemas.microsoft.com/office/drawing/2014/main" id="{A28FDAD2-7D33-483F-BBF3-271E14EF226B}"/>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58B9B6B6-F843-4035-B1FD-70F345B6B038}"/>
              </a:ext>
            </a:extLst>
          </p:cNvPr>
          <p:cNvSpPr>
            <a:spLocks noGrp="1"/>
          </p:cNvSpPr>
          <p:nvPr>
            <p:ph type="sldNum" sz="quarter" idx="12"/>
          </p:nvPr>
        </p:nvSpPr>
        <p:spPr/>
        <p:txBody>
          <a:bodyPr/>
          <a:lstStyle/>
          <a:p>
            <a:fld id="{9D4FD50B-8725-4EB0-AA64-0EAEC382D592}" type="slidenum">
              <a:rPr lang="en-US" smtClean="0"/>
              <a:t>‹#›</a:t>
            </a:fld>
            <a:endParaRPr lang="en-US"/>
          </a:p>
        </p:txBody>
      </p:sp>
    </p:spTree>
    <p:extLst>
      <p:ext uri="{BB962C8B-B14F-4D97-AF65-F5344CB8AC3E}">
        <p14:creationId xmlns:p14="http://schemas.microsoft.com/office/powerpoint/2010/main" val="3392641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995067F-9BC6-4C2C-9B5A-F6145B09C32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Resim Yer Tutucusu 2">
            <a:extLst>
              <a:ext uri="{FF2B5EF4-FFF2-40B4-BE49-F238E27FC236}">
                <a16:creationId xmlns:a16="http://schemas.microsoft.com/office/drawing/2014/main" id="{C40AD706-2032-4EEA-A70A-BC8F3221D2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a:extLst>
              <a:ext uri="{FF2B5EF4-FFF2-40B4-BE49-F238E27FC236}">
                <a16:creationId xmlns:a16="http://schemas.microsoft.com/office/drawing/2014/main" id="{3FCB39DD-99A5-4472-AD77-B84C13D3E9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8B816C5-D187-484A-9293-F6FB4010C339}"/>
              </a:ext>
            </a:extLst>
          </p:cNvPr>
          <p:cNvSpPr>
            <a:spLocks noGrp="1"/>
          </p:cNvSpPr>
          <p:nvPr>
            <p:ph type="dt" sz="half" idx="10"/>
          </p:nvPr>
        </p:nvSpPr>
        <p:spPr/>
        <p:txBody>
          <a:bodyPr/>
          <a:lstStyle/>
          <a:p>
            <a:fld id="{9B7A6AC7-1D67-4C02-BD99-E85DFBC4F4E1}" type="datetimeFigureOut">
              <a:rPr lang="en-US" smtClean="0"/>
              <a:t>3/19/2022</a:t>
            </a:fld>
            <a:endParaRPr lang="en-US"/>
          </a:p>
        </p:txBody>
      </p:sp>
      <p:sp>
        <p:nvSpPr>
          <p:cNvPr id="6" name="Alt Bilgi Yer Tutucusu 5">
            <a:extLst>
              <a:ext uri="{FF2B5EF4-FFF2-40B4-BE49-F238E27FC236}">
                <a16:creationId xmlns:a16="http://schemas.microsoft.com/office/drawing/2014/main" id="{C896DFFF-C4DB-4D10-8DA0-FEB43FEE01AE}"/>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8A81BB91-1659-4638-BF57-C31F7E1134C4}"/>
              </a:ext>
            </a:extLst>
          </p:cNvPr>
          <p:cNvSpPr>
            <a:spLocks noGrp="1"/>
          </p:cNvSpPr>
          <p:nvPr>
            <p:ph type="sldNum" sz="quarter" idx="12"/>
          </p:nvPr>
        </p:nvSpPr>
        <p:spPr/>
        <p:txBody>
          <a:bodyPr/>
          <a:lstStyle/>
          <a:p>
            <a:fld id="{9D4FD50B-8725-4EB0-AA64-0EAEC382D592}" type="slidenum">
              <a:rPr lang="en-US" smtClean="0"/>
              <a:t>‹#›</a:t>
            </a:fld>
            <a:endParaRPr lang="en-US"/>
          </a:p>
        </p:txBody>
      </p:sp>
    </p:spTree>
    <p:extLst>
      <p:ext uri="{BB962C8B-B14F-4D97-AF65-F5344CB8AC3E}">
        <p14:creationId xmlns:p14="http://schemas.microsoft.com/office/powerpoint/2010/main" val="4106138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AB8613-269A-44E0-8981-1A8F77B1EA49}"/>
              </a:ext>
            </a:extLst>
          </p:cNvPr>
          <p:cNvSpPr>
            <a:spLocks noGrp="1"/>
          </p:cNvSpPr>
          <p:nvPr>
            <p:ph type="title"/>
          </p:nvPr>
        </p:nvSpPr>
        <p:spPr/>
        <p:txBody>
          <a:bodyPr/>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4510617C-C456-4762-B844-EE9F2B88941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9575973E-36DB-45F0-82CA-97D629DDE6F1}"/>
              </a:ext>
            </a:extLst>
          </p:cNvPr>
          <p:cNvSpPr>
            <a:spLocks noGrp="1"/>
          </p:cNvSpPr>
          <p:nvPr>
            <p:ph type="dt" sz="half" idx="10"/>
          </p:nvPr>
        </p:nvSpPr>
        <p:spPr/>
        <p:txBody>
          <a:bodyPr/>
          <a:lstStyle/>
          <a:p>
            <a:fld id="{9B7A6AC7-1D67-4C02-BD99-E85DFBC4F4E1}" type="datetimeFigureOut">
              <a:rPr lang="en-US" smtClean="0"/>
              <a:t>3/19/2022</a:t>
            </a:fld>
            <a:endParaRPr lang="en-US"/>
          </a:p>
        </p:txBody>
      </p:sp>
      <p:sp>
        <p:nvSpPr>
          <p:cNvPr id="5" name="Alt Bilgi Yer Tutucusu 4">
            <a:extLst>
              <a:ext uri="{FF2B5EF4-FFF2-40B4-BE49-F238E27FC236}">
                <a16:creationId xmlns:a16="http://schemas.microsoft.com/office/drawing/2014/main" id="{6B282D1A-B58B-41E6-97C6-A786C74683C5}"/>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E154C242-1D02-4788-9D06-AE9A10EFD652}"/>
              </a:ext>
            </a:extLst>
          </p:cNvPr>
          <p:cNvSpPr>
            <a:spLocks noGrp="1"/>
          </p:cNvSpPr>
          <p:nvPr>
            <p:ph type="sldNum" sz="quarter" idx="12"/>
          </p:nvPr>
        </p:nvSpPr>
        <p:spPr/>
        <p:txBody>
          <a:bodyPr/>
          <a:lstStyle/>
          <a:p>
            <a:fld id="{9D4FD50B-8725-4EB0-AA64-0EAEC382D592}" type="slidenum">
              <a:rPr lang="en-US" smtClean="0"/>
              <a:t>‹#›</a:t>
            </a:fld>
            <a:endParaRPr lang="en-US"/>
          </a:p>
        </p:txBody>
      </p:sp>
    </p:spTree>
    <p:extLst>
      <p:ext uri="{BB962C8B-B14F-4D97-AF65-F5344CB8AC3E}">
        <p14:creationId xmlns:p14="http://schemas.microsoft.com/office/powerpoint/2010/main" val="3097777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B63C4064-1CEF-4656-B667-6A5218B89F66}"/>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210A6AF1-B74D-446C-B01B-D5E87AB4F8F1}"/>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431192F4-246C-4F09-A632-090F7CA58F5A}"/>
              </a:ext>
            </a:extLst>
          </p:cNvPr>
          <p:cNvSpPr>
            <a:spLocks noGrp="1"/>
          </p:cNvSpPr>
          <p:nvPr>
            <p:ph type="dt" sz="half" idx="10"/>
          </p:nvPr>
        </p:nvSpPr>
        <p:spPr/>
        <p:txBody>
          <a:bodyPr/>
          <a:lstStyle/>
          <a:p>
            <a:fld id="{9B7A6AC7-1D67-4C02-BD99-E85DFBC4F4E1}" type="datetimeFigureOut">
              <a:rPr lang="en-US" smtClean="0"/>
              <a:t>3/19/2022</a:t>
            </a:fld>
            <a:endParaRPr lang="en-US"/>
          </a:p>
        </p:txBody>
      </p:sp>
      <p:sp>
        <p:nvSpPr>
          <p:cNvPr id="5" name="Alt Bilgi Yer Tutucusu 4">
            <a:extLst>
              <a:ext uri="{FF2B5EF4-FFF2-40B4-BE49-F238E27FC236}">
                <a16:creationId xmlns:a16="http://schemas.microsoft.com/office/drawing/2014/main" id="{371AFB1E-A806-41C6-A11B-3DCCFABAA1D8}"/>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28543330-F3BE-4A90-904E-2E3841E0D38D}"/>
              </a:ext>
            </a:extLst>
          </p:cNvPr>
          <p:cNvSpPr>
            <a:spLocks noGrp="1"/>
          </p:cNvSpPr>
          <p:nvPr>
            <p:ph type="sldNum" sz="quarter" idx="12"/>
          </p:nvPr>
        </p:nvSpPr>
        <p:spPr/>
        <p:txBody>
          <a:bodyPr/>
          <a:lstStyle/>
          <a:p>
            <a:fld id="{9D4FD50B-8725-4EB0-AA64-0EAEC382D592}" type="slidenum">
              <a:rPr lang="en-US" smtClean="0"/>
              <a:t>‹#›</a:t>
            </a:fld>
            <a:endParaRPr lang="en-US"/>
          </a:p>
        </p:txBody>
      </p:sp>
    </p:spTree>
    <p:extLst>
      <p:ext uri="{BB962C8B-B14F-4D97-AF65-F5344CB8AC3E}">
        <p14:creationId xmlns:p14="http://schemas.microsoft.com/office/powerpoint/2010/main" val="402479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E6C759F-CEA6-4A0F-B88B-A4B3BD7689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75EBD90D-15C4-4801-8763-0E57ACEA6F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6D20762C-426E-4BFC-8B7F-CF9260DE4B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7A6AC7-1D67-4C02-BD99-E85DFBC4F4E1}" type="datetimeFigureOut">
              <a:rPr lang="en-US" smtClean="0"/>
              <a:t>3/19/2022</a:t>
            </a:fld>
            <a:endParaRPr lang="en-US"/>
          </a:p>
        </p:txBody>
      </p:sp>
      <p:sp>
        <p:nvSpPr>
          <p:cNvPr id="5" name="Alt Bilgi Yer Tutucusu 4">
            <a:extLst>
              <a:ext uri="{FF2B5EF4-FFF2-40B4-BE49-F238E27FC236}">
                <a16:creationId xmlns:a16="http://schemas.microsoft.com/office/drawing/2014/main" id="{A34567E4-7A56-4A27-B3BD-CF77B9D159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a:extLst>
              <a:ext uri="{FF2B5EF4-FFF2-40B4-BE49-F238E27FC236}">
                <a16:creationId xmlns:a16="http://schemas.microsoft.com/office/drawing/2014/main" id="{7DFFD3B1-3B7B-46CC-9A1B-15EFC0CA06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4FD50B-8725-4EB0-AA64-0EAEC382D592}" type="slidenum">
              <a:rPr lang="en-US" smtClean="0"/>
              <a:t>‹#›</a:t>
            </a:fld>
            <a:endParaRPr lang="en-US"/>
          </a:p>
        </p:txBody>
      </p:sp>
    </p:spTree>
    <p:extLst>
      <p:ext uri="{BB962C8B-B14F-4D97-AF65-F5344CB8AC3E}">
        <p14:creationId xmlns:p14="http://schemas.microsoft.com/office/powerpoint/2010/main" val="1127627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D80719-73F7-45C5-A278-17504C89CEA6}"/>
              </a:ext>
            </a:extLst>
          </p:cNvPr>
          <p:cNvSpPr>
            <a:spLocks noGrp="1"/>
          </p:cNvSpPr>
          <p:nvPr>
            <p:ph type="ctrTitle"/>
          </p:nvPr>
        </p:nvSpPr>
        <p:spPr/>
        <p:txBody>
          <a:bodyPr/>
          <a:lstStyle/>
          <a:p>
            <a:r>
              <a:rPr lang="tr-TR" dirty="0"/>
              <a:t>Finansal Tablolar Analizi</a:t>
            </a:r>
            <a:endParaRPr lang="en-US" dirty="0"/>
          </a:p>
        </p:txBody>
      </p:sp>
      <p:sp>
        <p:nvSpPr>
          <p:cNvPr id="3" name="Alt Başlık 2">
            <a:extLst>
              <a:ext uri="{FF2B5EF4-FFF2-40B4-BE49-F238E27FC236}">
                <a16:creationId xmlns:a16="http://schemas.microsoft.com/office/drawing/2014/main" id="{06FD715A-A911-4887-AA60-4FB01120E2EA}"/>
              </a:ext>
            </a:extLst>
          </p:cNvPr>
          <p:cNvSpPr>
            <a:spLocks noGrp="1"/>
          </p:cNvSpPr>
          <p:nvPr>
            <p:ph type="subTitle" idx="1"/>
          </p:nvPr>
        </p:nvSpPr>
        <p:spPr/>
        <p:txBody>
          <a:bodyPr/>
          <a:lstStyle/>
          <a:p>
            <a:r>
              <a:rPr lang="tr-TR" dirty="0"/>
              <a:t>Vize Çalışma Soruları</a:t>
            </a:r>
            <a:endParaRPr lang="en-US" dirty="0"/>
          </a:p>
        </p:txBody>
      </p:sp>
    </p:spTree>
    <p:extLst>
      <p:ext uri="{BB962C8B-B14F-4D97-AF65-F5344CB8AC3E}">
        <p14:creationId xmlns:p14="http://schemas.microsoft.com/office/powerpoint/2010/main" val="1336387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Muhasebenin kayıt ve sınıflama suretiyle topladığı  bilgilerin işletme ile ilgili taraflarca çeşitli amaçlarla  kullanılmasına olanak vermek için özetlenerek  gösterildiği çizelgelere ne ad verilir?</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Finansal Tablolar</a:t>
            </a:r>
          </a:p>
          <a:p>
            <a:pPr marL="0" indent="0">
              <a:buNone/>
            </a:pPr>
            <a:r>
              <a:rPr lang="tr-TR" dirty="0">
                <a:latin typeface="Times New Roman" panose="02020603050405020304" pitchFamily="18" charset="0"/>
                <a:cs typeface="Times New Roman" panose="02020603050405020304" pitchFamily="18" charset="0"/>
              </a:rPr>
              <a:t>Özet Tablolar</a:t>
            </a:r>
          </a:p>
          <a:p>
            <a:pPr marL="0" indent="0">
              <a:buNone/>
            </a:pPr>
            <a:r>
              <a:rPr lang="tr-TR" dirty="0">
                <a:latin typeface="Times New Roman" panose="02020603050405020304" pitchFamily="18" charset="0"/>
                <a:cs typeface="Times New Roman" panose="02020603050405020304" pitchFamily="18" charset="0"/>
              </a:rPr>
              <a:t>Muhasebe Tabloları</a:t>
            </a:r>
          </a:p>
          <a:p>
            <a:pPr marL="0" indent="0">
              <a:buNone/>
            </a:pPr>
            <a:r>
              <a:rPr lang="tr-TR" dirty="0">
                <a:latin typeface="Times New Roman" panose="02020603050405020304" pitchFamily="18" charset="0"/>
                <a:cs typeface="Times New Roman" panose="02020603050405020304" pitchFamily="18" charset="0"/>
              </a:rPr>
              <a:t>Mizan</a:t>
            </a:r>
          </a:p>
          <a:p>
            <a:pPr marL="0" indent="0">
              <a:buNone/>
            </a:pPr>
            <a:r>
              <a:rPr lang="tr-TR" dirty="0">
                <a:latin typeface="Times New Roman" panose="02020603050405020304" pitchFamily="18" charset="0"/>
                <a:cs typeface="Times New Roman" panose="02020603050405020304" pitchFamily="18" charset="0"/>
              </a:rPr>
              <a:t>Bütçe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5377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I. Bilanço</a:t>
            </a:r>
          </a:p>
          <a:p>
            <a:pPr marL="0" indent="0">
              <a:buNone/>
            </a:pPr>
            <a:r>
              <a:rPr lang="tr-TR" dirty="0">
                <a:latin typeface="Times New Roman" panose="02020603050405020304" pitchFamily="18" charset="0"/>
                <a:cs typeface="Times New Roman" panose="02020603050405020304" pitchFamily="18" charset="0"/>
              </a:rPr>
              <a:t>II. Gelir Tablosu</a:t>
            </a:r>
          </a:p>
          <a:p>
            <a:pPr marL="0" indent="0">
              <a:buNone/>
            </a:pPr>
            <a:r>
              <a:rPr lang="tr-TR" dirty="0">
                <a:latin typeface="Times New Roman" panose="02020603050405020304" pitchFamily="18" charset="0"/>
                <a:cs typeface="Times New Roman" panose="02020603050405020304" pitchFamily="18" charset="0"/>
              </a:rPr>
              <a:t>III. Satışların Maliyeti Tablosu</a:t>
            </a:r>
          </a:p>
          <a:p>
            <a:pPr marL="0" indent="0">
              <a:buNone/>
            </a:pPr>
            <a:r>
              <a:rPr lang="tr-TR" dirty="0">
                <a:latin typeface="Times New Roman" panose="02020603050405020304" pitchFamily="18" charset="0"/>
                <a:cs typeface="Times New Roman" panose="02020603050405020304" pitchFamily="18" charset="0"/>
              </a:rPr>
              <a:t>IV. Kar Dağıtım Tablosu</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Yukarıdakilerden hangisi(</a:t>
            </a:r>
            <a:r>
              <a:rPr lang="tr-TR" dirty="0" err="1">
                <a:latin typeface="Times New Roman" panose="02020603050405020304" pitchFamily="18" charset="0"/>
                <a:cs typeface="Times New Roman" panose="02020603050405020304" pitchFamily="18" charset="0"/>
              </a:rPr>
              <a:t>leri</a:t>
            </a:r>
            <a:r>
              <a:rPr lang="tr-TR" dirty="0">
                <a:latin typeface="Times New Roman" panose="02020603050405020304" pitchFamily="18" charset="0"/>
                <a:cs typeface="Times New Roman" panose="02020603050405020304" pitchFamily="18" charset="0"/>
              </a:rPr>
              <a:t>) temel finansal tablolar arasında sayılır?</a:t>
            </a:r>
          </a:p>
        </p:txBody>
      </p:sp>
    </p:spTree>
    <p:extLst>
      <p:ext uri="{BB962C8B-B14F-4D97-AF65-F5344CB8AC3E}">
        <p14:creationId xmlns:p14="http://schemas.microsoft.com/office/powerpoint/2010/main" val="2021102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571500" indent="-571500">
              <a:buFont typeface="+mj-lt"/>
              <a:buAutoNum type="romanUcPeriod"/>
            </a:pPr>
            <a:r>
              <a:rPr lang="tr-TR" dirty="0">
                <a:latin typeface="Times New Roman" panose="02020603050405020304" pitchFamily="18" charset="0"/>
                <a:cs typeface="Times New Roman" panose="02020603050405020304" pitchFamily="18" charset="0"/>
              </a:rPr>
              <a:t>Satışların Maliyeti Tablosu</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Fon Akım Tablosu</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Nakit Akım Tablosu</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Kar Dağıtım Tablosu</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Finansal Durum Tablosu</a:t>
            </a:r>
          </a:p>
          <a:p>
            <a:pPr marL="571500" indent="-571500">
              <a:buFont typeface="+mj-lt"/>
              <a:buAutoNum type="romanUcPeriod"/>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Yukarıdakilerden hangisi(</a:t>
            </a:r>
            <a:r>
              <a:rPr lang="tr-TR" dirty="0" err="1">
                <a:latin typeface="Times New Roman" panose="02020603050405020304" pitchFamily="18" charset="0"/>
                <a:cs typeface="Times New Roman" panose="02020603050405020304" pitchFamily="18" charset="0"/>
              </a:rPr>
              <a:t>leri</a:t>
            </a:r>
            <a:r>
              <a:rPr lang="tr-TR" dirty="0">
                <a:latin typeface="Times New Roman" panose="02020603050405020304" pitchFamily="18" charset="0"/>
                <a:cs typeface="Times New Roman" panose="02020603050405020304" pitchFamily="18" charset="0"/>
              </a:rPr>
              <a:t>) ek mali tablolar arasında sayılır?</a:t>
            </a:r>
          </a:p>
        </p:txBody>
      </p:sp>
    </p:spTree>
    <p:extLst>
      <p:ext uri="{BB962C8B-B14F-4D97-AF65-F5344CB8AC3E}">
        <p14:creationId xmlns:p14="http://schemas.microsoft.com/office/powerpoint/2010/main" val="1558744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Aşağıdakilerden hangisi finansal tabloların temel özellikleri arasında </a:t>
            </a:r>
            <a:r>
              <a:rPr lang="tr-TR" b="1" u="sng" dirty="0">
                <a:latin typeface="Times New Roman" panose="02020603050405020304" pitchFamily="18" charset="0"/>
                <a:cs typeface="Times New Roman" panose="02020603050405020304" pitchFamily="18" charset="0"/>
              </a:rPr>
              <a:t>SAYILAMAZ</a:t>
            </a:r>
            <a:r>
              <a:rPr lang="tr-TR" dirty="0">
                <a:latin typeface="Times New Roman" panose="02020603050405020304" pitchFamily="18" charset="0"/>
                <a:cs typeface="Times New Roman" panose="02020603050405020304" pitchFamily="18" charset="0"/>
              </a:rPr>
              <a:t>?</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Mali tablolar geçici niteliktedir.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Belli bir döneme ait gelir ve giderlerin karşılaştırılmasına odaklanmıştır.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Mali tablolarda yer alan rakamlar salt ve mutlak doğru ve kesin değildir.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Mali tablolar bir firmanın mali durumuna etki yapan tüm etmenleri göstermezler.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Mali tablolar işletmenin gelecekte beklenen parasal tutarlarını gösterir.</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1498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571500" indent="-571500">
              <a:buFont typeface="+mj-lt"/>
              <a:buAutoNum type="romanUcPeriod"/>
            </a:pPr>
            <a:r>
              <a:rPr lang="tr-TR" dirty="0">
                <a:latin typeface="Times New Roman" panose="02020603050405020304" pitchFamily="18" charset="0"/>
                <a:cs typeface="Times New Roman" panose="02020603050405020304" pitchFamily="18" charset="0"/>
              </a:rPr>
              <a:t>Yatırımcılar, kredi verenler ve diğer ilgililer için karar almada yararlı bilgiler sağlamak,</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Gelecekteki nakit akımlarını değerlendirmede yararlı bilgiler sağlamak,</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Varlıklar, kaynaklar ve bunlardaki değişiklikler ile işletme faaliyet sonuçları hakkında bilgi sağlamak</a:t>
            </a:r>
          </a:p>
          <a:p>
            <a:pPr marL="571500" indent="-571500">
              <a:buFont typeface="+mj-lt"/>
              <a:buAutoNum type="romanUcPeriod"/>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Yukarıdaki ifadelerden hangisi(</a:t>
            </a:r>
            <a:r>
              <a:rPr lang="tr-TR" dirty="0" err="1">
                <a:latin typeface="Times New Roman" panose="02020603050405020304" pitchFamily="18" charset="0"/>
                <a:cs typeface="Times New Roman" panose="02020603050405020304" pitchFamily="18" charset="0"/>
              </a:rPr>
              <a:t>leri</a:t>
            </a:r>
            <a:r>
              <a:rPr lang="tr-TR" dirty="0">
                <a:latin typeface="Times New Roman" panose="02020603050405020304" pitchFamily="18" charset="0"/>
                <a:cs typeface="Times New Roman" panose="02020603050405020304" pitchFamily="18" charset="0"/>
              </a:rPr>
              <a:t>) finansal tabloların amaçlarını yansıtmaktadır?</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3461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İşletmenin belirli bir tarihteki varlıklarını ve bu varlıkların elde edilmesi için kullanılan kaynakları gösteren tablo aşağıdakilerden hangisidir?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Finansal Durum Tablosu</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Kar – Zarar Tablosu</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Nakit Akım Tablosu</a:t>
            </a:r>
          </a:p>
          <a:p>
            <a:pPr marL="514350" indent="-514350">
              <a:buFont typeface="+mj-lt"/>
              <a:buAutoNum type="alphaUcPeriod"/>
            </a:pPr>
            <a:r>
              <a:rPr lang="tr-TR" dirty="0" err="1">
                <a:latin typeface="Times New Roman" panose="02020603050405020304" pitchFamily="18" charset="0"/>
                <a:cs typeface="Times New Roman" panose="02020603050405020304" pitchFamily="18" charset="0"/>
              </a:rPr>
              <a:t>Özkaynak</a:t>
            </a:r>
            <a:r>
              <a:rPr lang="tr-TR" dirty="0">
                <a:latin typeface="Times New Roman" panose="02020603050405020304" pitchFamily="18" charset="0"/>
                <a:cs typeface="Times New Roman" panose="02020603050405020304" pitchFamily="18" charset="0"/>
              </a:rPr>
              <a:t> Değişim Tablosu</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Kar Dağıtım Tablosu</a:t>
            </a:r>
          </a:p>
        </p:txBody>
      </p:sp>
    </p:spTree>
    <p:extLst>
      <p:ext uri="{BB962C8B-B14F-4D97-AF65-F5344CB8AC3E}">
        <p14:creationId xmlns:p14="http://schemas.microsoft.com/office/powerpoint/2010/main" val="87895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Bilançoda (finansal durum tablosu) aşağıdaki bilgilerden hangisini görmemiz mümkün DEĞİLDİR?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İşletmenin kasasındaki nakit miktarını</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İşletmenin finans kuruluşlarına olan borçlarını</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İşletmenin sahip olduğu binaların değerini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İşletmenin marka değerini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İşletmenin sermaye miktarını</a:t>
            </a:r>
          </a:p>
        </p:txBody>
      </p:sp>
    </p:spTree>
    <p:extLst>
      <p:ext uri="{BB962C8B-B14F-4D97-AF65-F5344CB8AC3E}">
        <p14:creationId xmlns:p14="http://schemas.microsoft.com/office/powerpoint/2010/main" val="2464198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Dönen Varlıklar…………………..100.000TL</a:t>
            </a:r>
          </a:p>
          <a:p>
            <a:pPr marL="0" indent="0">
              <a:buNone/>
            </a:pPr>
            <a:r>
              <a:rPr lang="tr-TR" dirty="0">
                <a:latin typeface="Times New Roman" panose="02020603050405020304" pitchFamily="18" charset="0"/>
                <a:cs typeface="Times New Roman" panose="02020603050405020304" pitchFamily="18" charset="0"/>
              </a:rPr>
              <a:t>Kısa Vadeli Yabancı Kaynaklar…..50.000TL</a:t>
            </a:r>
          </a:p>
          <a:p>
            <a:pPr marL="0" indent="0">
              <a:buNone/>
            </a:pPr>
            <a:r>
              <a:rPr lang="tr-TR" dirty="0">
                <a:latin typeface="Times New Roman" panose="02020603050405020304" pitchFamily="18" charset="0"/>
                <a:cs typeface="Times New Roman" panose="02020603050405020304" pitchFamily="18" charset="0"/>
              </a:rPr>
              <a:t>Duran Varlıklar…………………..250.000TL</a:t>
            </a:r>
          </a:p>
          <a:p>
            <a:pPr marL="0" indent="0">
              <a:buNone/>
            </a:pPr>
            <a:r>
              <a:rPr lang="tr-TR" dirty="0" err="1">
                <a:latin typeface="Times New Roman" panose="02020603050405020304" pitchFamily="18" charset="0"/>
                <a:cs typeface="Times New Roman" panose="02020603050405020304" pitchFamily="18" charset="0"/>
              </a:rPr>
              <a:t>Özkaynaklar</a:t>
            </a:r>
            <a:r>
              <a:rPr lang="tr-TR" dirty="0">
                <a:latin typeface="Times New Roman" panose="02020603050405020304" pitchFamily="18" charset="0"/>
                <a:cs typeface="Times New Roman" panose="02020603050405020304" pitchFamily="18" charset="0"/>
              </a:rPr>
              <a:t>……………………...100.000TL</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Yukarıdaki bilgilere göre işletmenin Uzun Vadeli Yabancı Kaynaklar toplamı kaç TL’dir?</a:t>
            </a:r>
          </a:p>
        </p:txBody>
      </p:sp>
    </p:spTree>
    <p:extLst>
      <p:ext uri="{BB962C8B-B14F-4D97-AF65-F5344CB8AC3E}">
        <p14:creationId xmlns:p14="http://schemas.microsoft.com/office/powerpoint/2010/main" val="931999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İşletmenin faaliyetlerini sürdürebilmesi için gereksinim duyduğu ve bu maksatla elde ettiği ekonomik değerler hangi isimle adlandırılmaktadır?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Varlık</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Kaynak</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Sermaye</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Borç</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Yabancı Kaynak</a:t>
            </a:r>
          </a:p>
        </p:txBody>
      </p:sp>
    </p:spTree>
    <p:extLst>
      <p:ext uri="{BB962C8B-B14F-4D97-AF65-F5344CB8AC3E}">
        <p14:creationId xmlns:p14="http://schemas.microsoft.com/office/powerpoint/2010/main" val="428380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Normal koşullarda bilançonun düzenlendiği tarih itibariyle en fazla bir yıl veya işletmenin normal faaliyet dönemi içinde paraya çevrilmesi veya tüketilmesi öngörülen varlıklara ne ad verilmektedir?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Tüketime hazır varlıklar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Nakit ve nakit benzeri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Dönen varlıklar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Duran varlıklar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Öz varlıklar</a:t>
            </a:r>
          </a:p>
        </p:txBody>
      </p:sp>
    </p:spTree>
    <p:extLst>
      <p:ext uri="{BB962C8B-B14F-4D97-AF65-F5344CB8AC3E}">
        <p14:creationId xmlns:p14="http://schemas.microsoft.com/office/powerpoint/2010/main" val="1903275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571500" indent="-571500">
              <a:buFont typeface="+mj-lt"/>
              <a:buAutoNum type="romanUcPeriod"/>
            </a:pPr>
            <a:r>
              <a:rPr lang="tr-TR" dirty="0">
                <a:latin typeface="Times New Roman" panose="02020603050405020304" pitchFamily="18" charset="0"/>
                <a:cs typeface="Times New Roman" panose="02020603050405020304" pitchFamily="18" charset="0"/>
              </a:rPr>
              <a:t>Günlük faaliyetlerin sürdürülmesi,</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Vadesi gelen borçların ödemesi, için kullanılan varlıklara ne ad verilmektedir?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Tüketime hazır varlıklar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Nakit ve nakit benzeri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Dönen varlıklar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Duran varlıklar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Öz varlıklar</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471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Dönen varlıkların kısa vadeli borçları aşan kısmına ne ad verilmektedir?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Likidite</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Net çalışma sermayesi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Faaliyet gideri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Ödeme gücü</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Sermaye</a:t>
            </a:r>
          </a:p>
        </p:txBody>
      </p:sp>
    </p:spTree>
    <p:extLst>
      <p:ext uri="{BB962C8B-B14F-4D97-AF65-F5344CB8AC3E}">
        <p14:creationId xmlns:p14="http://schemas.microsoft.com/office/powerpoint/2010/main" val="18561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Net çalışma sermayesi hangi formül ile hesaplanmaktadır?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Sermaye – Yabancı Kaynaklar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Dönen Varlıklar – Duran Varlıklar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Dönen Varlıklar – Kısa Vadeli Yabancı Kaynaklar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Duran Varlıklar – Dönen Varlıklar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Sermaye – Kısa Vadeli Yabancı Kaynaklar</a:t>
            </a:r>
          </a:p>
        </p:txBody>
      </p:sp>
    </p:spTree>
    <p:extLst>
      <p:ext uri="{BB962C8B-B14F-4D97-AF65-F5344CB8AC3E}">
        <p14:creationId xmlns:p14="http://schemas.microsoft.com/office/powerpoint/2010/main" val="319838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171450" indent="-400050" algn="l" rtl="0" eaLnBrk="1" fontAlgn="t" latinLnBrk="0" hangingPunct="1">
              <a:spcBef>
                <a:spcPts val="0"/>
              </a:spcBef>
              <a:spcAft>
                <a:spcPts val="0"/>
              </a:spcAft>
              <a:buFont typeface="+mj-lt"/>
              <a:buAutoNum type="romanUcPeriod"/>
            </a:pPr>
            <a:r>
              <a:rPr lang="tr-TR" i="0" u="none" strike="noStrike" kern="1200" dirty="0">
                <a:effectLst/>
                <a:latin typeface="Times New Roman" panose="02020603050405020304" pitchFamily="18" charset="0"/>
                <a:cs typeface="Times New Roman" panose="02020603050405020304" pitchFamily="18" charset="0"/>
              </a:rPr>
              <a:t>Nakit ve Nakit Benzerleri</a:t>
            </a:r>
            <a:endParaRPr lang="en-US" i="0" u="none" strike="noStrike" dirty="0">
              <a:effectLst/>
              <a:latin typeface="Times New Roman" panose="02020603050405020304" pitchFamily="18" charset="0"/>
              <a:cs typeface="Times New Roman" panose="02020603050405020304" pitchFamily="18" charset="0"/>
            </a:endParaRPr>
          </a:p>
          <a:p>
            <a:pPr marL="171450" indent="-400050" algn="l" rtl="0" eaLnBrk="1" fontAlgn="t" latinLnBrk="0" hangingPunct="1">
              <a:spcBef>
                <a:spcPts val="0"/>
              </a:spcBef>
              <a:spcAft>
                <a:spcPts val="0"/>
              </a:spcAft>
              <a:buFont typeface="+mj-lt"/>
              <a:buAutoNum type="romanUcPeriod"/>
            </a:pPr>
            <a:r>
              <a:rPr lang="tr-TR" i="0" u="none" strike="noStrike" kern="1200" dirty="0">
                <a:effectLst/>
                <a:latin typeface="Times New Roman" panose="02020603050405020304" pitchFamily="18" charset="0"/>
                <a:cs typeface="Times New Roman" panose="02020603050405020304" pitchFamily="18" charset="0"/>
              </a:rPr>
              <a:t>Finansal Yatırımlar</a:t>
            </a:r>
            <a:endParaRPr lang="en-US" i="0" u="none" strike="noStrike" dirty="0">
              <a:effectLst/>
              <a:latin typeface="Times New Roman" panose="02020603050405020304" pitchFamily="18" charset="0"/>
              <a:cs typeface="Times New Roman" panose="02020603050405020304" pitchFamily="18" charset="0"/>
            </a:endParaRPr>
          </a:p>
          <a:p>
            <a:pPr marL="171450" indent="-400050" algn="l" rtl="0" eaLnBrk="1" fontAlgn="t" latinLnBrk="0" hangingPunct="1">
              <a:spcBef>
                <a:spcPts val="0"/>
              </a:spcBef>
              <a:spcAft>
                <a:spcPts val="0"/>
              </a:spcAft>
              <a:buFont typeface="+mj-lt"/>
              <a:buAutoNum type="romanUcPeriod"/>
            </a:pPr>
            <a:r>
              <a:rPr lang="tr-TR" i="0" u="none" strike="noStrike" kern="1200" dirty="0">
                <a:effectLst/>
                <a:latin typeface="Times New Roman" panose="02020603050405020304" pitchFamily="18" charset="0"/>
                <a:cs typeface="Times New Roman" panose="02020603050405020304" pitchFamily="18" charset="0"/>
              </a:rPr>
              <a:t>Ticari Alacaklar</a:t>
            </a:r>
            <a:endParaRPr lang="en-US" i="0" u="none" strike="noStrike" dirty="0">
              <a:effectLst/>
              <a:latin typeface="Times New Roman" panose="02020603050405020304" pitchFamily="18" charset="0"/>
              <a:cs typeface="Times New Roman" panose="02020603050405020304" pitchFamily="18" charset="0"/>
            </a:endParaRPr>
          </a:p>
          <a:p>
            <a:pPr marL="171450" indent="-400050" algn="l" rtl="0" eaLnBrk="1" fontAlgn="t" latinLnBrk="0" hangingPunct="1">
              <a:spcBef>
                <a:spcPts val="0"/>
              </a:spcBef>
              <a:spcAft>
                <a:spcPts val="0"/>
              </a:spcAft>
              <a:buFont typeface="+mj-lt"/>
              <a:buAutoNum type="romanUcPeriod"/>
            </a:pPr>
            <a:r>
              <a:rPr lang="tr-TR" i="0" u="none" strike="noStrike" kern="1200" dirty="0">
                <a:effectLst/>
                <a:latin typeface="Times New Roman" panose="02020603050405020304" pitchFamily="18" charset="0"/>
                <a:cs typeface="Times New Roman" panose="02020603050405020304" pitchFamily="18" charset="0"/>
              </a:rPr>
              <a:t>Stoklar</a:t>
            </a:r>
          </a:p>
          <a:p>
            <a:pPr marL="171450" indent="-400050" algn="l" rtl="0" eaLnBrk="1" fontAlgn="t" latinLnBrk="0" hangingPunct="1">
              <a:spcBef>
                <a:spcPts val="0"/>
              </a:spcBef>
              <a:spcAft>
                <a:spcPts val="0"/>
              </a:spcAft>
              <a:buFont typeface="+mj-lt"/>
              <a:buAutoNum type="romanUcPeriod"/>
            </a:pPr>
            <a:r>
              <a:rPr lang="tr-TR" i="0" u="none" strike="noStrike" dirty="0">
                <a:effectLst/>
                <a:latin typeface="Times New Roman" panose="02020603050405020304" pitchFamily="18" charset="0"/>
                <a:cs typeface="Times New Roman" panose="02020603050405020304" pitchFamily="18" charset="0"/>
              </a:rPr>
              <a:t>Finansal Borçlar</a:t>
            </a:r>
          </a:p>
          <a:p>
            <a:pPr marL="171450" indent="-400050" algn="l" rtl="0" eaLnBrk="1" fontAlgn="t" latinLnBrk="0" hangingPunct="1">
              <a:spcBef>
                <a:spcPts val="0"/>
              </a:spcBef>
              <a:spcAft>
                <a:spcPts val="0"/>
              </a:spcAft>
              <a:buFont typeface="+mj-lt"/>
              <a:buAutoNum type="romanUcPeriod"/>
            </a:pPr>
            <a:endParaRPr lang="tr-TR" dirty="0">
              <a:latin typeface="Times New Roman" panose="02020603050405020304" pitchFamily="18" charset="0"/>
              <a:cs typeface="Times New Roman" panose="02020603050405020304" pitchFamily="18" charset="0"/>
            </a:endParaRPr>
          </a:p>
          <a:p>
            <a:pPr marL="171450" indent="-400050" algn="l" rtl="0" eaLnBrk="1" fontAlgn="t" latinLnBrk="0" hangingPunct="1">
              <a:spcBef>
                <a:spcPts val="0"/>
              </a:spcBef>
              <a:spcAft>
                <a:spcPts val="0"/>
              </a:spcAft>
              <a:buFont typeface="+mj-lt"/>
              <a:buAutoNum type="romanUcPeriod"/>
            </a:pPr>
            <a:endParaRPr lang="tr-TR" i="0" u="none" strike="noStrike" dirty="0">
              <a:effectLst/>
              <a:latin typeface="Times New Roman" panose="02020603050405020304" pitchFamily="18" charset="0"/>
              <a:cs typeface="Times New Roman" panose="02020603050405020304" pitchFamily="18" charset="0"/>
            </a:endParaRPr>
          </a:p>
          <a:p>
            <a:pPr marL="0" indent="0" algn="l" rtl="0" eaLnBrk="1" fontAlgn="t" latinLnBrk="0" hangingPunct="1">
              <a:spcBef>
                <a:spcPts val="0"/>
              </a:spcBef>
              <a:spcAft>
                <a:spcPts val="0"/>
              </a:spcAft>
              <a:buNone/>
            </a:pPr>
            <a:r>
              <a:rPr lang="tr-TR" dirty="0">
                <a:latin typeface="Times New Roman" panose="02020603050405020304" pitchFamily="18" charset="0"/>
                <a:cs typeface="Times New Roman" panose="02020603050405020304" pitchFamily="18" charset="0"/>
              </a:rPr>
              <a:t>Yukarıdakilerden hangisi(</a:t>
            </a:r>
            <a:r>
              <a:rPr lang="tr-TR" dirty="0" err="1">
                <a:latin typeface="Times New Roman" panose="02020603050405020304" pitchFamily="18" charset="0"/>
                <a:cs typeface="Times New Roman" panose="02020603050405020304" pitchFamily="18" charset="0"/>
              </a:rPr>
              <a:t>leri</a:t>
            </a:r>
            <a:r>
              <a:rPr lang="tr-TR" dirty="0">
                <a:latin typeface="Times New Roman" panose="02020603050405020304" pitchFamily="18" charset="0"/>
                <a:cs typeface="Times New Roman" panose="02020603050405020304" pitchFamily="18" charset="0"/>
              </a:rPr>
              <a:t>) dönen varlıklar içerisinde yer ALMAZ?</a:t>
            </a:r>
            <a:endParaRPr lang="en-US" i="0" u="none" strike="noStrike" dirty="0">
              <a:effectLst/>
              <a:latin typeface="Times New Roman" panose="02020603050405020304" pitchFamily="18" charset="0"/>
              <a:cs typeface="Times New Roman" panose="02020603050405020304" pitchFamily="18" charset="0"/>
            </a:endParaRP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5380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Nakit olarak elde bulunan paralar, bankalardaki mevduatı ve istenildiği anda değer kaybına uğramadan paraya çevrilme olanağı bulunan varlıklar hangi isimle adlandırılmaktadır?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Nakit ve Nakit Benzerleri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Finansal Yatırımlar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Ticari Alacaklar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Stoklar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Demirbaşlar</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8450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İşletmenin atıl nakdini değerleme amacıyla geçici süreler için alınan hisse senetleri, tahvil ve bunların türevi olan kıymetler bilançoda hangi kalem altında raporlanır?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Nakit ve Nakit Benzerleri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Finansal Yatırımlar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Ticari Alacaklar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Stoklar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Demirbaşlar</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3950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İşletmelerin esas faaliyet konusunu oluşturan mal ve hizmet satışından doğan ve vadesi en fazla bir yıl olan senetli ve senetsiz alacaklara …………… denir.</a:t>
            </a:r>
          </a:p>
          <a:p>
            <a:pPr marL="0" indent="0">
              <a:buNone/>
            </a:pPr>
            <a:r>
              <a:rPr lang="tr-TR" dirty="0">
                <a:latin typeface="Times New Roman" panose="02020603050405020304" pitchFamily="18" charset="0"/>
                <a:cs typeface="Times New Roman" panose="02020603050405020304" pitchFamily="18" charset="0"/>
              </a:rPr>
              <a:t>Yukarıdaki ifadede boş bırakılan yere aşağıdaki kavramlardan hangisi yazılabilir?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Mali Borçlar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Ticari Borçlar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Finansal Alacaklar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Ticari Alacaklar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Kurumsal Alacaklar</a:t>
            </a:r>
          </a:p>
        </p:txBody>
      </p:sp>
    </p:spTree>
    <p:extLst>
      <p:ext uri="{BB962C8B-B14F-4D97-AF65-F5344CB8AC3E}">
        <p14:creationId xmlns:p14="http://schemas.microsoft.com/office/powerpoint/2010/main" val="3060170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İşletmenin satmak, üretimde kullanmak veya tüketmek amacıyla edindiği bir yıldan az sürede kullanılacak olan ve nakde çevrilebileceği düşünülen varlıklarına ne ad verilmektedir?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Nakit ve Nakit Benzerleri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Finansal Yatırımlar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Ticari Alacaklar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Stoklar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Demirbaşlar</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09358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171450" indent="-400050" algn="l" rtl="0" eaLnBrk="1" fontAlgn="t" latinLnBrk="0" hangingPunct="1">
              <a:spcBef>
                <a:spcPts val="0"/>
              </a:spcBef>
              <a:spcAft>
                <a:spcPts val="0"/>
              </a:spcAft>
              <a:buFont typeface="+mj-lt"/>
              <a:buAutoNum type="romanUcPeriod"/>
            </a:pPr>
            <a:r>
              <a:rPr lang="tr-TR" i="0" u="none" strike="noStrike" kern="1200" dirty="0">
                <a:effectLst/>
                <a:latin typeface="Times New Roman" panose="02020603050405020304" pitchFamily="18" charset="0"/>
                <a:cs typeface="Times New Roman" panose="02020603050405020304" pitchFamily="18" charset="0"/>
              </a:rPr>
              <a:t>Ticari Alacaklar</a:t>
            </a:r>
            <a:endParaRPr lang="en-US" i="0" u="none" strike="noStrike" dirty="0">
              <a:effectLst/>
              <a:latin typeface="Times New Roman" panose="02020603050405020304" pitchFamily="18" charset="0"/>
              <a:cs typeface="Times New Roman" panose="02020603050405020304" pitchFamily="18" charset="0"/>
            </a:endParaRPr>
          </a:p>
          <a:p>
            <a:pPr marL="171450" indent="-400050" algn="l" rtl="0" eaLnBrk="1" fontAlgn="t" latinLnBrk="0" hangingPunct="1">
              <a:spcBef>
                <a:spcPts val="0"/>
              </a:spcBef>
              <a:spcAft>
                <a:spcPts val="0"/>
              </a:spcAft>
              <a:buFont typeface="+mj-lt"/>
              <a:buAutoNum type="romanUcPeriod"/>
            </a:pPr>
            <a:r>
              <a:rPr lang="tr-TR" i="0" u="none" strike="noStrike" kern="1200" dirty="0">
                <a:effectLst/>
                <a:latin typeface="Times New Roman" panose="02020603050405020304" pitchFamily="18" charset="0"/>
                <a:cs typeface="Times New Roman" panose="02020603050405020304" pitchFamily="18" charset="0"/>
              </a:rPr>
              <a:t>Finansal Yatırımlar – Mali Duran Varlıklar</a:t>
            </a:r>
            <a:endParaRPr lang="en-US" i="0" u="none" strike="noStrike" dirty="0">
              <a:effectLst/>
              <a:latin typeface="Times New Roman" panose="02020603050405020304" pitchFamily="18" charset="0"/>
              <a:cs typeface="Times New Roman" panose="02020603050405020304" pitchFamily="18" charset="0"/>
            </a:endParaRPr>
          </a:p>
          <a:p>
            <a:pPr marL="171450" indent="-400050" algn="l" rtl="0" eaLnBrk="1" fontAlgn="t" latinLnBrk="0" hangingPunct="1">
              <a:spcBef>
                <a:spcPts val="0"/>
              </a:spcBef>
              <a:spcAft>
                <a:spcPts val="0"/>
              </a:spcAft>
              <a:buFont typeface="+mj-lt"/>
              <a:buAutoNum type="romanUcPeriod"/>
            </a:pPr>
            <a:r>
              <a:rPr lang="tr-TR" i="0" u="none" strike="noStrike" kern="1200" dirty="0">
                <a:effectLst/>
                <a:latin typeface="Times New Roman" panose="02020603050405020304" pitchFamily="18" charset="0"/>
                <a:cs typeface="Times New Roman" panose="02020603050405020304" pitchFamily="18" charset="0"/>
              </a:rPr>
              <a:t>Maddi Duran Varlıklar</a:t>
            </a:r>
            <a:endParaRPr lang="en-US" i="0" u="none" strike="noStrike" dirty="0">
              <a:effectLst/>
              <a:latin typeface="Times New Roman" panose="02020603050405020304" pitchFamily="18" charset="0"/>
              <a:cs typeface="Times New Roman" panose="02020603050405020304" pitchFamily="18" charset="0"/>
            </a:endParaRPr>
          </a:p>
          <a:p>
            <a:pPr marL="400050" marR="0" indent="-400050" algn="l" rtl="0" eaLnBrk="1" fontAlgn="auto" latinLnBrk="0" hangingPunct="1">
              <a:spcBef>
                <a:spcPts val="0"/>
              </a:spcBef>
              <a:spcAft>
                <a:spcPts val="0"/>
              </a:spcAft>
              <a:buFont typeface="+mj-lt"/>
              <a:buAutoNum type="romanUcPeriod"/>
            </a:pPr>
            <a:r>
              <a:rPr lang="tr-TR" i="0" u="none" strike="noStrike" kern="1200" dirty="0">
                <a:effectLst/>
                <a:latin typeface="Times New Roman" panose="02020603050405020304" pitchFamily="18" charset="0"/>
                <a:cs typeface="Times New Roman" panose="02020603050405020304" pitchFamily="18" charset="0"/>
              </a:rPr>
              <a:t>Maddi Olmayan Duran Varlıklar</a:t>
            </a:r>
          </a:p>
          <a:p>
            <a:pPr marL="400050" marR="0" indent="-400050" algn="l" rtl="0" eaLnBrk="1" fontAlgn="auto" latinLnBrk="0" hangingPunct="1">
              <a:spcBef>
                <a:spcPts val="0"/>
              </a:spcBef>
              <a:spcAft>
                <a:spcPts val="0"/>
              </a:spcAft>
              <a:buFont typeface="+mj-lt"/>
              <a:buAutoNum type="romanUcPeriod"/>
            </a:pPr>
            <a:r>
              <a:rPr lang="tr-TR" dirty="0">
                <a:latin typeface="Times New Roman" panose="02020603050405020304" pitchFamily="18" charset="0"/>
                <a:cs typeface="Times New Roman" panose="02020603050405020304" pitchFamily="18" charset="0"/>
              </a:rPr>
              <a:t>Nakit ve Nakit Benzeri</a:t>
            </a:r>
          </a:p>
          <a:p>
            <a:pPr marL="400050" marR="0" indent="-400050" algn="l" rtl="0" eaLnBrk="1" fontAlgn="auto" latinLnBrk="0" hangingPunct="1">
              <a:spcBef>
                <a:spcPts val="0"/>
              </a:spcBef>
              <a:spcAft>
                <a:spcPts val="0"/>
              </a:spcAft>
              <a:buFont typeface="+mj-lt"/>
              <a:buAutoNum type="romanUcPeriod"/>
            </a:pPr>
            <a:endParaRPr lang="tr-TR" i="0" u="none" strike="noStrike" dirty="0">
              <a:effectLst/>
              <a:latin typeface="Times New Roman" panose="02020603050405020304" pitchFamily="18" charset="0"/>
              <a:cs typeface="Times New Roman" panose="02020603050405020304" pitchFamily="18" charset="0"/>
            </a:endParaRPr>
          </a:p>
          <a:p>
            <a:pPr marL="0" marR="0" indent="0" algn="l" rtl="0" eaLnBrk="1" fontAlgn="auto" latinLnBrk="0" hangingPunct="1">
              <a:spcBef>
                <a:spcPts val="0"/>
              </a:spcBef>
              <a:spcAft>
                <a:spcPts val="0"/>
              </a:spcAft>
              <a:buNone/>
            </a:pPr>
            <a:r>
              <a:rPr lang="tr-TR" dirty="0">
                <a:latin typeface="Times New Roman" panose="02020603050405020304" pitchFamily="18" charset="0"/>
                <a:cs typeface="Times New Roman" panose="02020603050405020304" pitchFamily="18" charset="0"/>
              </a:rPr>
              <a:t>Yukarıdakilerden hangisi(</a:t>
            </a:r>
            <a:r>
              <a:rPr lang="tr-TR" dirty="0" err="1">
                <a:latin typeface="Times New Roman" panose="02020603050405020304" pitchFamily="18" charset="0"/>
                <a:cs typeface="Times New Roman" panose="02020603050405020304" pitchFamily="18" charset="0"/>
              </a:rPr>
              <a:t>leri</a:t>
            </a:r>
            <a:r>
              <a:rPr lang="tr-TR" dirty="0">
                <a:latin typeface="Times New Roman" panose="02020603050405020304" pitchFamily="18" charset="0"/>
                <a:cs typeface="Times New Roman" panose="02020603050405020304" pitchFamily="18" charset="0"/>
              </a:rPr>
              <a:t>) duran varlıklar içerisinde YER ALMAZ?</a:t>
            </a:r>
            <a:endParaRPr lang="en-US" i="0" u="none" strike="noStrike" dirty="0">
              <a:effectLst/>
              <a:latin typeface="Times New Roman" panose="02020603050405020304" pitchFamily="18" charset="0"/>
              <a:cs typeface="Times New Roman" panose="02020603050405020304" pitchFamily="18" charset="0"/>
            </a:endParaRP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6066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normAutofit lnSpcReduction="10000"/>
          </a:bodyPr>
          <a:lstStyle/>
          <a:p>
            <a:pPr marL="0" indent="0">
              <a:buNone/>
            </a:pPr>
            <a:r>
              <a:rPr lang="tr-TR" dirty="0">
                <a:latin typeface="Times New Roman" panose="02020603050405020304" pitchFamily="18" charset="0"/>
                <a:cs typeface="Times New Roman" panose="02020603050405020304" pitchFamily="18" charset="0"/>
              </a:rPr>
              <a:t>Bir yıldan veya bir normal faaliyet döneminden daha uzun   sürelerle işletme faaliyetlerinin gerçekleştirilmesi için kullanılmak amacıyla elde edilen ve normal faaliyet dönemi içinde paraya çevrilmesi veya tüketilmesi öngörülmeyen varlıklara …………… adı verilmektedir.</a:t>
            </a:r>
          </a:p>
          <a:p>
            <a:pPr marL="0" indent="0">
              <a:buNone/>
            </a:pPr>
            <a:r>
              <a:rPr lang="tr-TR" dirty="0">
                <a:latin typeface="Times New Roman" panose="02020603050405020304" pitchFamily="18" charset="0"/>
                <a:cs typeface="Times New Roman" panose="02020603050405020304" pitchFamily="18" charset="0"/>
              </a:rPr>
              <a:t>Yukarıdaki ifadede boş bırakılan yere aşağıdaki kavramlardan hangisi gelmelidir?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Yatırımdaki Varlıklar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Stoklar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Dönen Varlıklar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Duran Varlıklar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Öz Varlıklar</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9913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başka şirketlere ortak olmak amacıyla satın alınan hisse senetleri bilançoda hangi kalem altında raporlanmaktadır?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Finansal Borçlar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Mali Borçlar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Finansal Yatırımlar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Maddi Duran Varlıklar</a:t>
            </a:r>
          </a:p>
          <a:p>
            <a:pPr marL="514350" indent="-514350">
              <a:buFont typeface="+mj-lt"/>
              <a:buAutoNum type="alphaUcPeriod"/>
            </a:pPr>
            <a:r>
              <a:rPr lang="tr-TR" dirty="0" err="1">
                <a:latin typeface="Times New Roman" panose="02020603050405020304" pitchFamily="18" charset="0"/>
                <a:cs typeface="Times New Roman" panose="02020603050405020304" pitchFamily="18" charset="0"/>
              </a:rPr>
              <a:t>Özkaynaklar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5018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Bina, makine, araç, demirbaş gibi işletmenin faaliyetlerinde kullanmak amacıyla sahip olduğu varlıklar, bilançoda hangi kalem altında raporlanmaktadır?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Dönen varlıklar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Duran varlıklar</a:t>
            </a:r>
          </a:p>
          <a:p>
            <a:pPr marL="514350" indent="-514350">
              <a:buFont typeface="+mj-lt"/>
              <a:buAutoNum type="alphaUcPeriod"/>
            </a:pPr>
            <a:r>
              <a:rPr lang="tr-TR" dirty="0" err="1">
                <a:latin typeface="Times New Roman" panose="02020603050405020304" pitchFamily="18" charset="0"/>
                <a:cs typeface="Times New Roman" panose="02020603050405020304" pitchFamily="18" charset="0"/>
              </a:rPr>
              <a:t>Özkaynaklar</a:t>
            </a: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Stoklar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Kaynaklar </a:t>
            </a:r>
          </a:p>
        </p:txBody>
      </p:sp>
    </p:spTree>
    <p:extLst>
      <p:ext uri="{BB962C8B-B14F-4D97-AF65-F5344CB8AC3E}">
        <p14:creationId xmlns:p14="http://schemas.microsoft.com/office/powerpoint/2010/main" val="221172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En çok bir yılda ödenecek borçlar bilançoda hangi kalem altında raporlanmaktadır?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Dönen Varlıklar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Duran Varlıklar </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Kısa Vadeli Yabancı Kaynaklar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Uzun Vadeli Yabancı Kaynaklar</a:t>
            </a:r>
          </a:p>
          <a:p>
            <a:pPr marL="514350" indent="-514350">
              <a:buFont typeface="+mj-lt"/>
              <a:buAutoNum type="alphaUcPeriod"/>
            </a:pPr>
            <a:r>
              <a:rPr lang="tr-TR" dirty="0" err="1">
                <a:latin typeface="Times New Roman" panose="02020603050405020304" pitchFamily="18" charset="0"/>
                <a:cs typeface="Times New Roman" panose="02020603050405020304" pitchFamily="18" charset="0"/>
              </a:rPr>
              <a:t>Özkaynaklar</a:t>
            </a:r>
            <a:endParaRPr lang="tr-TR" dirty="0">
              <a:latin typeface="Times New Roman" panose="02020603050405020304" pitchFamily="18" charset="0"/>
              <a:cs typeface="Times New Roman" panose="02020603050405020304" pitchFamily="18" charset="0"/>
            </a:endParaRP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6900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Kredi kurumlarına olan kısa vadeli borçlar ile kısa vadeli para ve sermaye piyasası araçlarıyla sağlanan krediler ve faizleri bilançoda hangi kalem altında raporlanmaktadır?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Mali Borçlar (Finansal Borçlar)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Ticari Borçlar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Yasal Borçlar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Ödenecek Borçlar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Sabit Borçlar</a:t>
            </a:r>
          </a:p>
        </p:txBody>
      </p:sp>
    </p:spTree>
    <p:extLst>
      <p:ext uri="{BB962C8B-B14F-4D97-AF65-F5344CB8AC3E}">
        <p14:creationId xmlns:p14="http://schemas.microsoft.com/office/powerpoint/2010/main" val="12477969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İşletmenin esas faaliyet konusu olan malların alımına ilişkin satıcı firmalara olan borçlarını bilançoda hangi kalem altında görebiliriz?</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Mali Borçlar (Finansal Borçlar)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Ticari Borçlar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Yasal Borçlar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Ödenecek Borçlar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Sabit Borçlar</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6357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İşletme sahiplerinin veya ortakların işletme varlıkları üzerindeki toplam haklarının parasal ifadesidir.</a:t>
            </a:r>
          </a:p>
          <a:p>
            <a:pPr marL="0" indent="0">
              <a:buNone/>
            </a:pPr>
            <a:r>
              <a:rPr lang="tr-TR" dirty="0">
                <a:latin typeface="Times New Roman" panose="02020603050405020304" pitchFamily="18" charset="0"/>
                <a:cs typeface="Times New Roman" panose="02020603050405020304" pitchFamily="18" charset="0"/>
              </a:rPr>
              <a:t>Yukarıdaki tanım aşağıdaki ifadelerden hangisine aittir?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Dönen varlıklar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Duran varlıklar</a:t>
            </a:r>
          </a:p>
          <a:p>
            <a:pPr marL="514350" indent="-514350">
              <a:buFont typeface="+mj-lt"/>
              <a:buAutoNum type="alphaUcPeriod"/>
            </a:pPr>
            <a:r>
              <a:rPr lang="tr-TR" dirty="0" err="1">
                <a:latin typeface="Times New Roman" panose="02020603050405020304" pitchFamily="18" charset="0"/>
                <a:cs typeface="Times New Roman" panose="02020603050405020304" pitchFamily="18" charset="0"/>
              </a:rPr>
              <a:t>Özkaynaklar</a:t>
            </a: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Stoklar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Kaynaklar </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6434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Alınan kararlar uyarınca </a:t>
            </a:r>
            <a:r>
              <a:rPr lang="tr-TR" b="1" dirty="0">
                <a:latin typeface="Times New Roman" panose="02020603050405020304" pitchFamily="18" charset="0"/>
                <a:cs typeface="Times New Roman" panose="02020603050405020304" pitchFamily="18" charset="0"/>
              </a:rPr>
              <a:t>dağıtılmayarak</a:t>
            </a:r>
            <a:r>
              <a:rPr lang="tr-TR" dirty="0">
                <a:latin typeface="Times New Roman" panose="02020603050405020304" pitchFamily="18" charset="0"/>
                <a:cs typeface="Times New Roman" panose="02020603050405020304" pitchFamily="18" charset="0"/>
              </a:rPr>
              <a:t> şirkette bırakılan karların tutarı, bilançoda hangi kalem altından görülebilir?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Kar Yedekleri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Sermaye Yedekleri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Faaliyet Karları</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Kar Dağıtımları</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Sermaye</a:t>
            </a:r>
          </a:p>
        </p:txBody>
      </p:sp>
    </p:spTree>
    <p:extLst>
      <p:ext uri="{BB962C8B-B14F-4D97-AF65-F5344CB8AC3E}">
        <p14:creationId xmlns:p14="http://schemas.microsoft.com/office/powerpoint/2010/main" val="8791397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varlığın nakde dönüşebilme hızı ve dönüşüm sırasında değer kaybı yaşamaması durumu aşağıdaki kavramlardan hangisi ile ifade edilmektedir?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Hasılat</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Yükümlülük</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Likidite</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Nakit</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Reeskont</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6168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Aşağıdakilerden hangisi en likit varlıktır?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Demirbaşlar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Stoklar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Nakit</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Binalar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Ticari Alacaklar</a:t>
            </a:r>
          </a:p>
        </p:txBody>
      </p:sp>
    </p:spTree>
    <p:extLst>
      <p:ext uri="{BB962C8B-B14F-4D97-AF65-F5344CB8AC3E}">
        <p14:creationId xmlns:p14="http://schemas.microsoft.com/office/powerpoint/2010/main" val="1890689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Aşağıdakilerden hangisi en AZ likit varlıktır?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Menkul Kıymetler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Stoklar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Nakit</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Binalar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Ticari Alacaklar</a:t>
            </a:r>
          </a:p>
        </p:txBody>
      </p:sp>
    </p:spTree>
    <p:extLst>
      <p:ext uri="{BB962C8B-B14F-4D97-AF65-F5344CB8AC3E}">
        <p14:creationId xmlns:p14="http://schemas.microsoft.com/office/powerpoint/2010/main" val="2657543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İşletmenin belli bir dönemde elde ettiği tüm gelirleri ve bu gelirleri elde etmek için katlandığı tüm maliyet ve giderleri ve bunların sonucunda işletmenin elde ettiği dönem net kar veya zararını gösteren mali tablodur.</a:t>
            </a:r>
          </a:p>
          <a:p>
            <a:pPr marL="0" indent="0">
              <a:buNone/>
            </a:pPr>
            <a:r>
              <a:rPr lang="tr-TR" dirty="0">
                <a:latin typeface="Times New Roman" panose="02020603050405020304" pitchFamily="18" charset="0"/>
                <a:cs typeface="Times New Roman" panose="02020603050405020304" pitchFamily="18" charset="0"/>
              </a:rPr>
              <a:t>Yukarıdaki tanım, aşağıdaki kavramlardan hangisini ifade etmektedir?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Bilanço</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Gelir Tablosu</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Nakit Akım Tablosu</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Finansman Tablosu</a:t>
            </a:r>
          </a:p>
          <a:p>
            <a:pPr marL="514350" indent="-514350">
              <a:buFont typeface="+mj-lt"/>
              <a:buAutoNum type="alphaUcPeriod"/>
            </a:pPr>
            <a:r>
              <a:rPr lang="tr-TR" dirty="0" err="1">
                <a:latin typeface="Times New Roman" panose="02020603050405020304" pitchFamily="18" charset="0"/>
                <a:cs typeface="Times New Roman" panose="02020603050405020304" pitchFamily="18" charset="0"/>
              </a:rPr>
              <a:t>Özkaynak</a:t>
            </a:r>
            <a:r>
              <a:rPr lang="tr-TR" dirty="0">
                <a:latin typeface="Times New Roman" panose="02020603050405020304" pitchFamily="18" charset="0"/>
                <a:cs typeface="Times New Roman" panose="02020603050405020304" pitchFamily="18" charset="0"/>
              </a:rPr>
              <a:t> Değişim Tablosu</a:t>
            </a:r>
          </a:p>
        </p:txBody>
      </p:sp>
    </p:spTree>
    <p:extLst>
      <p:ext uri="{BB962C8B-B14F-4D97-AF65-F5344CB8AC3E}">
        <p14:creationId xmlns:p14="http://schemas.microsoft.com/office/powerpoint/2010/main" val="2297559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İşletmenin esas faaliyetleri çerçevesinde satılan mal yada hizmetler karşılığında alınan yada tahakkuk ettirilen toplam değerler, gelir tablosunda (kar – zarar tablosunda) hangi kalem altında gösterilmektedir?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Faaliyet Giderleri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Hasılat</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Dönem Karı</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Finansman Geliri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Diğer Gelirler</a:t>
            </a:r>
          </a:p>
        </p:txBody>
      </p:sp>
    </p:spTree>
    <p:extLst>
      <p:ext uri="{BB962C8B-B14F-4D97-AF65-F5344CB8AC3E}">
        <p14:creationId xmlns:p14="http://schemas.microsoft.com/office/powerpoint/2010/main" val="36921177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Gelir tablosunda (kar – zarar tablosunda) </a:t>
            </a:r>
            <a:r>
              <a:rPr lang="tr-TR" b="1" dirty="0">
                <a:latin typeface="Times New Roman" panose="02020603050405020304" pitchFamily="18" charset="0"/>
                <a:cs typeface="Times New Roman" panose="02020603050405020304" pitchFamily="18" charset="0"/>
              </a:rPr>
              <a:t>Brüt Kar </a:t>
            </a:r>
            <a:r>
              <a:rPr lang="tr-TR" dirty="0">
                <a:latin typeface="Times New Roman" panose="02020603050405020304" pitchFamily="18" charset="0"/>
                <a:cs typeface="Times New Roman" panose="02020603050405020304" pitchFamily="18" charset="0"/>
              </a:rPr>
              <a:t>aşağıdaki formüllerden hangisi ile hesaplanmaktadır?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Hasılat – Faaliyet Giderleri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Dönem Karı – Finansman Giderleri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Hasılat – Satışların Maliyeti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Dönem Karı – Faaliyet Giderleri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Dönem Karı - Hasılat</a:t>
            </a:r>
          </a:p>
        </p:txBody>
      </p:sp>
    </p:spTree>
    <p:extLst>
      <p:ext uri="{BB962C8B-B14F-4D97-AF65-F5344CB8AC3E}">
        <p14:creationId xmlns:p14="http://schemas.microsoft.com/office/powerpoint/2010/main" val="2420631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571500" indent="-571500">
              <a:buFont typeface="+mj-lt"/>
              <a:buAutoNum type="romanUcPeriod"/>
            </a:pPr>
            <a:r>
              <a:rPr lang="tr-TR" dirty="0">
                <a:latin typeface="Times New Roman" panose="02020603050405020304" pitchFamily="18" charset="0"/>
                <a:cs typeface="Times New Roman" panose="02020603050405020304" pitchFamily="18" charset="0"/>
              </a:rPr>
              <a:t>Araştırma Ve Geliştirme Giderleri</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Pazarlama Giderleri </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Genel Yönetim Giderleri</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Finansman Giderleri</a:t>
            </a:r>
          </a:p>
          <a:p>
            <a:pPr marL="571500" indent="-571500">
              <a:buFont typeface="+mj-lt"/>
              <a:buAutoNum type="romanUcPeriod"/>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Yukarıdakilerden hangisi(</a:t>
            </a:r>
            <a:r>
              <a:rPr lang="tr-TR" dirty="0" err="1">
                <a:latin typeface="Times New Roman" panose="02020603050405020304" pitchFamily="18" charset="0"/>
                <a:cs typeface="Times New Roman" panose="02020603050405020304" pitchFamily="18" charset="0"/>
              </a:rPr>
              <a:t>leri</a:t>
            </a:r>
            <a:r>
              <a:rPr lang="tr-TR" dirty="0">
                <a:latin typeface="Times New Roman" panose="02020603050405020304" pitchFamily="18" charset="0"/>
                <a:cs typeface="Times New Roman" panose="02020603050405020304" pitchFamily="18" charset="0"/>
              </a:rPr>
              <a:t>) faaliyet giderleri arasında yer almaktadır?</a:t>
            </a:r>
          </a:p>
        </p:txBody>
      </p:sp>
    </p:spTree>
    <p:extLst>
      <p:ext uri="{BB962C8B-B14F-4D97-AF65-F5344CB8AC3E}">
        <p14:creationId xmlns:p14="http://schemas.microsoft.com/office/powerpoint/2010/main" val="36966954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İşletmenin kira gelirleri gelir tablosunda (kar – zarar tablosunda) hangi kalem altında gösterilmektedir?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Hasılat</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Faaliyet Geliri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Diğer Faaliyetlerden Gelir </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Reeskont Geliri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Finansman Geliri</a:t>
            </a:r>
          </a:p>
        </p:txBody>
      </p:sp>
    </p:spTree>
    <p:extLst>
      <p:ext uri="{BB962C8B-B14F-4D97-AF65-F5344CB8AC3E}">
        <p14:creationId xmlns:p14="http://schemas.microsoft.com/office/powerpoint/2010/main" val="39513218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Temelinde insanların çeşitli olaylar karşısındaki psikolojik eğilimleri yatan ve Borsalarda fiyat hareketlerini tahmin etmek için kullanılan analiz türü aşağıdakilerden hangisidir?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Temel Analiz</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Teknik Analiz</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Veri Analizi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Finansal Tablolar Analizi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Likidite Analizi</a:t>
            </a:r>
          </a:p>
        </p:txBody>
      </p:sp>
    </p:spTree>
    <p:extLst>
      <p:ext uri="{BB962C8B-B14F-4D97-AF65-F5344CB8AC3E}">
        <p14:creationId xmlns:p14="http://schemas.microsoft.com/office/powerpoint/2010/main" val="3608857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Firmanın halka açıklanan finansal tabloları ve diğer halka açıklanan bilgiler kullanılarak firma değerinin araştırılması çabası hangi analiz türünü tanımlamaktadır?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it-IT" dirty="0">
                <a:latin typeface="Times New Roman" panose="02020603050405020304" pitchFamily="18" charset="0"/>
                <a:cs typeface="Times New Roman" panose="02020603050405020304" pitchFamily="18" charset="0"/>
              </a:rPr>
              <a:t>Temel Analiz</a:t>
            </a:r>
          </a:p>
          <a:p>
            <a:pPr marL="514350" indent="-514350">
              <a:buFont typeface="+mj-lt"/>
              <a:buAutoNum type="alphaUcPeriod"/>
            </a:pPr>
            <a:r>
              <a:rPr lang="it-IT" dirty="0">
                <a:latin typeface="Times New Roman" panose="02020603050405020304" pitchFamily="18" charset="0"/>
                <a:cs typeface="Times New Roman" panose="02020603050405020304" pitchFamily="18" charset="0"/>
              </a:rPr>
              <a:t>Teknik Analiz</a:t>
            </a:r>
          </a:p>
          <a:p>
            <a:pPr marL="514350" indent="-514350">
              <a:buFont typeface="+mj-lt"/>
              <a:buAutoNum type="alphaUcPeriod"/>
            </a:pPr>
            <a:r>
              <a:rPr lang="it-IT" dirty="0">
                <a:latin typeface="Times New Roman" panose="02020603050405020304" pitchFamily="18" charset="0"/>
                <a:cs typeface="Times New Roman" panose="02020603050405020304" pitchFamily="18" charset="0"/>
              </a:rPr>
              <a:t>Veri Analizi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Ödeme Gücü </a:t>
            </a:r>
            <a:r>
              <a:rPr lang="it-IT" dirty="0">
                <a:latin typeface="Times New Roman" panose="02020603050405020304" pitchFamily="18" charset="0"/>
                <a:cs typeface="Times New Roman" panose="02020603050405020304" pitchFamily="18" charset="0"/>
              </a:rPr>
              <a:t>Analizi</a:t>
            </a:r>
          </a:p>
          <a:p>
            <a:pPr marL="514350" indent="-514350">
              <a:buFont typeface="+mj-lt"/>
              <a:buAutoNum type="alphaUcPeriod"/>
            </a:pPr>
            <a:r>
              <a:rPr lang="it-IT" dirty="0">
                <a:latin typeface="Times New Roman" panose="02020603050405020304" pitchFamily="18" charset="0"/>
                <a:cs typeface="Times New Roman" panose="02020603050405020304" pitchFamily="18" charset="0"/>
              </a:rPr>
              <a:t>Likidite Analizi</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09888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571500" indent="-571500">
              <a:buFont typeface="+mj-lt"/>
              <a:buAutoNum type="romanUcPeriod"/>
            </a:pPr>
            <a:r>
              <a:rPr lang="tr-TR" dirty="0">
                <a:latin typeface="Times New Roman" panose="02020603050405020304" pitchFamily="18" charset="0"/>
                <a:cs typeface="Times New Roman" panose="02020603050405020304" pitchFamily="18" charset="0"/>
              </a:rPr>
              <a:t>Firma Analizi</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Ülke Analizi</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Sektör Analizi</a:t>
            </a:r>
          </a:p>
          <a:p>
            <a:pPr marL="571500" indent="-571500">
              <a:buFont typeface="+mj-lt"/>
              <a:buAutoNum type="romanUcPeriod"/>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Temel analizde öncelik sırasına göre hangi sıra ile analiz yapılmaktadır?</a:t>
            </a:r>
          </a:p>
        </p:txBody>
      </p:sp>
    </p:spTree>
    <p:extLst>
      <p:ext uri="{BB962C8B-B14F-4D97-AF65-F5344CB8AC3E}">
        <p14:creationId xmlns:p14="http://schemas.microsoft.com/office/powerpoint/2010/main" val="5231031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Ülke analizinde aşağıdaki değişkenlerden hangisi dikkate </a:t>
            </a:r>
            <a:r>
              <a:rPr lang="tr-TR" b="1" dirty="0">
                <a:latin typeface="Times New Roman" panose="02020603050405020304" pitchFamily="18" charset="0"/>
                <a:cs typeface="Times New Roman" panose="02020603050405020304" pitchFamily="18" charset="0"/>
              </a:rPr>
              <a:t>ALINMAZ</a:t>
            </a:r>
            <a:r>
              <a:rPr lang="tr-TR" dirty="0">
                <a:latin typeface="Times New Roman" panose="02020603050405020304" pitchFamily="18" charset="0"/>
                <a:cs typeface="Times New Roman" panose="02020603050405020304" pitchFamily="18" charset="0"/>
              </a:rPr>
              <a:t>?</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Kişi Başına Milli Gelir</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Döviz Kuru</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Faiz </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Enflasyon</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İşletmenin Dönem Karı</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61101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Aşağıdaki eşleşmelerden hangisinde finansal analiz ile ilgili taraf ve o tarafın amacı doğru </a:t>
            </a:r>
            <a:r>
              <a:rPr lang="tr-TR" b="1" dirty="0">
                <a:latin typeface="Times New Roman" panose="02020603050405020304" pitchFamily="18" charset="0"/>
                <a:cs typeface="Times New Roman" panose="02020603050405020304" pitchFamily="18" charset="0"/>
              </a:rPr>
              <a:t>EŞLEŞTİRİLMEMİŞTİR</a:t>
            </a:r>
            <a:r>
              <a:rPr lang="tr-TR" dirty="0">
                <a:latin typeface="Times New Roman" panose="02020603050405020304" pitchFamily="18" charset="0"/>
                <a:cs typeface="Times New Roman" panose="02020603050405020304" pitchFamily="18" charset="0"/>
              </a:rPr>
              <a:t>?</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Banka – Kredi Güveni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Hissedar (Ortak) – Yatırım Verimi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Devlet – Vergi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Yönetim – Karlılık Oranı</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Çalışan – </a:t>
            </a:r>
            <a:r>
              <a:rPr lang="tr-TR" dirty="0" err="1">
                <a:latin typeface="Times New Roman" panose="02020603050405020304" pitchFamily="18" charset="0"/>
                <a:cs typeface="Times New Roman" panose="02020603050405020304" pitchFamily="18" charset="0"/>
              </a:rPr>
              <a:t>Özsermaye</a:t>
            </a:r>
            <a:r>
              <a:rPr lang="tr-TR" dirty="0">
                <a:latin typeface="Times New Roman" panose="02020603050405020304" pitchFamily="18" charset="0"/>
                <a:cs typeface="Times New Roman" panose="02020603050405020304" pitchFamily="18" charset="0"/>
              </a:rPr>
              <a:t> Verimi</a:t>
            </a:r>
          </a:p>
        </p:txBody>
      </p:sp>
    </p:spTree>
    <p:extLst>
      <p:ext uri="{BB962C8B-B14F-4D97-AF65-F5344CB8AC3E}">
        <p14:creationId xmlns:p14="http://schemas.microsoft.com/office/powerpoint/2010/main" val="29623230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Mali analiz (finansal tablo analizi) ile işletme dışındaki biri aşağıda belirtilen hangi konuda açık bir bilgi EDİNİLEMEZ?</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sv-SE" dirty="0">
                <a:latin typeface="Times New Roman" panose="02020603050405020304" pitchFamily="18" charset="0"/>
                <a:cs typeface="Times New Roman" panose="02020603050405020304" pitchFamily="18" charset="0"/>
              </a:rPr>
              <a:t>İşletmenin Likidite Durumu</a:t>
            </a:r>
          </a:p>
          <a:p>
            <a:pPr marL="514350" indent="-514350">
              <a:buFont typeface="+mj-lt"/>
              <a:buAutoNum type="alphaUcPeriod"/>
            </a:pPr>
            <a:r>
              <a:rPr lang="sv-SE" dirty="0">
                <a:latin typeface="Times New Roman" panose="02020603050405020304" pitchFamily="18" charset="0"/>
                <a:cs typeface="Times New Roman" panose="02020603050405020304" pitchFamily="18" charset="0"/>
              </a:rPr>
              <a:t>Karlılık Durumu</a:t>
            </a:r>
          </a:p>
          <a:p>
            <a:pPr marL="514350" indent="-514350">
              <a:buFont typeface="+mj-lt"/>
              <a:buAutoNum type="alphaUcPeriod"/>
            </a:pPr>
            <a:r>
              <a:rPr lang="sv-SE" dirty="0">
                <a:latin typeface="Times New Roman" panose="02020603050405020304" pitchFamily="18" charset="0"/>
                <a:cs typeface="Times New Roman" panose="02020603050405020304" pitchFamily="18" charset="0"/>
              </a:rPr>
              <a:t>Finansal Durumu </a:t>
            </a:r>
          </a:p>
          <a:p>
            <a:pPr marL="514350" indent="-514350">
              <a:buFont typeface="+mj-lt"/>
              <a:buAutoNum type="alphaUcPeriod"/>
            </a:pPr>
            <a:r>
              <a:rPr lang="sv-SE" dirty="0">
                <a:latin typeface="Times New Roman" panose="02020603050405020304" pitchFamily="18" charset="0"/>
                <a:cs typeface="Times New Roman" panose="02020603050405020304" pitchFamily="18" charset="0"/>
              </a:rPr>
              <a:t>Aktiflerini Kullanma Durumu</a:t>
            </a: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İlk Madde Ve Malzeme Kullanım Durumu</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52152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571500" indent="-571500">
              <a:buFont typeface="+mj-lt"/>
              <a:buAutoNum type="romanUcPeriod"/>
            </a:pPr>
            <a:r>
              <a:rPr lang="tr-TR" dirty="0">
                <a:latin typeface="Times New Roman" panose="02020603050405020304" pitchFamily="18" charset="0"/>
                <a:cs typeface="Times New Roman" panose="02020603050405020304" pitchFamily="18" charset="0"/>
              </a:rPr>
              <a:t>Statik Analiz</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Dinamik Analiz</a:t>
            </a:r>
          </a:p>
          <a:p>
            <a:pPr marL="571500" indent="-571500">
              <a:buFont typeface="+mj-lt"/>
              <a:buAutoNum type="romanUcPeriod"/>
            </a:pPr>
            <a:r>
              <a:rPr lang="it-IT" dirty="0">
                <a:latin typeface="Times New Roman" panose="02020603050405020304" pitchFamily="18" charset="0"/>
                <a:cs typeface="Times New Roman" panose="02020603050405020304" pitchFamily="18" charset="0"/>
              </a:rPr>
              <a:t>Yönetim analizi</a:t>
            </a:r>
          </a:p>
          <a:p>
            <a:pPr marL="571500" indent="-571500">
              <a:buFont typeface="+mj-lt"/>
              <a:buAutoNum type="romanUcPeriod"/>
            </a:pPr>
            <a:r>
              <a:rPr lang="it-IT" dirty="0">
                <a:latin typeface="Times New Roman" panose="02020603050405020304" pitchFamily="18" charset="0"/>
                <a:cs typeface="Times New Roman" panose="02020603050405020304" pitchFamily="18" charset="0"/>
              </a:rPr>
              <a:t>Yatırım analizi</a:t>
            </a:r>
          </a:p>
          <a:p>
            <a:pPr marL="571500" indent="-571500">
              <a:buFont typeface="+mj-lt"/>
              <a:buAutoNum type="romanUcPeriod"/>
            </a:pPr>
            <a:r>
              <a:rPr lang="it-IT" dirty="0">
                <a:latin typeface="Times New Roman" panose="02020603050405020304" pitchFamily="18" charset="0"/>
                <a:cs typeface="Times New Roman" panose="02020603050405020304" pitchFamily="18" charset="0"/>
              </a:rPr>
              <a:t>Kredi analizi</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Yukarıdakilerden hangisi(</a:t>
            </a:r>
            <a:r>
              <a:rPr lang="tr-TR" dirty="0" err="1">
                <a:latin typeface="Times New Roman" panose="02020603050405020304" pitchFamily="18" charset="0"/>
                <a:cs typeface="Times New Roman" panose="02020603050405020304" pitchFamily="18" charset="0"/>
              </a:rPr>
              <a:t>leri</a:t>
            </a:r>
            <a:r>
              <a:rPr lang="tr-TR" dirty="0">
                <a:latin typeface="Times New Roman" panose="02020603050405020304" pitchFamily="18" charset="0"/>
                <a:cs typeface="Times New Roman" panose="02020603050405020304" pitchFamily="18" charset="0"/>
              </a:rPr>
              <a:t>) </a:t>
            </a:r>
            <a:r>
              <a:rPr lang="tr-TR" b="1" dirty="0">
                <a:latin typeface="Times New Roman" panose="02020603050405020304" pitchFamily="18" charset="0"/>
                <a:cs typeface="Times New Roman" panose="02020603050405020304" pitchFamily="18" charset="0"/>
              </a:rPr>
              <a:t>kapsamına</a:t>
            </a:r>
            <a:r>
              <a:rPr lang="tr-TR" dirty="0">
                <a:latin typeface="Times New Roman" panose="02020603050405020304" pitchFamily="18" charset="0"/>
                <a:cs typeface="Times New Roman" panose="02020603050405020304" pitchFamily="18" charset="0"/>
              </a:rPr>
              <a:t> göre mali analiz türleri arasında yer almaktadır?</a:t>
            </a:r>
          </a:p>
        </p:txBody>
      </p:sp>
    </p:spTree>
    <p:extLst>
      <p:ext uri="{BB962C8B-B14F-4D97-AF65-F5344CB8AC3E}">
        <p14:creationId xmlns:p14="http://schemas.microsoft.com/office/powerpoint/2010/main" val="42676451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571500" indent="-571500">
              <a:buFont typeface="+mj-lt"/>
              <a:buAutoNum type="romanUcPeriod"/>
            </a:pPr>
            <a:r>
              <a:rPr lang="tr-TR" dirty="0">
                <a:latin typeface="Times New Roman" panose="02020603050405020304" pitchFamily="18" charset="0"/>
                <a:cs typeface="Times New Roman" panose="02020603050405020304" pitchFamily="18" charset="0"/>
              </a:rPr>
              <a:t>Statik Analiz</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Dinamik Analiz</a:t>
            </a:r>
          </a:p>
          <a:p>
            <a:pPr marL="571500" indent="-571500">
              <a:buFont typeface="+mj-lt"/>
              <a:buAutoNum type="romanUcPeriod"/>
            </a:pPr>
            <a:r>
              <a:rPr lang="it-IT" dirty="0">
                <a:latin typeface="Times New Roman" panose="02020603050405020304" pitchFamily="18" charset="0"/>
                <a:cs typeface="Times New Roman" panose="02020603050405020304" pitchFamily="18" charset="0"/>
              </a:rPr>
              <a:t>Yönetim analizi</a:t>
            </a:r>
          </a:p>
          <a:p>
            <a:pPr marL="571500" indent="-571500">
              <a:buFont typeface="+mj-lt"/>
              <a:buAutoNum type="romanUcPeriod"/>
            </a:pPr>
            <a:r>
              <a:rPr lang="it-IT" dirty="0">
                <a:latin typeface="Times New Roman" panose="02020603050405020304" pitchFamily="18" charset="0"/>
                <a:cs typeface="Times New Roman" panose="02020603050405020304" pitchFamily="18" charset="0"/>
              </a:rPr>
              <a:t>Yatırım analizi</a:t>
            </a:r>
          </a:p>
          <a:p>
            <a:pPr marL="571500" indent="-571500">
              <a:buFont typeface="+mj-lt"/>
              <a:buAutoNum type="romanUcPeriod"/>
            </a:pPr>
            <a:r>
              <a:rPr lang="it-IT" dirty="0">
                <a:latin typeface="Times New Roman" panose="02020603050405020304" pitchFamily="18" charset="0"/>
                <a:cs typeface="Times New Roman" panose="02020603050405020304" pitchFamily="18" charset="0"/>
              </a:rPr>
              <a:t>Kredi analizi</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Yukarıdakilerden hangisi(</a:t>
            </a:r>
            <a:r>
              <a:rPr lang="tr-TR" dirty="0" err="1">
                <a:latin typeface="Times New Roman" panose="02020603050405020304" pitchFamily="18" charset="0"/>
                <a:cs typeface="Times New Roman" panose="02020603050405020304" pitchFamily="18" charset="0"/>
              </a:rPr>
              <a:t>leri</a:t>
            </a:r>
            <a:r>
              <a:rPr lang="tr-TR" dirty="0">
                <a:latin typeface="Times New Roman" panose="02020603050405020304" pitchFamily="18" charset="0"/>
                <a:cs typeface="Times New Roman" panose="02020603050405020304" pitchFamily="18" charset="0"/>
              </a:rPr>
              <a:t>) </a:t>
            </a:r>
            <a:r>
              <a:rPr lang="tr-TR" b="1" dirty="0">
                <a:latin typeface="Times New Roman" panose="02020603050405020304" pitchFamily="18" charset="0"/>
                <a:cs typeface="Times New Roman" panose="02020603050405020304" pitchFamily="18" charset="0"/>
              </a:rPr>
              <a:t>amacına</a:t>
            </a:r>
            <a:r>
              <a:rPr lang="tr-TR" dirty="0">
                <a:latin typeface="Times New Roman" panose="02020603050405020304" pitchFamily="18" charset="0"/>
                <a:cs typeface="Times New Roman" panose="02020603050405020304" pitchFamily="18" charset="0"/>
              </a:rPr>
              <a:t> göre mali analiz türleri arasında yer almaktadır?</a:t>
            </a:r>
          </a:p>
        </p:txBody>
      </p:sp>
    </p:spTree>
    <p:extLst>
      <p:ext uri="{BB962C8B-B14F-4D97-AF65-F5344CB8AC3E}">
        <p14:creationId xmlns:p14="http://schemas.microsoft.com/office/powerpoint/2010/main" val="1375717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571500" indent="-571500">
              <a:buFont typeface="+mj-lt"/>
              <a:buAutoNum type="romanUcPeriod"/>
            </a:pPr>
            <a:r>
              <a:rPr lang="tr-TR" dirty="0">
                <a:latin typeface="Times New Roman" panose="02020603050405020304" pitchFamily="18" charset="0"/>
                <a:cs typeface="Times New Roman" panose="02020603050405020304" pitchFamily="18" charset="0"/>
              </a:rPr>
              <a:t>Statik Analiz</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Dinamik Analiz</a:t>
            </a:r>
          </a:p>
          <a:p>
            <a:pPr marL="571500" indent="-571500">
              <a:buFont typeface="+mj-lt"/>
              <a:buAutoNum type="romanUcPeriod"/>
            </a:pPr>
            <a:r>
              <a:rPr lang="it-IT" dirty="0">
                <a:latin typeface="Times New Roman" panose="02020603050405020304" pitchFamily="18" charset="0"/>
                <a:cs typeface="Times New Roman" panose="02020603050405020304" pitchFamily="18" charset="0"/>
              </a:rPr>
              <a:t>Yönetim analizi</a:t>
            </a:r>
          </a:p>
          <a:p>
            <a:pPr marL="571500" indent="-571500">
              <a:buFont typeface="+mj-lt"/>
              <a:buAutoNum type="romanUcPeriod"/>
            </a:pPr>
            <a:r>
              <a:rPr lang="it-IT" dirty="0">
                <a:latin typeface="Times New Roman" panose="02020603050405020304" pitchFamily="18" charset="0"/>
                <a:cs typeface="Times New Roman" panose="02020603050405020304" pitchFamily="18" charset="0"/>
              </a:rPr>
              <a:t>İç analiz</a:t>
            </a:r>
          </a:p>
          <a:p>
            <a:pPr marL="571500" indent="-571500">
              <a:buFont typeface="+mj-lt"/>
              <a:buAutoNum type="romanUcPeriod"/>
            </a:pPr>
            <a:r>
              <a:rPr lang="it-IT" dirty="0">
                <a:latin typeface="Times New Roman" panose="02020603050405020304" pitchFamily="18" charset="0"/>
                <a:cs typeface="Times New Roman" panose="02020603050405020304" pitchFamily="18" charset="0"/>
              </a:rPr>
              <a:t>Dış analiz</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Yukarıdakilerden hangisi(</a:t>
            </a:r>
            <a:r>
              <a:rPr lang="tr-TR" dirty="0" err="1">
                <a:latin typeface="Times New Roman" panose="02020603050405020304" pitchFamily="18" charset="0"/>
                <a:cs typeface="Times New Roman" panose="02020603050405020304" pitchFamily="18" charset="0"/>
              </a:rPr>
              <a:t>leri</a:t>
            </a:r>
            <a:r>
              <a:rPr lang="tr-TR" dirty="0">
                <a:latin typeface="Times New Roman" panose="02020603050405020304" pitchFamily="18" charset="0"/>
                <a:cs typeface="Times New Roman" panose="02020603050405020304" pitchFamily="18" charset="0"/>
              </a:rPr>
              <a:t>) </a:t>
            </a:r>
            <a:r>
              <a:rPr lang="tr-TR" b="1" dirty="0">
                <a:latin typeface="Times New Roman" panose="02020603050405020304" pitchFamily="18" charset="0"/>
                <a:cs typeface="Times New Roman" panose="02020603050405020304" pitchFamily="18" charset="0"/>
              </a:rPr>
              <a:t>analiz yapana göre</a:t>
            </a:r>
            <a:r>
              <a:rPr lang="tr-TR" dirty="0">
                <a:latin typeface="Times New Roman" panose="02020603050405020304" pitchFamily="18" charset="0"/>
                <a:cs typeface="Times New Roman" panose="02020603050405020304" pitchFamily="18" charset="0"/>
              </a:rPr>
              <a:t> göre mali analiz türleri arasında yer almaktadır?</a:t>
            </a:r>
          </a:p>
        </p:txBody>
      </p:sp>
    </p:spTree>
    <p:extLst>
      <p:ext uri="{BB962C8B-B14F-4D97-AF65-F5344CB8AC3E}">
        <p14:creationId xmlns:p14="http://schemas.microsoft.com/office/powerpoint/2010/main" val="28582575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0" indent="0">
              <a:buNone/>
            </a:pPr>
            <a:r>
              <a:rPr lang="tr-TR" dirty="0">
                <a:latin typeface="Times New Roman" panose="02020603050405020304" pitchFamily="18" charset="0"/>
                <a:cs typeface="Times New Roman" panose="02020603050405020304" pitchFamily="18" charset="0"/>
              </a:rPr>
              <a:t>Belirli bir tarihe veya belirli bir döneme ilişkin mali tablolardaki kalemler arasında mevcut ilişkilerin tespiti ve değerlendirilmesine “……..” denir.</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Yukarıdaki ifadede boş bırakılan yere aşağıdaki kavramlardan hangisi yazılmalıdır?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Statik Analiz</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Dinamik Analiz</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Yönetim analizi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Yatırım analizi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Kredi analizi</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11265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normAutofit/>
          </a:bodyPr>
          <a:lstStyle/>
          <a:p>
            <a:pPr marL="0" indent="0">
              <a:buNone/>
            </a:pPr>
            <a:r>
              <a:rPr lang="tr-TR" dirty="0">
                <a:latin typeface="Times New Roman" panose="02020603050405020304" pitchFamily="18" charset="0"/>
                <a:cs typeface="Times New Roman" panose="02020603050405020304" pitchFamily="18" charset="0"/>
              </a:rPr>
              <a:t>Yönetim çalışmalarının etkinliğini sağlamak için yapılan bir finansal analiz türüne ne ad verilmektedir?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Statik Analiz</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Dinamik Analiz</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Yönetim analizi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Yatırım analizi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Kredi analizi</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83309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normAutofit/>
          </a:bodyPr>
          <a:lstStyle/>
          <a:p>
            <a:pPr marL="0" indent="0">
              <a:buNone/>
            </a:pPr>
            <a:r>
              <a:rPr lang="tr-TR" dirty="0">
                <a:latin typeface="Times New Roman" panose="02020603050405020304" pitchFamily="18" charset="0"/>
                <a:cs typeface="Times New Roman" panose="02020603050405020304" pitchFamily="18" charset="0"/>
              </a:rPr>
              <a:t>İşletmenin likidite durumu ve kısa vadeli borçlarını ödeme yeteneğinin saptanması ile ilgili analiz türüne ne ad verilmektedir?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Statik Analiz</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Dinamik Analiz</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Yönetim analizi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Yatırım analizi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Kredi analizi</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2304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normAutofit/>
          </a:bodyPr>
          <a:lstStyle/>
          <a:p>
            <a:pPr marL="0" indent="0">
              <a:buNone/>
            </a:pPr>
            <a:r>
              <a:rPr lang="tr-TR" dirty="0">
                <a:latin typeface="Times New Roman" panose="02020603050405020304" pitchFamily="18" charset="0"/>
                <a:cs typeface="Times New Roman" panose="02020603050405020304" pitchFamily="18" charset="0"/>
              </a:rPr>
              <a:t>Bir işletmenin mevcut ve potansiyel hissedarları ile, işletmeye uzun vadeli kaynak sağlayan ya da bunları sağlamayı düşünen bireylerce yapılan analiz türüne ne ad verilmektedir?</a:t>
            </a:r>
          </a:p>
          <a:p>
            <a:pPr marL="0" indent="0">
              <a:buNone/>
            </a:pPr>
            <a:endParaRPr lang="tr-TR" dirty="0">
              <a:latin typeface="Times New Roman" panose="02020603050405020304" pitchFamily="18" charset="0"/>
              <a:cs typeface="Times New Roman" panose="02020603050405020304" pitchFamily="18" charset="0"/>
            </a:endParaRP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Statik Analiz</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Dinamik Analiz</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Yönetim analizi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Yatırım analizi</a:t>
            </a:r>
          </a:p>
          <a:p>
            <a:pPr marL="514350" indent="-514350">
              <a:buFont typeface="+mj-lt"/>
              <a:buAutoNum type="alphaUcPeriod"/>
            </a:pPr>
            <a:r>
              <a:rPr lang="tr-TR" dirty="0">
                <a:latin typeface="Times New Roman" panose="02020603050405020304" pitchFamily="18" charset="0"/>
                <a:cs typeface="Times New Roman" panose="02020603050405020304" pitchFamily="18" charset="0"/>
              </a:rPr>
              <a:t>Kredi analizi</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71928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571500" indent="-571500">
              <a:buFont typeface="+mj-lt"/>
              <a:buAutoNum type="romanUcPeriod"/>
            </a:pPr>
            <a:r>
              <a:rPr lang="tr-TR" dirty="0">
                <a:latin typeface="Times New Roman" panose="02020603050405020304" pitchFamily="18" charset="0"/>
                <a:cs typeface="Times New Roman" panose="02020603050405020304" pitchFamily="18" charset="0"/>
              </a:rPr>
              <a:t>Temel mali tablolar işletmenin nihai durumunu göstermez. </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Temel mali tablolar enflasyondan etkilenir.</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Temel mali tablolar, onları düzenleyenin kişisel kararlarından etkilenir.</a:t>
            </a:r>
          </a:p>
          <a:p>
            <a:pPr marL="571500" indent="-571500">
              <a:buFont typeface="+mj-lt"/>
              <a:buAutoNum type="romanUcPeriod"/>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Yukarıdaki ifadelerden hangisi(</a:t>
            </a:r>
            <a:r>
              <a:rPr lang="tr-TR" dirty="0" err="1">
                <a:latin typeface="Times New Roman" panose="02020603050405020304" pitchFamily="18" charset="0"/>
                <a:cs typeface="Times New Roman" panose="02020603050405020304" pitchFamily="18" charset="0"/>
              </a:rPr>
              <a:t>leri</a:t>
            </a:r>
            <a:r>
              <a:rPr lang="tr-TR" dirty="0">
                <a:latin typeface="Times New Roman" panose="02020603050405020304" pitchFamily="18" charset="0"/>
                <a:cs typeface="Times New Roman" panose="02020603050405020304" pitchFamily="18" charset="0"/>
              </a:rPr>
              <a:t>) finansal tablolar analizinde dikkate alınması gereken bilgiler arasında DOĞRU olarak nitelendirilebilir?</a:t>
            </a:r>
          </a:p>
          <a:p>
            <a:pPr marL="0" indent="0">
              <a:buNone/>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13262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05DA22-DBB1-4360-B424-786E0BC606B4}"/>
              </a:ext>
            </a:extLst>
          </p:cNvPr>
          <p:cNvSpPr>
            <a:spLocks noGrp="1"/>
          </p:cNvSpPr>
          <p:nvPr>
            <p:ph idx="1"/>
          </p:nvPr>
        </p:nvSpPr>
        <p:spPr>
          <a:xfrm>
            <a:off x="567891" y="606392"/>
            <a:ext cx="10785909" cy="5570571"/>
          </a:xfrm>
        </p:spPr>
        <p:txBody>
          <a:bodyPr/>
          <a:lstStyle/>
          <a:p>
            <a:pPr marL="571500" indent="-571500">
              <a:buFont typeface="+mj-lt"/>
              <a:buAutoNum type="romanUcPeriod"/>
            </a:pPr>
            <a:r>
              <a:rPr lang="tr-TR" dirty="0">
                <a:latin typeface="Times New Roman" panose="02020603050405020304" pitchFamily="18" charset="0"/>
                <a:cs typeface="Times New Roman" panose="02020603050405020304" pitchFamily="18" charset="0"/>
              </a:rPr>
              <a:t>Karşılaştırmalı Mali Tablolar Analizi</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Dikey Yüzde Analizi</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Eğilim (Trend) Yüzdeleri Analizi</a:t>
            </a:r>
          </a:p>
          <a:p>
            <a:pPr marL="571500" indent="-571500">
              <a:buFont typeface="+mj-lt"/>
              <a:buAutoNum type="romanUcPeriod"/>
            </a:pPr>
            <a:r>
              <a:rPr lang="tr-TR" dirty="0">
                <a:latin typeface="Times New Roman" panose="02020603050405020304" pitchFamily="18" charset="0"/>
                <a:cs typeface="Times New Roman" panose="02020603050405020304" pitchFamily="18" charset="0"/>
              </a:rPr>
              <a:t>Oran Analizi</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Yukarıda yer alan tekniklerden hangisi(</a:t>
            </a:r>
            <a:r>
              <a:rPr lang="tr-TR" dirty="0" err="1">
                <a:latin typeface="Times New Roman" panose="02020603050405020304" pitchFamily="18" charset="0"/>
                <a:cs typeface="Times New Roman" panose="02020603050405020304" pitchFamily="18" charset="0"/>
              </a:rPr>
              <a:t>leri</a:t>
            </a:r>
            <a:r>
              <a:rPr lang="tr-TR" dirty="0">
                <a:latin typeface="Times New Roman" panose="02020603050405020304" pitchFamily="18" charset="0"/>
                <a:cs typeface="Times New Roman" panose="02020603050405020304" pitchFamily="18" charset="0"/>
              </a:rPr>
              <a:t>) finansal tablolar analizinde kullanılan tekniklerden bir tanesidir?</a:t>
            </a:r>
          </a:p>
        </p:txBody>
      </p:sp>
    </p:spTree>
    <p:extLst>
      <p:ext uri="{BB962C8B-B14F-4D97-AF65-F5344CB8AC3E}">
        <p14:creationId xmlns:p14="http://schemas.microsoft.com/office/powerpoint/2010/main" val="399661223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TotalTime>
  <Words>1560</Words>
  <Application>Microsoft Office PowerPoint</Application>
  <PresentationFormat>Geniş ekran</PresentationFormat>
  <Paragraphs>350</Paragraphs>
  <Slides>51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51</vt:i4>
      </vt:variant>
    </vt:vector>
  </HeadingPairs>
  <TitlesOfParts>
    <vt:vector size="56" baseType="lpstr">
      <vt:lpstr>Arial</vt:lpstr>
      <vt:lpstr>Calibri</vt:lpstr>
      <vt:lpstr>Calibri Light</vt:lpstr>
      <vt:lpstr>Times New Roman</vt:lpstr>
      <vt:lpstr>Office Teması</vt:lpstr>
      <vt:lpstr>Finansal Tablolar Analizi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Serhan GÜRKAN</dc:creator>
  <cp:lastModifiedBy>Serhan GÜRKAN</cp:lastModifiedBy>
  <cp:revision>17</cp:revision>
  <dcterms:created xsi:type="dcterms:W3CDTF">2022-03-13T18:47:20Z</dcterms:created>
  <dcterms:modified xsi:type="dcterms:W3CDTF">2022-03-19T20:22:10Z</dcterms:modified>
</cp:coreProperties>
</file>