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9" r:id="rId1"/>
  </p:sldMasterIdLst>
  <p:notesMasterIdLst>
    <p:notesMasterId r:id="rId68"/>
  </p:notesMasterIdLst>
  <p:handoutMasterIdLst>
    <p:handoutMasterId r:id="rId69"/>
  </p:handoutMasterIdLst>
  <p:sldIdLst>
    <p:sldId id="394" r:id="rId2"/>
    <p:sldId id="349" r:id="rId3"/>
    <p:sldId id="395" r:id="rId4"/>
    <p:sldId id="350" r:id="rId5"/>
    <p:sldId id="351" r:id="rId6"/>
    <p:sldId id="352" r:id="rId7"/>
    <p:sldId id="396" r:id="rId8"/>
    <p:sldId id="400" r:id="rId9"/>
    <p:sldId id="353" r:id="rId10"/>
    <p:sldId id="354" r:id="rId11"/>
    <p:sldId id="401" r:id="rId12"/>
    <p:sldId id="355" r:id="rId13"/>
    <p:sldId id="402" r:id="rId14"/>
    <p:sldId id="392" r:id="rId15"/>
    <p:sldId id="356" r:id="rId16"/>
    <p:sldId id="357" r:id="rId17"/>
    <p:sldId id="397" r:id="rId18"/>
    <p:sldId id="358" r:id="rId19"/>
    <p:sldId id="403" r:id="rId20"/>
    <p:sldId id="398" r:id="rId21"/>
    <p:sldId id="404" r:id="rId22"/>
    <p:sldId id="359" r:id="rId23"/>
    <p:sldId id="360" r:id="rId24"/>
    <p:sldId id="361" r:id="rId25"/>
    <p:sldId id="399" r:id="rId26"/>
    <p:sldId id="405" r:id="rId27"/>
    <p:sldId id="406" r:id="rId28"/>
    <p:sldId id="407" r:id="rId29"/>
    <p:sldId id="408" r:id="rId30"/>
    <p:sldId id="409" r:id="rId31"/>
    <p:sldId id="410" r:id="rId32"/>
    <p:sldId id="393" r:id="rId33"/>
    <p:sldId id="362" r:id="rId34"/>
    <p:sldId id="363" r:id="rId35"/>
    <p:sldId id="411" r:id="rId36"/>
    <p:sldId id="412" r:id="rId37"/>
    <p:sldId id="364" r:id="rId38"/>
    <p:sldId id="413" r:id="rId39"/>
    <p:sldId id="414" r:id="rId40"/>
    <p:sldId id="365" r:id="rId41"/>
    <p:sldId id="416" r:id="rId42"/>
    <p:sldId id="415" r:id="rId43"/>
    <p:sldId id="417" r:id="rId44"/>
    <p:sldId id="366" r:id="rId45"/>
    <p:sldId id="418" r:id="rId46"/>
    <p:sldId id="367" r:id="rId47"/>
    <p:sldId id="419" r:id="rId48"/>
    <p:sldId id="420" r:id="rId49"/>
    <p:sldId id="421" r:id="rId50"/>
    <p:sldId id="422" r:id="rId51"/>
    <p:sldId id="423" r:id="rId52"/>
    <p:sldId id="424" r:id="rId53"/>
    <p:sldId id="368" r:id="rId54"/>
    <p:sldId id="369" r:id="rId55"/>
    <p:sldId id="425" r:id="rId56"/>
    <p:sldId id="370" r:id="rId57"/>
    <p:sldId id="371" r:id="rId58"/>
    <p:sldId id="426" r:id="rId59"/>
    <p:sldId id="372" r:id="rId60"/>
    <p:sldId id="373" r:id="rId61"/>
    <p:sldId id="374" r:id="rId62"/>
    <p:sldId id="427" r:id="rId63"/>
    <p:sldId id="375" r:id="rId64"/>
    <p:sldId id="376" r:id="rId65"/>
    <p:sldId id="377" r:id="rId66"/>
    <p:sldId id="378"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792"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418C97-84B7-40D4-9A56-53A7F383D94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2C482E3-7FB1-4E24-ACB9-2FD4C5FBC3E5}">
      <dgm:prSet custT="1"/>
      <dgm:spPr/>
      <dgm:t>
        <a:bodyPr/>
        <a:lstStyle/>
        <a:p>
          <a:pPr algn="just"/>
          <a:r>
            <a:rPr lang="tr-TR" sz="4000" b="1" dirty="0">
              <a:latin typeface="Times New Roman" panose="02020603050405020304" pitchFamily="18" charset="0"/>
              <a:cs typeface="Times New Roman" panose="02020603050405020304" pitchFamily="18" charset="0"/>
            </a:rPr>
            <a:t>Oran,</a:t>
          </a:r>
          <a:r>
            <a:rPr lang="tr-TR" sz="4000" dirty="0">
              <a:latin typeface="Times New Roman" panose="02020603050405020304" pitchFamily="18" charset="0"/>
              <a:cs typeface="Times New Roman" panose="02020603050405020304" pitchFamily="18" charset="0"/>
            </a:rPr>
            <a:t> mali tablolarda yer alan iki kalem arasındaki ilişkinin matematiksel ifadesidir. </a:t>
          </a:r>
          <a:endParaRPr lang="en-US" sz="4000" dirty="0">
            <a:latin typeface="Times New Roman" panose="02020603050405020304" pitchFamily="18" charset="0"/>
            <a:cs typeface="Times New Roman" panose="02020603050405020304" pitchFamily="18" charset="0"/>
          </a:endParaRPr>
        </a:p>
      </dgm:t>
    </dgm:pt>
    <dgm:pt modelId="{671EA894-31CA-4EED-AD16-C03DAE9D4D47}" type="parTrans" cxnId="{0B40E2BF-C0B0-4CE2-912E-2A18976DA41D}">
      <dgm:prSet/>
      <dgm:spPr/>
      <dgm:t>
        <a:bodyPr/>
        <a:lstStyle/>
        <a:p>
          <a:endParaRPr lang="en-US">
            <a:latin typeface="Times New Roman" panose="02020603050405020304" pitchFamily="18" charset="0"/>
            <a:cs typeface="Times New Roman" panose="02020603050405020304" pitchFamily="18" charset="0"/>
          </a:endParaRPr>
        </a:p>
      </dgm:t>
    </dgm:pt>
    <dgm:pt modelId="{97C8879E-FEE1-4C1A-8819-0AB10CA51477}" type="sibTrans" cxnId="{0B40E2BF-C0B0-4CE2-912E-2A18976DA41D}">
      <dgm:prSet/>
      <dgm:spPr/>
      <dgm:t>
        <a:bodyPr/>
        <a:lstStyle/>
        <a:p>
          <a:endParaRPr lang="en-US">
            <a:latin typeface="Times New Roman" panose="02020603050405020304" pitchFamily="18" charset="0"/>
            <a:cs typeface="Times New Roman" panose="02020603050405020304" pitchFamily="18" charset="0"/>
          </a:endParaRPr>
        </a:p>
      </dgm:t>
    </dgm:pt>
    <dgm:pt modelId="{26467EF3-2A29-4E03-B6F3-396248E949B2}">
      <dgm:prSet custT="1"/>
      <dgm:spPr/>
      <dgm:t>
        <a:bodyPr/>
        <a:lstStyle/>
        <a:p>
          <a:pPr algn="just"/>
          <a:r>
            <a:rPr lang="tr-TR" sz="4000" dirty="0">
              <a:latin typeface="Times New Roman" panose="02020603050405020304" pitchFamily="18" charset="0"/>
              <a:cs typeface="Times New Roman" panose="02020603050405020304" pitchFamily="18" charset="0"/>
            </a:rPr>
            <a:t>Tek başına oran herhangi bir anlam ifade etmez. Oran herhangi bir standartla karşılaştırıldığında anlam kazanır. </a:t>
          </a:r>
          <a:endParaRPr lang="en-US" sz="4000" dirty="0">
            <a:latin typeface="Times New Roman" panose="02020603050405020304" pitchFamily="18" charset="0"/>
            <a:cs typeface="Times New Roman" panose="02020603050405020304" pitchFamily="18" charset="0"/>
          </a:endParaRPr>
        </a:p>
      </dgm:t>
    </dgm:pt>
    <dgm:pt modelId="{917CE263-A393-4807-A0F6-6DDC02857BB3}" type="parTrans" cxnId="{07ABAFCE-7DE9-41DF-88C9-41D487C04791}">
      <dgm:prSet/>
      <dgm:spPr/>
      <dgm:t>
        <a:bodyPr/>
        <a:lstStyle/>
        <a:p>
          <a:endParaRPr lang="en-US">
            <a:latin typeface="Times New Roman" panose="02020603050405020304" pitchFamily="18" charset="0"/>
            <a:cs typeface="Times New Roman" panose="02020603050405020304" pitchFamily="18" charset="0"/>
          </a:endParaRPr>
        </a:p>
      </dgm:t>
    </dgm:pt>
    <dgm:pt modelId="{C3945C1E-EA43-4236-A24D-353B8BF1CD10}" type="sibTrans" cxnId="{07ABAFCE-7DE9-41DF-88C9-41D487C04791}">
      <dgm:prSet/>
      <dgm:spPr/>
      <dgm:t>
        <a:bodyPr/>
        <a:lstStyle/>
        <a:p>
          <a:endParaRPr lang="en-US">
            <a:latin typeface="Times New Roman" panose="02020603050405020304" pitchFamily="18" charset="0"/>
            <a:cs typeface="Times New Roman" panose="02020603050405020304" pitchFamily="18" charset="0"/>
          </a:endParaRPr>
        </a:p>
      </dgm:t>
    </dgm:pt>
    <dgm:pt modelId="{22DA11DF-4C59-470E-9BBD-19C98CFF239B}" type="pres">
      <dgm:prSet presAssocID="{15418C97-84B7-40D4-9A56-53A7F383D94D}" presName="vert0" presStyleCnt="0">
        <dgm:presLayoutVars>
          <dgm:dir/>
          <dgm:animOne val="branch"/>
          <dgm:animLvl val="lvl"/>
        </dgm:presLayoutVars>
      </dgm:prSet>
      <dgm:spPr/>
    </dgm:pt>
    <dgm:pt modelId="{464DDDAB-53EF-4D61-A9B4-3BFAAD93A083}" type="pres">
      <dgm:prSet presAssocID="{72C482E3-7FB1-4E24-ACB9-2FD4C5FBC3E5}" presName="thickLine" presStyleLbl="alignNode1" presStyleIdx="0" presStyleCnt="2"/>
      <dgm:spPr/>
    </dgm:pt>
    <dgm:pt modelId="{6429401C-E76A-406C-99E7-6371A659235F}" type="pres">
      <dgm:prSet presAssocID="{72C482E3-7FB1-4E24-ACB9-2FD4C5FBC3E5}" presName="horz1" presStyleCnt="0"/>
      <dgm:spPr/>
    </dgm:pt>
    <dgm:pt modelId="{2677E118-B5E4-4C8B-8A84-F1274896AE96}" type="pres">
      <dgm:prSet presAssocID="{72C482E3-7FB1-4E24-ACB9-2FD4C5FBC3E5}" presName="tx1" presStyleLbl="revTx" presStyleIdx="0" presStyleCnt="2"/>
      <dgm:spPr/>
    </dgm:pt>
    <dgm:pt modelId="{A423CC7E-78BE-4B97-AD7A-E2408599EEA3}" type="pres">
      <dgm:prSet presAssocID="{72C482E3-7FB1-4E24-ACB9-2FD4C5FBC3E5}" presName="vert1" presStyleCnt="0"/>
      <dgm:spPr/>
    </dgm:pt>
    <dgm:pt modelId="{9CC438AA-EB22-4324-BA56-BE56FCA19EB1}" type="pres">
      <dgm:prSet presAssocID="{26467EF3-2A29-4E03-B6F3-396248E949B2}" presName="thickLine" presStyleLbl="alignNode1" presStyleIdx="1" presStyleCnt="2"/>
      <dgm:spPr/>
    </dgm:pt>
    <dgm:pt modelId="{5D145576-EAD8-466C-81FA-35523CE41537}" type="pres">
      <dgm:prSet presAssocID="{26467EF3-2A29-4E03-B6F3-396248E949B2}" presName="horz1" presStyleCnt="0"/>
      <dgm:spPr/>
    </dgm:pt>
    <dgm:pt modelId="{A0A6523A-8FAF-46FD-8D12-EA21CB891DD6}" type="pres">
      <dgm:prSet presAssocID="{26467EF3-2A29-4E03-B6F3-396248E949B2}" presName="tx1" presStyleLbl="revTx" presStyleIdx="1" presStyleCnt="2"/>
      <dgm:spPr/>
    </dgm:pt>
    <dgm:pt modelId="{38F4A8AC-8201-49FC-88FD-E0DB07326804}" type="pres">
      <dgm:prSet presAssocID="{26467EF3-2A29-4E03-B6F3-396248E949B2}" presName="vert1" presStyleCnt="0"/>
      <dgm:spPr/>
    </dgm:pt>
  </dgm:ptLst>
  <dgm:cxnLst>
    <dgm:cxn modelId="{35217819-9213-4856-92FE-FE15097F157C}" type="presOf" srcId="{26467EF3-2A29-4E03-B6F3-396248E949B2}" destId="{A0A6523A-8FAF-46FD-8D12-EA21CB891DD6}" srcOrd="0" destOrd="0" presId="urn:microsoft.com/office/officeart/2008/layout/LinedList"/>
    <dgm:cxn modelId="{F915EF1A-E860-4CAB-B783-65B7C490FDEE}" type="presOf" srcId="{72C482E3-7FB1-4E24-ACB9-2FD4C5FBC3E5}" destId="{2677E118-B5E4-4C8B-8A84-F1274896AE96}" srcOrd="0" destOrd="0" presId="urn:microsoft.com/office/officeart/2008/layout/LinedList"/>
    <dgm:cxn modelId="{69EC1D71-F771-4C8A-BB7C-46031485554B}" type="presOf" srcId="{15418C97-84B7-40D4-9A56-53A7F383D94D}" destId="{22DA11DF-4C59-470E-9BBD-19C98CFF239B}" srcOrd="0" destOrd="0" presId="urn:microsoft.com/office/officeart/2008/layout/LinedList"/>
    <dgm:cxn modelId="{0B40E2BF-C0B0-4CE2-912E-2A18976DA41D}" srcId="{15418C97-84B7-40D4-9A56-53A7F383D94D}" destId="{72C482E3-7FB1-4E24-ACB9-2FD4C5FBC3E5}" srcOrd="0" destOrd="0" parTransId="{671EA894-31CA-4EED-AD16-C03DAE9D4D47}" sibTransId="{97C8879E-FEE1-4C1A-8819-0AB10CA51477}"/>
    <dgm:cxn modelId="{07ABAFCE-7DE9-41DF-88C9-41D487C04791}" srcId="{15418C97-84B7-40D4-9A56-53A7F383D94D}" destId="{26467EF3-2A29-4E03-B6F3-396248E949B2}" srcOrd="1" destOrd="0" parTransId="{917CE263-A393-4807-A0F6-6DDC02857BB3}" sibTransId="{C3945C1E-EA43-4236-A24D-353B8BF1CD10}"/>
    <dgm:cxn modelId="{4A2999AB-C6B6-4E7C-B2A9-ADE3644E9802}" type="presParOf" srcId="{22DA11DF-4C59-470E-9BBD-19C98CFF239B}" destId="{464DDDAB-53EF-4D61-A9B4-3BFAAD93A083}" srcOrd="0" destOrd="0" presId="urn:microsoft.com/office/officeart/2008/layout/LinedList"/>
    <dgm:cxn modelId="{F6937CE7-F632-491D-AFDD-1B6A9DEC6245}" type="presParOf" srcId="{22DA11DF-4C59-470E-9BBD-19C98CFF239B}" destId="{6429401C-E76A-406C-99E7-6371A659235F}" srcOrd="1" destOrd="0" presId="urn:microsoft.com/office/officeart/2008/layout/LinedList"/>
    <dgm:cxn modelId="{86A9E70E-C49A-42E8-9E0A-C78EB04CD726}" type="presParOf" srcId="{6429401C-E76A-406C-99E7-6371A659235F}" destId="{2677E118-B5E4-4C8B-8A84-F1274896AE96}" srcOrd="0" destOrd="0" presId="urn:microsoft.com/office/officeart/2008/layout/LinedList"/>
    <dgm:cxn modelId="{25416420-C2E9-423B-9262-3AF0AAC928C3}" type="presParOf" srcId="{6429401C-E76A-406C-99E7-6371A659235F}" destId="{A423CC7E-78BE-4B97-AD7A-E2408599EEA3}" srcOrd="1" destOrd="0" presId="urn:microsoft.com/office/officeart/2008/layout/LinedList"/>
    <dgm:cxn modelId="{A2EBA840-E11E-415D-8CB1-5D6F8670CE39}" type="presParOf" srcId="{22DA11DF-4C59-470E-9BBD-19C98CFF239B}" destId="{9CC438AA-EB22-4324-BA56-BE56FCA19EB1}" srcOrd="2" destOrd="0" presId="urn:microsoft.com/office/officeart/2008/layout/LinedList"/>
    <dgm:cxn modelId="{71BE4706-1C9F-477A-8497-1888F8212CF3}" type="presParOf" srcId="{22DA11DF-4C59-470E-9BBD-19C98CFF239B}" destId="{5D145576-EAD8-466C-81FA-35523CE41537}" srcOrd="3" destOrd="0" presId="urn:microsoft.com/office/officeart/2008/layout/LinedList"/>
    <dgm:cxn modelId="{1BC6B51D-B95A-4C36-B592-9024997329D6}" type="presParOf" srcId="{5D145576-EAD8-466C-81FA-35523CE41537}" destId="{A0A6523A-8FAF-46FD-8D12-EA21CB891DD6}" srcOrd="0" destOrd="0" presId="urn:microsoft.com/office/officeart/2008/layout/LinedList"/>
    <dgm:cxn modelId="{5DF224C7-EA84-4B93-8E08-7BB95F431C9B}" type="presParOf" srcId="{5D145576-EAD8-466C-81FA-35523CE41537}" destId="{38F4A8AC-8201-49FC-88FD-E0DB0732680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246DFE-B741-440E-8B22-90F577CE5E5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4F6B31D-F163-4E58-8B7E-C63A93E1D5BE}">
      <dgm:prSet custT="1"/>
      <dgm:spPr/>
      <dgm:t>
        <a:bodyPr/>
        <a:lstStyle/>
        <a:p>
          <a:pPr>
            <a:lnSpc>
              <a:spcPct val="100000"/>
            </a:lnSpc>
          </a:pPr>
          <a:r>
            <a:rPr lang="tr-TR" sz="2800" dirty="0">
              <a:latin typeface="Times New Roman" panose="02020603050405020304" pitchFamily="18" charset="0"/>
              <a:cs typeface="Times New Roman" panose="02020603050405020304" pitchFamily="18" charset="0"/>
            </a:rPr>
            <a:t>Anlamsız oran kullanmaktan kaçınılmalıdır.</a:t>
          </a:r>
          <a:endParaRPr lang="en-US" sz="2800" dirty="0">
            <a:latin typeface="Times New Roman" panose="02020603050405020304" pitchFamily="18" charset="0"/>
            <a:cs typeface="Times New Roman" panose="02020603050405020304" pitchFamily="18" charset="0"/>
          </a:endParaRPr>
        </a:p>
      </dgm:t>
    </dgm:pt>
    <dgm:pt modelId="{C7C14C39-DB8F-4153-9594-11F05B3929E3}" type="parTrans" cxnId="{D2744B39-1580-4A10-BE7C-F0FABE43C8C6}">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6FBC7C39-5B22-44A1-8AAE-7FE3991D2634}" type="sibTrans" cxnId="{D2744B39-1580-4A10-BE7C-F0FABE43C8C6}">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695ABD30-72F2-42CB-A5D8-DBD0B7FF4B26}">
      <dgm:prSet custT="1"/>
      <dgm:spPr/>
      <dgm:t>
        <a:bodyPr/>
        <a:lstStyle/>
        <a:p>
          <a:pPr>
            <a:lnSpc>
              <a:spcPct val="100000"/>
            </a:lnSpc>
          </a:pPr>
          <a:r>
            <a:rPr lang="tr-TR" sz="2800" dirty="0">
              <a:latin typeface="Times New Roman" panose="02020603050405020304" pitchFamily="18" charset="0"/>
              <a:cs typeface="Times New Roman" panose="02020603050405020304" pitchFamily="18" charset="0"/>
            </a:rPr>
            <a:t>Oranlar doğru ve amaçlara uygun biçimde yorumlanmalıdır.</a:t>
          </a:r>
          <a:endParaRPr lang="en-US" sz="2800" dirty="0">
            <a:latin typeface="Times New Roman" panose="02020603050405020304" pitchFamily="18" charset="0"/>
            <a:cs typeface="Times New Roman" panose="02020603050405020304" pitchFamily="18" charset="0"/>
          </a:endParaRPr>
        </a:p>
      </dgm:t>
    </dgm:pt>
    <dgm:pt modelId="{FB367700-5B75-4AFF-A089-DE6B3190EDFF}" type="parTrans" cxnId="{D5480C8D-D2F2-4E30-9140-A5E01EF79ED6}">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53C08AE4-0C30-4B24-817F-1AF8A3A63F70}" type="sibTrans" cxnId="{D5480C8D-D2F2-4E30-9140-A5E01EF79ED6}">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831FE117-BB62-4A44-B306-D3B313EC93FB}">
      <dgm:prSet custT="1"/>
      <dgm:spPr/>
      <dgm:t>
        <a:bodyPr/>
        <a:lstStyle/>
        <a:p>
          <a:pPr>
            <a:lnSpc>
              <a:spcPct val="100000"/>
            </a:lnSpc>
          </a:pPr>
          <a:r>
            <a:rPr lang="tr-TR" sz="2800" dirty="0">
              <a:latin typeface="Times New Roman" panose="02020603050405020304" pitchFamily="18" charset="0"/>
              <a:cs typeface="Times New Roman" panose="02020603050405020304" pitchFamily="18" charset="0"/>
            </a:rPr>
            <a:t>Oran sonuçları, oranda yer alan değerlerin tutarları da dikkate alınarak yorumlanmalıdır.</a:t>
          </a:r>
          <a:endParaRPr lang="en-US" sz="2800" dirty="0">
            <a:latin typeface="Times New Roman" panose="02020603050405020304" pitchFamily="18" charset="0"/>
            <a:cs typeface="Times New Roman" panose="02020603050405020304" pitchFamily="18" charset="0"/>
          </a:endParaRPr>
        </a:p>
      </dgm:t>
    </dgm:pt>
    <dgm:pt modelId="{E4EB2119-1016-40D9-8042-6EA74CF92CD9}" type="parTrans" cxnId="{B1807E93-00ED-44E2-BB50-2EBE89DB4DE3}">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AFA42A25-D077-4CCC-96E6-24F18E1D7CF3}" type="sibTrans" cxnId="{B1807E93-00ED-44E2-BB50-2EBE89DB4DE3}">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CE17C51F-1457-4B6F-8098-99D3D5E4FA67}">
      <dgm:prSet custT="1"/>
      <dgm:spPr/>
      <dgm:t>
        <a:bodyPr/>
        <a:lstStyle/>
        <a:p>
          <a:pPr>
            <a:lnSpc>
              <a:spcPct val="100000"/>
            </a:lnSpc>
          </a:pPr>
          <a:r>
            <a:rPr lang="tr-TR" sz="2800" dirty="0">
              <a:latin typeface="Times New Roman" panose="02020603050405020304" pitchFamily="18" charset="0"/>
              <a:cs typeface="Times New Roman" panose="02020603050405020304" pitchFamily="18" charset="0"/>
            </a:rPr>
            <a:t>Oranlar değerlendirilirken işletmenin geçmiş yıllar bilgileri yanında sektörün genel gidişi de dikkate alınmalıdır. </a:t>
          </a:r>
          <a:endParaRPr lang="en-US" sz="2800" dirty="0">
            <a:latin typeface="Times New Roman" panose="02020603050405020304" pitchFamily="18" charset="0"/>
            <a:cs typeface="Times New Roman" panose="02020603050405020304" pitchFamily="18" charset="0"/>
          </a:endParaRPr>
        </a:p>
      </dgm:t>
    </dgm:pt>
    <dgm:pt modelId="{046CC049-C6A4-4AD8-AF80-6C6F878D3DDB}" type="parTrans" cxnId="{D4842400-2518-4937-9EE0-674264458C3A}">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2001319D-6BC1-4386-8F81-2EEA672AA83B}" type="sibTrans" cxnId="{D4842400-2518-4937-9EE0-674264458C3A}">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17959089-081B-4F06-AE2F-B6BBA34F722D}">
      <dgm:prSet custT="1"/>
      <dgm:spPr/>
      <dgm:t>
        <a:bodyPr/>
        <a:lstStyle/>
        <a:p>
          <a:pPr>
            <a:lnSpc>
              <a:spcPct val="100000"/>
            </a:lnSpc>
          </a:pPr>
          <a:r>
            <a:rPr lang="tr-TR" sz="2800">
              <a:latin typeface="Times New Roman" panose="02020603050405020304" pitchFamily="18" charset="0"/>
              <a:cs typeface="Times New Roman" panose="02020603050405020304" pitchFamily="18" charset="0"/>
            </a:rPr>
            <a:t>Oranlardaki değişikliklerin nedenleri ve işletme açısından taşıdığı önem doğru belirlenmelidir. </a:t>
          </a:r>
          <a:endParaRPr lang="en-US" sz="2800">
            <a:latin typeface="Times New Roman" panose="02020603050405020304" pitchFamily="18" charset="0"/>
            <a:cs typeface="Times New Roman" panose="02020603050405020304" pitchFamily="18" charset="0"/>
          </a:endParaRPr>
        </a:p>
      </dgm:t>
    </dgm:pt>
    <dgm:pt modelId="{4891E032-250F-4C92-8495-ECD4DBE90CA9}" type="parTrans" cxnId="{699FFCC8-B846-411F-BA7B-E8ACA90A3277}">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1DA8B3C7-6668-4B5E-8D68-D52C33DB7C60}" type="sibTrans" cxnId="{699FFCC8-B846-411F-BA7B-E8ACA90A3277}">
      <dgm:prSet/>
      <dgm:spPr/>
      <dgm:t>
        <a:bodyPr/>
        <a:lstStyle/>
        <a:p>
          <a:pPr>
            <a:lnSpc>
              <a:spcPct val="100000"/>
            </a:lnSpc>
          </a:pPr>
          <a:endParaRPr lang="en-US" sz="2400">
            <a:latin typeface="Times New Roman" panose="02020603050405020304" pitchFamily="18" charset="0"/>
            <a:cs typeface="Times New Roman" panose="02020603050405020304" pitchFamily="18" charset="0"/>
          </a:endParaRPr>
        </a:p>
      </dgm:t>
    </dgm:pt>
    <dgm:pt modelId="{F7C5C0FD-71B1-4486-91FB-5A3CB04A2740}" type="pres">
      <dgm:prSet presAssocID="{45246DFE-B741-440E-8B22-90F577CE5E58}" presName="linear" presStyleCnt="0">
        <dgm:presLayoutVars>
          <dgm:animLvl val="lvl"/>
          <dgm:resizeHandles val="exact"/>
        </dgm:presLayoutVars>
      </dgm:prSet>
      <dgm:spPr/>
    </dgm:pt>
    <dgm:pt modelId="{C2A7B16C-1769-4EDA-B940-2D20867007E8}" type="pres">
      <dgm:prSet presAssocID="{C4F6B31D-F163-4E58-8B7E-C63A93E1D5BE}" presName="parentText" presStyleLbl="node1" presStyleIdx="0" presStyleCnt="5">
        <dgm:presLayoutVars>
          <dgm:chMax val="0"/>
          <dgm:bulletEnabled val="1"/>
        </dgm:presLayoutVars>
      </dgm:prSet>
      <dgm:spPr/>
    </dgm:pt>
    <dgm:pt modelId="{CDF8AC76-763A-4B2C-9C47-BEB4545BE9A0}" type="pres">
      <dgm:prSet presAssocID="{6FBC7C39-5B22-44A1-8AAE-7FE3991D2634}" presName="spacer" presStyleCnt="0"/>
      <dgm:spPr/>
    </dgm:pt>
    <dgm:pt modelId="{A0E2CE6E-2601-42D4-83B0-E9B827F642A2}" type="pres">
      <dgm:prSet presAssocID="{695ABD30-72F2-42CB-A5D8-DBD0B7FF4B26}" presName="parentText" presStyleLbl="node1" presStyleIdx="1" presStyleCnt="5">
        <dgm:presLayoutVars>
          <dgm:chMax val="0"/>
          <dgm:bulletEnabled val="1"/>
        </dgm:presLayoutVars>
      </dgm:prSet>
      <dgm:spPr/>
    </dgm:pt>
    <dgm:pt modelId="{BDADF694-7B3A-4338-ADFC-872A0709B316}" type="pres">
      <dgm:prSet presAssocID="{53C08AE4-0C30-4B24-817F-1AF8A3A63F70}" presName="spacer" presStyleCnt="0"/>
      <dgm:spPr/>
    </dgm:pt>
    <dgm:pt modelId="{FDEF66A8-2356-43FF-8BDE-B3EE3B5759D4}" type="pres">
      <dgm:prSet presAssocID="{831FE117-BB62-4A44-B306-D3B313EC93FB}" presName="parentText" presStyleLbl="node1" presStyleIdx="2" presStyleCnt="5">
        <dgm:presLayoutVars>
          <dgm:chMax val="0"/>
          <dgm:bulletEnabled val="1"/>
        </dgm:presLayoutVars>
      </dgm:prSet>
      <dgm:spPr/>
    </dgm:pt>
    <dgm:pt modelId="{B133E7EC-4DD8-40D9-B36E-2D38700E0789}" type="pres">
      <dgm:prSet presAssocID="{AFA42A25-D077-4CCC-96E6-24F18E1D7CF3}" presName="spacer" presStyleCnt="0"/>
      <dgm:spPr/>
    </dgm:pt>
    <dgm:pt modelId="{7DF730EE-55B6-45A2-830C-4498B757D114}" type="pres">
      <dgm:prSet presAssocID="{CE17C51F-1457-4B6F-8098-99D3D5E4FA67}" presName="parentText" presStyleLbl="node1" presStyleIdx="3" presStyleCnt="5">
        <dgm:presLayoutVars>
          <dgm:chMax val="0"/>
          <dgm:bulletEnabled val="1"/>
        </dgm:presLayoutVars>
      </dgm:prSet>
      <dgm:spPr/>
    </dgm:pt>
    <dgm:pt modelId="{839857A7-74E2-4E7B-A9E0-B2EC100FC952}" type="pres">
      <dgm:prSet presAssocID="{2001319D-6BC1-4386-8F81-2EEA672AA83B}" presName="spacer" presStyleCnt="0"/>
      <dgm:spPr/>
    </dgm:pt>
    <dgm:pt modelId="{D0927BAE-548C-4057-A43B-E7932BD3A0EE}" type="pres">
      <dgm:prSet presAssocID="{17959089-081B-4F06-AE2F-B6BBA34F722D}" presName="parentText" presStyleLbl="node1" presStyleIdx="4" presStyleCnt="5">
        <dgm:presLayoutVars>
          <dgm:chMax val="0"/>
          <dgm:bulletEnabled val="1"/>
        </dgm:presLayoutVars>
      </dgm:prSet>
      <dgm:spPr/>
    </dgm:pt>
  </dgm:ptLst>
  <dgm:cxnLst>
    <dgm:cxn modelId="{D4842400-2518-4937-9EE0-674264458C3A}" srcId="{45246DFE-B741-440E-8B22-90F577CE5E58}" destId="{CE17C51F-1457-4B6F-8098-99D3D5E4FA67}" srcOrd="3" destOrd="0" parTransId="{046CC049-C6A4-4AD8-AF80-6C6F878D3DDB}" sibTransId="{2001319D-6BC1-4386-8F81-2EEA672AA83B}"/>
    <dgm:cxn modelId="{A7DABD31-4074-42E3-92AB-32E7F2E6D8BC}" type="presOf" srcId="{695ABD30-72F2-42CB-A5D8-DBD0B7FF4B26}" destId="{A0E2CE6E-2601-42D4-83B0-E9B827F642A2}" srcOrd="0" destOrd="0" presId="urn:microsoft.com/office/officeart/2005/8/layout/vList2"/>
    <dgm:cxn modelId="{D2744B39-1580-4A10-BE7C-F0FABE43C8C6}" srcId="{45246DFE-B741-440E-8B22-90F577CE5E58}" destId="{C4F6B31D-F163-4E58-8B7E-C63A93E1D5BE}" srcOrd="0" destOrd="0" parTransId="{C7C14C39-DB8F-4153-9594-11F05B3929E3}" sibTransId="{6FBC7C39-5B22-44A1-8AAE-7FE3991D2634}"/>
    <dgm:cxn modelId="{1FA2665F-D0F2-4270-BEF5-94A257CFF9EA}" type="presOf" srcId="{831FE117-BB62-4A44-B306-D3B313EC93FB}" destId="{FDEF66A8-2356-43FF-8BDE-B3EE3B5759D4}" srcOrd="0" destOrd="0" presId="urn:microsoft.com/office/officeart/2005/8/layout/vList2"/>
    <dgm:cxn modelId="{01A15641-E67B-4B81-B34B-7C9BE04DD090}" type="presOf" srcId="{C4F6B31D-F163-4E58-8B7E-C63A93E1D5BE}" destId="{C2A7B16C-1769-4EDA-B940-2D20867007E8}" srcOrd="0" destOrd="0" presId="urn:microsoft.com/office/officeart/2005/8/layout/vList2"/>
    <dgm:cxn modelId="{B2EBA247-1D77-40B0-BCF0-67F0174804F9}" type="presOf" srcId="{CE17C51F-1457-4B6F-8098-99D3D5E4FA67}" destId="{7DF730EE-55B6-45A2-830C-4498B757D114}" srcOrd="0" destOrd="0" presId="urn:microsoft.com/office/officeart/2005/8/layout/vList2"/>
    <dgm:cxn modelId="{D5480C8D-D2F2-4E30-9140-A5E01EF79ED6}" srcId="{45246DFE-B741-440E-8B22-90F577CE5E58}" destId="{695ABD30-72F2-42CB-A5D8-DBD0B7FF4B26}" srcOrd="1" destOrd="0" parTransId="{FB367700-5B75-4AFF-A089-DE6B3190EDFF}" sibTransId="{53C08AE4-0C30-4B24-817F-1AF8A3A63F70}"/>
    <dgm:cxn modelId="{B1807E93-00ED-44E2-BB50-2EBE89DB4DE3}" srcId="{45246DFE-B741-440E-8B22-90F577CE5E58}" destId="{831FE117-BB62-4A44-B306-D3B313EC93FB}" srcOrd="2" destOrd="0" parTransId="{E4EB2119-1016-40D9-8042-6EA74CF92CD9}" sibTransId="{AFA42A25-D077-4CCC-96E6-24F18E1D7CF3}"/>
    <dgm:cxn modelId="{06D4BDBB-4851-455A-A92D-A25DE5016C1F}" type="presOf" srcId="{17959089-081B-4F06-AE2F-B6BBA34F722D}" destId="{D0927BAE-548C-4057-A43B-E7932BD3A0EE}" srcOrd="0" destOrd="0" presId="urn:microsoft.com/office/officeart/2005/8/layout/vList2"/>
    <dgm:cxn modelId="{3139E7C0-D42B-4842-BDD2-206AF3C4990D}" type="presOf" srcId="{45246DFE-B741-440E-8B22-90F577CE5E58}" destId="{F7C5C0FD-71B1-4486-91FB-5A3CB04A2740}" srcOrd="0" destOrd="0" presId="urn:microsoft.com/office/officeart/2005/8/layout/vList2"/>
    <dgm:cxn modelId="{699FFCC8-B846-411F-BA7B-E8ACA90A3277}" srcId="{45246DFE-B741-440E-8B22-90F577CE5E58}" destId="{17959089-081B-4F06-AE2F-B6BBA34F722D}" srcOrd="4" destOrd="0" parTransId="{4891E032-250F-4C92-8495-ECD4DBE90CA9}" sibTransId="{1DA8B3C7-6668-4B5E-8D68-D52C33DB7C60}"/>
    <dgm:cxn modelId="{9C6F594E-4FDB-4BF6-A447-811A5CC25910}" type="presParOf" srcId="{F7C5C0FD-71B1-4486-91FB-5A3CB04A2740}" destId="{C2A7B16C-1769-4EDA-B940-2D20867007E8}" srcOrd="0" destOrd="0" presId="urn:microsoft.com/office/officeart/2005/8/layout/vList2"/>
    <dgm:cxn modelId="{CD7B481C-0124-4C09-AF54-12C79E4310A8}" type="presParOf" srcId="{F7C5C0FD-71B1-4486-91FB-5A3CB04A2740}" destId="{CDF8AC76-763A-4B2C-9C47-BEB4545BE9A0}" srcOrd="1" destOrd="0" presId="urn:microsoft.com/office/officeart/2005/8/layout/vList2"/>
    <dgm:cxn modelId="{E275D32D-2C9E-4AF4-98ED-DDBA709D6F9E}" type="presParOf" srcId="{F7C5C0FD-71B1-4486-91FB-5A3CB04A2740}" destId="{A0E2CE6E-2601-42D4-83B0-E9B827F642A2}" srcOrd="2" destOrd="0" presId="urn:microsoft.com/office/officeart/2005/8/layout/vList2"/>
    <dgm:cxn modelId="{CCF2A466-39C9-4DBE-8904-99F9678EAFF1}" type="presParOf" srcId="{F7C5C0FD-71B1-4486-91FB-5A3CB04A2740}" destId="{BDADF694-7B3A-4338-ADFC-872A0709B316}" srcOrd="3" destOrd="0" presId="urn:microsoft.com/office/officeart/2005/8/layout/vList2"/>
    <dgm:cxn modelId="{F99D87A4-6A8C-4BBA-8A15-1291B297923C}" type="presParOf" srcId="{F7C5C0FD-71B1-4486-91FB-5A3CB04A2740}" destId="{FDEF66A8-2356-43FF-8BDE-B3EE3B5759D4}" srcOrd="4" destOrd="0" presId="urn:microsoft.com/office/officeart/2005/8/layout/vList2"/>
    <dgm:cxn modelId="{E74C82BB-C410-4D98-9618-0AEC65C0947E}" type="presParOf" srcId="{F7C5C0FD-71B1-4486-91FB-5A3CB04A2740}" destId="{B133E7EC-4DD8-40D9-B36E-2D38700E0789}" srcOrd="5" destOrd="0" presId="urn:microsoft.com/office/officeart/2005/8/layout/vList2"/>
    <dgm:cxn modelId="{274E3FE8-0026-4103-ABDE-4F5EA4F989E1}" type="presParOf" srcId="{F7C5C0FD-71B1-4486-91FB-5A3CB04A2740}" destId="{7DF730EE-55B6-45A2-830C-4498B757D114}" srcOrd="6" destOrd="0" presId="urn:microsoft.com/office/officeart/2005/8/layout/vList2"/>
    <dgm:cxn modelId="{E46C73E7-B638-4FB4-A79F-7EEDB557C71C}" type="presParOf" srcId="{F7C5C0FD-71B1-4486-91FB-5A3CB04A2740}" destId="{839857A7-74E2-4E7B-A9E0-B2EC100FC952}" srcOrd="7" destOrd="0" presId="urn:microsoft.com/office/officeart/2005/8/layout/vList2"/>
    <dgm:cxn modelId="{F1B270CB-7530-4643-BDA3-69928D1B62F7}" type="presParOf" srcId="{F7C5C0FD-71B1-4486-91FB-5A3CB04A2740}" destId="{D0927BAE-548C-4057-A43B-E7932BD3A0E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217610-A6B2-465F-A120-24A0A82FCBB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8179F302-14A9-412E-9F2D-017B2BBB8F57}">
      <dgm:prSet/>
      <dgm:spPr/>
      <dgm:t>
        <a:bodyPr/>
        <a:lstStyle/>
        <a:p>
          <a:pPr algn="just">
            <a:lnSpc>
              <a:spcPct val="100000"/>
            </a:lnSpc>
            <a:spcBef>
              <a:spcPts val="1200"/>
            </a:spcBef>
            <a:spcAft>
              <a:spcPts val="1200"/>
            </a:spcAft>
          </a:pPr>
          <a:r>
            <a:rPr lang="tr-TR" dirty="0">
              <a:latin typeface="Times New Roman" panose="02020603050405020304" pitchFamily="18" charset="0"/>
              <a:cs typeface="Times New Roman" panose="02020603050405020304" pitchFamily="18" charset="0"/>
            </a:rPr>
            <a:t>Genel olarak bu oranın  </a:t>
          </a:r>
          <a:r>
            <a:rPr lang="tr-TR" b="1" dirty="0">
              <a:solidFill>
                <a:srgbClr val="FF0000"/>
              </a:solidFill>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olması yeterli görülmektedir. </a:t>
          </a:r>
          <a:r>
            <a:rPr lang="tr-TR" dirty="0" err="1">
              <a:latin typeface="Times New Roman" panose="02020603050405020304" pitchFamily="18" charset="0"/>
              <a:cs typeface="Times New Roman" panose="02020603050405020304" pitchFamily="18" charset="0"/>
            </a:rPr>
            <a:t>Sektörel</a:t>
          </a:r>
          <a:r>
            <a:rPr lang="tr-TR" dirty="0">
              <a:latin typeface="Times New Roman" panose="02020603050405020304" pitchFamily="18" charset="0"/>
              <a:cs typeface="Times New Roman" panose="02020603050405020304" pitchFamily="18" charset="0"/>
            </a:rPr>
            <a:t> bazda analizlerde sektör ortalamalarının da dikkate alınması gerekmektedir. </a:t>
          </a:r>
          <a:endParaRPr lang="en-US" dirty="0">
            <a:latin typeface="Times New Roman" panose="02020603050405020304" pitchFamily="18" charset="0"/>
            <a:cs typeface="Times New Roman" panose="02020603050405020304" pitchFamily="18" charset="0"/>
          </a:endParaRPr>
        </a:p>
      </dgm:t>
    </dgm:pt>
    <dgm:pt modelId="{83F1222A-7FA3-4A38-A2F6-E4C33D3DFD45}" type="parTrans" cxnId="{AC913421-9565-4176-9080-0C27132AC078}">
      <dgm:prSet/>
      <dgm:spPr/>
      <dgm:t>
        <a:bodyPr/>
        <a:lstStyle/>
        <a:p>
          <a:pPr algn="just">
            <a:lnSpc>
              <a:spcPct val="100000"/>
            </a:lnSpc>
            <a:spcBef>
              <a:spcPts val="1200"/>
            </a:spcBef>
            <a:spcAft>
              <a:spcPts val="1200"/>
            </a:spcAft>
          </a:pPr>
          <a:endParaRPr lang="en-US">
            <a:latin typeface="Times New Roman" panose="02020603050405020304" pitchFamily="18" charset="0"/>
            <a:cs typeface="Times New Roman" panose="02020603050405020304" pitchFamily="18" charset="0"/>
          </a:endParaRPr>
        </a:p>
      </dgm:t>
    </dgm:pt>
    <dgm:pt modelId="{7AFFF228-F48F-444B-916F-130E11C1F6C7}" type="sibTrans" cxnId="{AC913421-9565-4176-9080-0C27132AC078}">
      <dgm:prSet/>
      <dgm:spPr/>
      <dgm:t>
        <a:bodyPr/>
        <a:lstStyle/>
        <a:p>
          <a:pPr algn="just">
            <a:lnSpc>
              <a:spcPct val="100000"/>
            </a:lnSpc>
            <a:spcBef>
              <a:spcPts val="1200"/>
            </a:spcBef>
            <a:spcAft>
              <a:spcPts val="1200"/>
            </a:spcAft>
          </a:pPr>
          <a:endParaRPr lang="en-US">
            <a:latin typeface="Times New Roman" panose="02020603050405020304" pitchFamily="18" charset="0"/>
            <a:cs typeface="Times New Roman" panose="02020603050405020304" pitchFamily="18" charset="0"/>
          </a:endParaRPr>
        </a:p>
      </dgm:t>
    </dgm:pt>
    <dgm:pt modelId="{830A0E28-5EDD-44E1-BB39-5A6C132D5A06}">
      <dgm:prSet/>
      <dgm:spPr/>
      <dgm:t>
        <a:bodyPr/>
        <a:lstStyle/>
        <a:p>
          <a:pPr algn="just">
            <a:lnSpc>
              <a:spcPct val="100000"/>
            </a:lnSpc>
            <a:spcBef>
              <a:spcPts val="1200"/>
            </a:spcBef>
            <a:spcAft>
              <a:spcPts val="1200"/>
            </a:spcAft>
          </a:pPr>
          <a:r>
            <a:rPr lang="tr-TR">
              <a:latin typeface="Times New Roman" panose="02020603050405020304" pitchFamily="18" charset="0"/>
              <a:cs typeface="Times New Roman" panose="02020603050405020304" pitchFamily="18" charset="0"/>
            </a:rPr>
            <a:t>Cari oranın büyük olması işletmenin ihtiyacından fazla dönen varlığa sahip olduğunu, oranın küçük olması net işletme sermayesinin yetersiz olduğunu gösterir.</a:t>
          </a:r>
          <a:endParaRPr lang="en-US">
            <a:latin typeface="Times New Roman" panose="02020603050405020304" pitchFamily="18" charset="0"/>
            <a:cs typeface="Times New Roman" panose="02020603050405020304" pitchFamily="18" charset="0"/>
          </a:endParaRPr>
        </a:p>
      </dgm:t>
    </dgm:pt>
    <dgm:pt modelId="{F7EC5A4A-DBC6-4195-850D-23B185F64B7E}" type="parTrans" cxnId="{11C5D63D-EAD8-445D-B793-7B688C91F9B6}">
      <dgm:prSet/>
      <dgm:spPr/>
      <dgm:t>
        <a:bodyPr/>
        <a:lstStyle/>
        <a:p>
          <a:pPr algn="just">
            <a:lnSpc>
              <a:spcPct val="100000"/>
            </a:lnSpc>
            <a:spcBef>
              <a:spcPts val="1200"/>
            </a:spcBef>
            <a:spcAft>
              <a:spcPts val="1200"/>
            </a:spcAft>
          </a:pPr>
          <a:endParaRPr lang="en-US">
            <a:latin typeface="Times New Roman" panose="02020603050405020304" pitchFamily="18" charset="0"/>
            <a:cs typeface="Times New Roman" panose="02020603050405020304" pitchFamily="18" charset="0"/>
          </a:endParaRPr>
        </a:p>
      </dgm:t>
    </dgm:pt>
    <dgm:pt modelId="{EF1F48CF-7D56-4C64-90D8-1A405FB8298E}" type="sibTrans" cxnId="{11C5D63D-EAD8-445D-B793-7B688C91F9B6}">
      <dgm:prSet/>
      <dgm:spPr/>
      <dgm:t>
        <a:bodyPr/>
        <a:lstStyle/>
        <a:p>
          <a:pPr algn="just">
            <a:lnSpc>
              <a:spcPct val="100000"/>
            </a:lnSpc>
            <a:spcBef>
              <a:spcPts val="1200"/>
            </a:spcBef>
            <a:spcAft>
              <a:spcPts val="1200"/>
            </a:spcAft>
          </a:pPr>
          <a:endParaRPr lang="en-US">
            <a:latin typeface="Times New Roman" panose="02020603050405020304" pitchFamily="18" charset="0"/>
            <a:cs typeface="Times New Roman" panose="02020603050405020304" pitchFamily="18" charset="0"/>
          </a:endParaRPr>
        </a:p>
      </dgm:t>
    </dgm:pt>
    <dgm:pt modelId="{CC518EC8-6B0E-41EB-AA08-26CABBA0DBBF}" type="pres">
      <dgm:prSet presAssocID="{47217610-A6B2-465F-A120-24A0A82FCBB5}" presName="vert0" presStyleCnt="0">
        <dgm:presLayoutVars>
          <dgm:dir/>
          <dgm:animOne val="branch"/>
          <dgm:animLvl val="lvl"/>
        </dgm:presLayoutVars>
      </dgm:prSet>
      <dgm:spPr/>
    </dgm:pt>
    <dgm:pt modelId="{A6CC37DA-BA25-483C-878A-18E28DF97208}" type="pres">
      <dgm:prSet presAssocID="{8179F302-14A9-412E-9F2D-017B2BBB8F57}" presName="thickLine" presStyleLbl="alignNode1" presStyleIdx="0" presStyleCnt="2"/>
      <dgm:spPr/>
    </dgm:pt>
    <dgm:pt modelId="{72415AC3-6F04-4ACF-A528-F33A73A0223D}" type="pres">
      <dgm:prSet presAssocID="{8179F302-14A9-412E-9F2D-017B2BBB8F57}" presName="horz1" presStyleCnt="0"/>
      <dgm:spPr/>
    </dgm:pt>
    <dgm:pt modelId="{63A01A44-BCB2-4395-9F19-1D0E9DE6497D}" type="pres">
      <dgm:prSet presAssocID="{8179F302-14A9-412E-9F2D-017B2BBB8F57}" presName="tx1" presStyleLbl="revTx" presStyleIdx="0" presStyleCnt="2"/>
      <dgm:spPr/>
    </dgm:pt>
    <dgm:pt modelId="{51FFBAF7-1BA8-41F0-9EAA-FBB676E67F1D}" type="pres">
      <dgm:prSet presAssocID="{8179F302-14A9-412E-9F2D-017B2BBB8F57}" presName="vert1" presStyleCnt="0"/>
      <dgm:spPr/>
    </dgm:pt>
    <dgm:pt modelId="{1196C31C-779B-49EA-A405-B82BE838E370}" type="pres">
      <dgm:prSet presAssocID="{830A0E28-5EDD-44E1-BB39-5A6C132D5A06}" presName="thickLine" presStyleLbl="alignNode1" presStyleIdx="1" presStyleCnt="2"/>
      <dgm:spPr/>
    </dgm:pt>
    <dgm:pt modelId="{A60CA261-7334-4210-92BC-06366F055C0E}" type="pres">
      <dgm:prSet presAssocID="{830A0E28-5EDD-44E1-BB39-5A6C132D5A06}" presName="horz1" presStyleCnt="0"/>
      <dgm:spPr/>
    </dgm:pt>
    <dgm:pt modelId="{D2DC911B-D0B6-4FD3-8BD4-C89FF82EB09C}" type="pres">
      <dgm:prSet presAssocID="{830A0E28-5EDD-44E1-BB39-5A6C132D5A06}" presName="tx1" presStyleLbl="revTx" presStyleIdx="1" presStyleCnt="2"/>
      <dgm:spPr/>
    </dgm:pt>
    <dgm:pt modelId="{CCED8AC9-9F1A-4E75-8B85-4BA072A0FFAB}" type="pres">
      <dgm:prSet presAssocID="{830A0E28-5EDD-44E1-BB39-5A6C132D5A06}" presName="vert1" presStyleCnt="0"/>
      <dgm:spPr/>
    </dgm:pt>
  </dgm:ptLst>
  <dgm:cxnLst>
    <dgm:cxn modelId="{AC913421-9565-4176-9080-0C27132AC078}" srcId="{47217610-A6B2-465F-A120-24A0A82FCBB5}" destId="{8179F302-14A9-412E-9F2D-017B2BBB8F57}" srcOrd="0" destOrd="0" parTransId="{83F1222A-7FA3-4A38-A2F6-E4C33D3DFD45}" sibTransId="{7AFFF228-F48F-444B-916F-130E11C1F6C7}"/>
    <dgm:cxn modelId="{11C5D63D-EAD8-445D-B793-7B688C91F9B6}" srcId="{47217610-A6B2-465F-A120-24A0A82FCBB5}" destId="{830A0E28-5EDD-44E1-BB39-5A6C132D5A06}" srcOrd="1" destOrd="0" parTransId="{F7EC5A4A-DBC6-4195-850D-23B185F64B7E}" sibTransId="{EF1F48CF-7D56-4C64-90D8-1A405FB8298E}"/>
    <dgm:cxn modelId="{EEEB9A52-CFFF-409C-9A74-AD21E11A6557}" type="presOf" srcId="{8179F302-14A9-412E-9F2D-017B2BBB8F57}" destId="{63A01A44-BCB2-4395-9F19-1D0E9DE6497D}" srcOrd="0" destOrd="0" presId="urn:microsoft.com/office/officeart/2008/layout/LinedList"/>
    <dgm:cxn modelId="{83B8CA55-CCE9-4FE8-9C1A-A0859CE6BDE7}" type="presOf" srcId="{47217610-A6B2-465F-A120-24A0A82FCBB5}" destId="{CC518EC8-6B0E-41EB-AA08-26CABBA0DBBF}" srcOrd="0" destOrd="0" presId="urn:microsoft.com/office/officeart/2008/layout/LinedList"/>
    <dgm:cxn modelId="{959E3FB4-8C1B-4A52-8172-0493C4D883E4}" type="presOf" srcId="{830A0E28-5EDD-44E1-BB39-5A6C132D5A06}" destId="{D2DC911B-D0B6-4FD3-8BD4-C89FF82EB09C}" srcOrd="0" destOrd="0" presId="urn:microsoft.com/office/officeart/2008/layout/LinedList"/>
    <dgm:cxn modelId="{EFE5EB5D-3AAD-43AE-9207-0D1CD3D4F1CD}" type="presParOf" srcId="{CC518EC8-6B0E-41EB-AA08-26CABBA0DBBF}" destId="{A6CC37DA-BA25-483C-878A-18E28DF97208}" srcOrd="0" destOrd="0" presId="urn:microsoft.com/office/officeart/2008/layout/LinedList"/>
    <dgm:cxn modelId="{35591837-68DF-4755-80D6-F284FCEBA554}" type="presParOf" srcId="{CC518EC8-6B0E-41EB-AA08-26CABBA0DBBF}" destId="{72415AC3-6F04-4ACF-A528-F33A73A0223D}" srcOrd="1" destOrd="0" presId="urn:microsoft.com/office/officeart/2008/layout/LinedList"/>
    <dgm:cxn modelId="{9F96229D-8DE6-4037-B1EC-FC2A35956091}" type="presParOf" srcId="{72415AC3-6F04-4ACF-A528-F33A73A0223D}" destId="{63A01A44-BCB2-4395-9F19-1D0E9DE6497D}" srcOrd="0" destOrd="0" presId="urn:microsoft.com/office/officeart/2008/layout/LinedList"/>
    <dgm:cxn modelId="{B69E8FFE-BD26-4593-B6AE-22F4EE7E6637}" type="presParOf" srcId="{72415AC3-6F04-4ACF-A528-F33A73A0223D}" destId="{51FFBAF7-1BA8-41F0-9EAA-FBB676E67F1D}" srcOrd="1" destOrd="0" presId="urn:microsoft.com/office/officeart/2008/layout/LinedList"/>
    <dgm:cxn modelId="{C8981E11-C774-44B3-9E43-EF42A0948C78}" type="presParOf" srcId="{CC518EC8-6B0E-41EB-AA08-26CABBA0DBBF}" destId="{1196C31C-779B-49EA-A405-B82BE838E370}" srcOrd="2" destOrd="0" presId="urn:microsoft.com/office/officeart/2008/layout/LinedList"/>
    <dgm:cxn modelId="{C352DB01-35B0-4F61-B72A-DE37C6801125}" type="presParOf" srcId="{CC518EC8-6B0E-41EB-AA08-26CABBA0DBBF}" destId="{A60CA261-7334-4210-92BC-06366F055C0E}" srcOrd="3" destOrd="0" presId="urn:microsoft.com/office/officeart/2008/layout/LinedList"/>
    <dgm:cxn modelId="{3B5816A9-23A9-485B-8EDD-195AB8E0114E}" type="presParOf" srcId="{A60CA261-7334-4210-92BC-06366F055C0E}" destId="{D2DC911B-D0B6-4FD3-8BD4-C89FF82EB09C}" srcOrd="0" destOrd="0" presId="urn:microsoft.com/office/officeart/2008/layout/LinedList"/>
    <dgm:cxn modelId="{0A304B35-5B2A-4B65-BA08-7F45E38B056B}" type="presParOf" srcId="{A60CA261-7334-4210-92BC-06366F055C0E}" destId="{CCED8AC9-9F1A-4E75-8B85-4BA072A0FFA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DDDAB-53EF-4D61-A9B4-3BFAAD93A083}">
      <dsp:nvSpPr>
        <dsp:cNvPr id="0" name=""/>
        <dsp:cNvSpPr/>
      </dsp:nvSpPr>
      <dsp:spPr>
        <a:xfrm>
          <a:off x="0" y="0"/>
          <a:ext cx="1036915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77E118-B5E4-4C8B-8A84-F1274896AE96}">
      <dsp:nvSpPr>
        <dsp:cNvPr id="0" name=""/>
        <dsp:cNvSpPr/>
      </dsp:nvSpPr>
      <dsp:spPr>
        <a:xfrm>
          <a:off x="0" y="0"/>
          <a:ext cx="10369152" cy="216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just" defTabSz="1778000">
            <a:lnSpc>
              <a:spcPct val="90000"/>
            </a:lnSpc>
            <a:spcBef>
              <a:spcPct val="0"/>
            </a:spcBef>
            <a:spcAft>
              <a:spcPct val="35000"/>
            </a:spcAft>
            <a:buNone/>
          </a:pPr>
          <a:r>
            <a:rPr lang="tr-TR" sz="4000" b="1" kern="1200" dirty="0">
              <a:latin typeface="Times New Roman" panose="02020603050405020304" pitchFamily="18" charset="0"/>
              <a:cs typeface="Times New Roman" panose="02020603050405020304" pitchFamily="18" charset="0"/>
            </a:rPr>
            <a:t>Oran,</a:t>
          </a:r>
          <a:r>
            <a:rPr lang="tr-TR" sz="4000" kern="1200" dirty="0">
              <a:latin typeface="Times New Roman" panose="02020603050405020304" pitchFamily="18" charset="0"/>
              <a:cs typeface="Times New Roman" panose="02020603050405020304" pitchFamily="18" charset="0"/>
            </a:rPr>
            <a:t> mali tablolarda yer alan iki kalem arasındaki ilişkinin matematiksel ifadesidir. </a:t>
          </a:r>
          <a:endParaRPr lang="en-US" sz="4000" kern="1200" dirty="0">
            <a:latin typeface="Times New Roman" panose="02020603050405020304" pitchFamily="18" charset="0"/>
            <a:cs typeface="Times New Roman" panose="02020603050405020304" pitchFamily="18" charset="0"/>
          </a:endParaRPr>
        </a:p>
      </dsp:txBody>
      <dsp:txXfrm>
        <a:off x="0" y="0"/>
        <a:ext cx="10369152" cy="2160240"/>
      </dsp:txXfrm>
    </dsp:sp>
    <dsp:sp modelId="{9CC438AA-EB22-4324-BA56-BE56FCA19EB1}">
      <dsp:nvSpPr>
        <dsp:cNvPr id="0" name=""/>
        <dsp:cNvSpPr/>
      </dsp:nvSpPr>
      <dsp:spPr>
        <a:xfrm>
          <a:off x="0" y="2160240"/>
          <a:ext cx="1036915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A6523A-8FAF-46FD-8D12-EA21CB891DD6}">
      <dsp:nvSpPr>
        <dsp:cNvPr id="0" name=""/>
        <dsp:cNvSpPr/>
      </dsp:nvSpPr>
      <dsp:spPr>
        <a:xfrm>
          <a:off x="0" y="2160240"/>
          <a:ext cx="10369152" cy="216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just" defTabSz="1778000">
            <a:lnSpc>
              <a:spcPct val="90000"/>
            </a:lnSpc>
            <a:spcBef>
              <a:spcPct val="0"/>
            </a:spcBef>
            <a:spcAft>
              <a:spcPct val="35000"/>
            </a:spcAft>
            <a:buNone/>
          </a:pPr>
          <a:r>
            <a:rPr lang="tr-TR" sz="4000" kern="1200" dirty="0">
              <a:latin typeface="Times New Roman" panose="02020603050405020304" pitchFamily="18" charset="0"/>
              <a:cs typeface="Times New Roman" panose="02020603050405020304" pitchFamily="18" charset="0"/>
            </a:rPr>
            <a:t>Tek başına oran herhangi bir anlam ifade etmez. Oran herhangi bir standartla karşılaştırıldığında anlam kazanır. </a:t>
          </a:r>
          <a:endParaRPr lang="en-US" sz="4000" kern="1200" dirty="0">
            <a:latin typeface="Times New Roman" panose="02020603050405020304" pitchFamily="18" charset="0"/>
            <a:cs typeface="Times New Roman" panose="02020603050405020304" pitchFamily="18" charset="0"/>
          </a:endParaRPr>
        </a:p>
      </dsp:txBody>
      <dsp:txXfrm>
        <a:off x="0" y="2160240"/>
        <a:ext cx="10369152" cy="2160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7B16C-1769-4EDA-B940-2D20867007E8}">
      <dsp:nvSpPr>
        <dsp:cNvPr id="0" name=""/>
        <dsp:cNvSpPr/>
      </dsp:nvSpPr>
      <dsp:spPr>
        <a:xfrm>
          <a:off x="0" y="2698"/>
          <a:ext cx="10009112" cy="92558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Anlamsız oran kullanmaktan kaçınılmalıdır.</a:t>
          </a:r>
          <a:endParaRPr lang="en-US" sz="2800" kern="1200" dirty="0">
            <a:latin typeface="Times New Roman" panose="02020603050405020304" pitchFamily="18" charset="0"/>
            <a:cs typeface="Times New Roman" panose="02020603050405020304" pitchFamily="18" charset="0"/>
          </a:endParaRPr>
        </a:p>
      </dsp:txBody>
      <dsp:txXfrm>
        <a:off x="45184" y="47882"/>
        <a:ext cx="9918744" cy="835221"/>
      </dsp:txXfrm>
    </dsp:sp>
    <dsp:sp modelId="{A0E2CE6E-2601-42D4-83B0-E9B827F642A2}">
      <dsp:nvSpPr>
        <dsp:cNvPr id="0" name=""/>
        <dsp:cNvSpPr/>
      </dsp:nvSpPr>
      <dsp:spPr>
        <a:xfrm>
          <a:off x="0" y="939945"/>
          <a:ext cx="10009112" cy="92558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Oranlar doğru ve amaçlara uygun biçimde yorumlanmalıdır.</a:t>
          </a:r>
          <a:endParaRPr lang="en-US" sz="2800" kern="1200" dirty="0">
            <a:latin typeface="Times New Roman" panose="02020603050405020304" pitchFamily="18" charset="0"/>
            <a:cs typeface="Times New Roman" panose="02020603050405020304" pitchFamily="18" charset="0"/>
          </a:endParaRPr>
        </a:p>
      </dsp:txBody>
      <dsp:txXfrm>
        <a:off x="45184" y="985129"/>
        <a:ext cx="9918744" cy="835221"/>
      </dsp:txXfrm>
    </dsp:sp>
    <dsp:sp modelId="{FDEF66A8-2356-43FF-8BDE-B3EE3B5759D4}">
      <dsp:nvSpPr>
        <dsp:cNvPr id="0" name=""/>
        <dsp:cNvSpPr/>
      </dsp:nvSpPr>
      <dsp:spPr>
        <a:xfrm>
          <a:off x="0" y="1877192"/>
          <a:ext cx="10009112" cy="92558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Oran sonuçları, oranda yer alan değerlerin tutarları da dikkate alınarak yorumlanmalıdır.</a:t>
          </a:r>
          <a:endParaRPr lang="en-US" sz="2800" kern="1200" dirty="0">
            <a:latin typeface="Times New Roman" panose="02020603050405020304" pitchFamily="18" charset="0"/>
            <a:cs typeface="Times New Roman" panose="02020603050405020304" pitchFamily="18" charset="0"/>
          </a:endParaRPr>
        </a:p>
      </dsp:txBody>
      <dsp:txXfrm>
        <a:off x="45184" y="1922376"/>
        <a:ext cx="9918744" cy="835221"/>
      </dsp:txXfrm>
    </dsp:sp>
    <dsp:sp modelId="{7DF730EE-55B6-45A2-830C-4498B757D114}">
      <dsp:nvSpPr>
        <dsp:cNvPr id="0" name=""/>
        <dsp:cNvSpPr/>
      </dsp:nvSpPr>
      <dsp:spPr>
        <a:xfrm>
          <a:off x="0" y="2814439"/>
          <a:ext cx="10009112" cy="92558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tr-TR" sz="2800" kern="1200" dirty="0">
              <a:latin typeface="Times New Roman" panose="02020603050405020304" pitchFamily="18" charset="0"/>
              <a:cs typeface="Times New Roman" panose="02020603050405020304" pitchFamily="18" charset="0"/>
            </a:rPr>
            <a:t>Oranlar değerlendirilirken işletmenin geçmiş yıllar bilgileri yanında sektörün genel gidişi de dikkate alınmalıdır. </a:t>
          </a:r>
          <a:endParaRPr lang="en-US" sz="2800" kern="1200" dirty="0">
            <a:latin typeface="Times New Roman" panose="02020603050405020304" pitchFamily="18" charset="0"/>
            <a:cs typeface="Times New Roman" panose="02020603050405020304" pitchFamily="18" charset="0"/>
          </a:endParaRPr>
        </a:p>
      </dsp:txBody>
      <dsp:txXfrm>
        <a:off x="45184" y="2859623"/>
        <a:ext cx="9918744" cy="835221"/>
      </dsp:txXfrm>
    </dsp:sp>
    <dsp:sp modelId="{D0927BAE-548C-4057-A43B-E7932BD3A0EE}">
      <dsp:nvSpPr>
        <dsp:cNvPr id="0" name=""/>
        <dsp:cNvSpPr/>
      </dsp:nvSpPr>
      <dsp:spPr>
        <a:xfrm>
          <a:off x="0" y="3751687"/>
          <a:ext cx="10009112" cy="92558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tr-TR" sz="2800" kern="1200">
              <a:latin typeface="Times New Roman" panose="02020603050405020304" pitchFamily="18" charset="0"/>
              <a:cs typeface="Times New Roman" panose="02020603050405020304" pitchFamily="18" charset="0"/>
            </a:rPr>
            <a:t>Oranlardaki değişikliklerin nedenleri ve işletme açısından taşıdığı önem doğru belirlenmelidir. </a:t>
          </a:r>
          <a:endParaRPr lang="en-US" sz="2800" kern="1200">
            <a:latin typeface="Times New Roman" panose="02020603050405020304" pitchFamily="18" charset="0"/>
            <a:cs typeface="Times New Roman" panose="02020603050405020304" pitchFamily="18" charset="0"/>
          </a:endParaRPr>
        </a:p>
      </dsp:txBody>
      <dsp:txXfrm>
        <a:off x="45184" y="3796871"/>
        <a:ext cx="9918744" cy="8352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CC37DA-BA25-483C-878A-18E28DF97208}">
      <dsp:nvSpPr>
        <dsp:cNvPr id="0" name=""/>
        <dsp:cNvSpPr/>
      </dsp:nvSpPr>
      <dsp:spPr>
        <a:xfrm>
          <a:off x="0" y="0"/>
          <a:ext cx="1072919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A01A44-BCB2-4395-9F19-1D0E9DE6497D}">
      <dsp:nvSpPr>
        <dsp:cNvPr id="0" name=""/>
        <dsp:cNvSpPr/>
      </dsp:nvSpPr>
      <dsp:spPr>
        <a:xfrm>
          <a:off x="0" y="0"/>
          <a:ext cx="10729192" cy="205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just" defTabSz="1644650">
            <a:lnSpc>
              <a:spcPct val="100000"/>
            </a:lnSpc>
            <a:spcBef>
              <a:spcPct val="0"/>
            </a:spcBef>
            <a:spcAft>
              <a:spcPts val="1200"/>
            </a:spcAft>
            <a:buNone/>
          </a:pPr>
          <a:r>
            <a:rPr lang="tr-TR" sz="3700" kern="1200" dirty="0">
              <a:latin typeface="Times New Roman" panose="02020603050405020304" pitchFamily="18" charset="0"/>
              <a:cs typeface="Times New Roman" panose="02020603050405020304" pitchFamily="18" charset="0"/>
            </a:rPr>
            <a:t>Genel olarak bu oranın  </a:t>
          </a:r>
          <a:r>
            <a:rPr lang="tr-TR" sz="3700" b="1" kern="1200" dirty="0">
              <a:solidFill>
                <a:srgbClr val="FF0000"/>
              </a:solidFill>
              <a:latin typeface="Times New Roman" panose="02020603050405020304" pitchFamily="18" charset="0"/>
              <a:cs typeface="Times New Roman" panose="02020603050405020304" pitchFamily="18" charset="0"/>
            </a:rPr>
            <a:t>2</a:t>
          </a:r>
          <a:r>
            <a:rPr lang="tr-TR" sz="3700" kern="1200" dirty="0">
              <a:latin typeface="Times New Roman" panose="02020603050405020304" pitchFamily="18" charset="0"/>
              <a:cs typeface="Times New Roman" panose="02020603050405020304" pitchFamily="18" charset="0"/>
            </a:rPr>
            <a:t> olması yeterli görülmektedir. </a:t>
          </a:r>
          <a:r>
            <a:rPr lang="tr-TR" sz="3700" kern="1200" dirty="0" err="1">
              <a:latin typeface="Times New Roman" panose="02020603050405020304" pitchFamily="18" charset="0"/>
              <a:cs typeface="Times New Roman" panose="02020603050405020304" pitchFamily="18" charset="0"/>
            </a:rPr>
            <a:t>Sektörel</a:t>
          </a:r>
          <a:r>
            <a:rPr lang="tr-TR" sz="3700" kern="1200" dirty="0">
              <a:latin typeface="Times New Roman" panose="02020603050405020304" pitchFamily="18" charset="0"/>
              <a:cs typeface="Times New Roman" panose="02020603050405020304" pitchFamily="18" charset="0"/>
            </a:rPr>
            <a:t> bazda analizlerde sektör ortalamalarının da dikkate alınması gerekmektedir. </a:t>
          </a:r>
          <a:endParaRPr lang="en-US" sz="3700" kern="1200" dirty="0">
            <a:latin typeface="Times New Roman" panose="02020603050405020304" pitchFamily="18" charset="0"/>
            <a:cs typeface="Times New Roman" panose="02020603050405020304" pitchFamily="18" charset="0"/>
          </a:endParaRPr>
        </a:p>
      </dsp:txBody>
      <dsp:txXfrm>
        <a:off x="0" y="0"/>
        <a:ext cx="10729192" cy="2052228"/>
      </dsp:txXfrm>
    </dsp:sp>
    <dsp:sp modelId="{1196C31C-779B-49EA-A405-B82BE838E370}">
      <dsp:nvSpPr>
        <dsp:cNvPr id="0" name=""/>
        <dsp:cNvSpPr/>
      </dsp:nvSpPr>
      <dsp:spPr>
        <a:xfrm>
          <a:off x="0" y="2052228"/>
          <a:ext cx="1072919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DC911B-D0B6-4FD3-8BD4-C89FF82EB09C}">
      <dsp:nvSpPr>
        <dsp:cNvPr id="0" name=""/>
        <dsp:cNvSpPr/>
      </dsp:nvSpPr>
      <dsp:spPr>
        <a:xfrm>
          <a:off x="0" y="2052228"/>
          <a:ext cx="10729192" cy="205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just" defTabSz="1644650">
            <a:lnSpc>
              <a:spcPct val="100000"/>
            </a:lnSpc>
            <a:spcBef>
              <a:spcPct val="0"/>
            </a:spcBef>
            <a:spcAft>
              <a:spcPts val="1200"/>
            </a:spcAft>
            <a:buNone/>
          </a:pPr>
          <a:r>
            <a:rPr lang="tr-TR" sz="3700" kern="1200">
              <a:latin typeface="Times New Roman" panose="02020603050405020304" pitchFamily="18" charset="0"/>
              <a:cs typeface="Times New Roman" panose="02020603050405020304" pitchFamily="18" charset="0"/>
            </a:rPr>
            <a:t>Cari oranın büyük olması işletmenin ihtiyacından fazla dönen varlığa sahip olduğunu, oranın küçük olması net işletme sermayesinin yetersiz olduğunu gösterir.</a:t>
          </a:r>
          <a:endParaRPr lang="en-US" sz="3700" kern="1200">
            <a:latin typeface="Times New Roman" panose="02020603050405020304" pitchFamily="18" charset="0"/>
            <a:cs typeface="Times New Roman" panose="02020603050405020304" pitchFamily="18" charset="0"/>
          </a:endParaRPr>
        </a:p>
      </dsp:txBody>
      <dsp:txXfrm>
        <a:off x="0" y="2052228"/>
        <a:ext cx="10729192" cy="205222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41E56DB-9A95-42D9-922E-9F7D630C64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a:extLst>
              <a:ext uri="{FF2B5EF4-FFF2-40B4-BE49-F238E27FC236}">
                <a16:creationId xmlns:a16="http://schemas.microsoft.com/office/drawing/2014/main" id="{A6E6E389-BD86-4F31-9328-238DBC9216C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2BE24F-FD4F-43B8-91CD-846229B00394}" type="datetimeFigureOut">
              <a:rPr lang="en-US" smtClean="0"/>
              <a:t>4/27/2023</a:t>
            </a:fld>
            <a:endParaRPr lang="en-US"/>
          </a:p>
        </p:txBody>
      </p:sp>
      <p:sp>
        <p:nvSpPr>
          <p:cNvPr id="4" name="Alt Bilgi Yer Tutucusu 3">
            <a:extLst>
              <a:ext uri="{FF2B5EF4-FFF2-40B4-BE49-F238E27FC236}">
                <a16:creationId xmlns:a16="http://schemas.microsoft.com/office/drawing/2014/main" id="{48B431BE-9D03-48A9-ABEF-932B7985098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ayt Numarası Yer Tutucusu 4">
            <a:extLst>
              <a:ext uri="{FF2B5EF4-FFF2-40B4-BE49-F238E27FC236}">
                <a16:creationId xmlns:a16="http://schemas.microsoft.com/office/drawing/2014/main" id="{81058F11-AE18-489E-BAD7-CF3958BF3A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0A4787-3D53-4D94-AA0B-0929F7BA0AE4}" type="slidenum">
              <a:rPr lang="en-US" smtClean="0"/>
              <a:t>‹#›</a:t>
            </a:fld>
            <a:endParaRPr lang="en-US"/>
          </a:p>
        </p:txBody>
      </p:sp>
    </p:spTree>
    <p:extLst>
      <p:ext uri="{BB962C8B-B14F-4D97-AF65-F5344CB8AC3E}">
        <p14:creationId xmlns:p14="http://schemas.microsoft.com/office/powerpoint/2010/main" val="261128188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a:extLst>
              <a:ext uri="{FF2B5EF4-FFF2-40B4-BE49-F238E27FC236}">
                <a16:creationId xmlns:a16="http://schemas.microsoft.com/office/drawing/2014/main" id="{6AB118F4-3E69-4F10-89D2-C34B522E952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tr-TR"/>
          </a:p>
        </p:txBody>
      </p:sp>
      <p:sp>
        <p:nvSpPr>
          <p:cNvPr id="3" name="2 Veri Yer Tutucusu">
            <a:extLst>
              <a:ext uri="{FF2B5EF4-FFF2-40B4-BE49-F238E27FC236}">
                <a16:creationId xmlns:a16="http://schemas.microsoft.com/office/drawing/2014/main" id="{01D8222E-C4D6-4ADF-B248-463369B5E0F9}"/>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64FACD3-3CD8-4647-853F-F86E063D40F8}" type="datetimeFigureOut">
              <a:rPr lang="tr-TR"/>
              <a:pPr>
                <a:defRPr/>
              </a:pPr>
              <a:t>27.4.2023</a:t>
            </a:fld>
            <a:endParaRPr lang="tr-TR"/>
          </a:p>
        </p:txBody>
      </p:sp>
      <p:sp>
        <p:nvSpPr>
          <p:cNvPr id="4" name="3 Slayt Görüntüsü Yer Tutucusu">
            <a:extLst>
              <a:ext uri="{FF2B5EF4-FFF2-40B4-BE49-F238E27FC236}">
                <a16:creationId xmlns:a16="http://schemas.microsoft.com/office/drawing/2014/main" id="{441574CD-0B8F-457B-8D05-BD2F0F4DFE09}"/>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a:extLst>
              <a:ext uri="{FF2B5EF4-FFF2-40B4-BE49-F238E27FC236}">
                <a16:creationId xmlns:a16="http://schemas.microsoft.com/office/drawing/2014/main" id="{B4D47B38-2C5F-4B2E-89E2-9E23E2F465A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5 Altbilgi Yer Tutucusu">
            <a:extLst>
              <a:ext uri="{FF2B5EF4-FFF2-40B4-BE49-F238E27FC236}">
                <a16:creationId xmlns:a16="http://schemas.microsoft.com/office/drawing/2014/main" id="{027B5803-CA1D-4A83-932D-7EFFFA6D8AE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tr-TR"/>
          </a:p>
        </p:txBody>
      </p:sp>
      <p:sp>
        <p:nvSpPr>
          <p:cNvPr id="7" name="6 Slayt Numarası Yer Tutucusu">
            <a:extLst>
              <a:ext uri="{FF2B5EF4-FFF2-40B4-BE49-F238E27FC236}">
                <a16:creationId xmlns:a16="http://schemas.microsoft.com/office/drawing/2014/main" id="{66600A13-21A0-4A16-B318-FE1B001AC58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3C49CE8A-72E8-480E-9A8F-3D8F25CEA163}"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lgn="l">
              <a:defRPr/>
            </a:lvl1pPr>
          </a:lstStyle>
          <a:p>
            <a:pPr>
              <a:defRPr/>
            </a:pPr>
            <a:fld id="{092EEE79-F5EA-4BE0-BA1D-A103DC03F279}" type="datetime1">
              <a:rPr lang="tr-TR" smtClean="0"/>
              <a:t>27.4.2023</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F3C5B79A-D4D4-48D2-A12C-DBD54B1CE6D8}" type="slidenum">
              <a:rPr lang="tr-TR" altLang="tr-TR" smtClean="0"/>
              <a:pPr>
                <a:defRPr/>
              </a:pPr>
              <a:t>‹#›</a:t>
            </a:fld>
            <a:endParaRPr lang="tr-TR" alt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512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a:defRPr/>
            </a:pPr>
            <a:fld id="{8DF6369F-6BF4-43FC-A948-DD7F45A6633A}" type="datetime1">
              <a:rPr lang="tr-TR" smtClean="0"/>
              <a:t>27.4.2023</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B789DB16-BAC1-49BD-B6F1-50B978CEE210}" type="slidenum">
              <a:rPr lang="tr-TR" altLang="tr-TR" smtClean="0"/>
              <a:pPr>
                <a:defRPr/>
              </a:pPr>
              <a:t>‹#›</a:t>
            </a:fld>
            <a:endParaRPr lang="tr-TR" altLang="tr-TR"/>
          </a:p>
        </p:txBody>
      </p:sp>
    </p:spTree>
    <p:extLst>
      <p:ext uri="{BB962C8B-B14F-4D97-AF65-F5344CB8AC3E}">
        <p14:creationId xmlns:p14="http://schemas.microsoft.com/office/powerpoint/2010/main" val="1655220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a:defRPr/>
            </a:pPr>
            <a:fld id="{20EAA33D-AD1B-4640-8C8C-60ADF5621F7E}" type="datetime1">
              <a:rPr lang="tr-TR" smtClean="0"/>
              <a:t>27.4.2023</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9A2BA814-BE27-4E0D-BBC1-15530DF64A8E}" type="slidenum">
              <a:rPr lang="tr-TR" altLang="tr-TR" smtClean="0"/>
              <a:pPr>
                <a:defRPr/>
              </a:pPr>
              <a:t>‹#›</a:t>
            </a:fld>
            <a:endParaRPr lang="tr-TR" alt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169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a:defRPr/>
            </a:pPr>
            <a:fld id="{E029CE2C-EEDA-4D3E-9EE2-319A8B408FA0}" type="datetime1">
              <a:rPr lang="tr-TR" smtClean="0"/>
              <a:t>27.4.2023</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CFBC173A-FF60-472F-A22B-18DB259FF926}" type="slidenum">
              <a:rPr lang="tr-TR" altLang="tr-TR" smtClean="0"/>
              <a:pPr>
                <a:defRPr/>
              </a:pPr>
              <a:t>‹#›</a:t>
            </a:fld>
            <a:endParaRPr lang="tr-TR" altLang="tr-TR"/>
          </a:p>
        </p:txBody>
      </p:sp>
    </p:spTree>
    <p:extLst>
      <p:ext uri="{BB962C8B-B14F-4D97-AF65-F5344CB8AC3E}">
        <p14:creationId xmlns:p14="http://schemas.microsoft.com/office/powerpoint/2010/main" val="801813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2412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tr-TR"/>
              <a:t>Asıl metin stillerini düzenlemek için tıklayın</a:t>
            </a:r>
          </a:p>
        </p:txBody>
      </p:sp>
      <p:sp>
        <p:nvSpPr>
          <p:cNvPr id="6" name="Content Placeholder 5"/>
          <p:cNvSpPr>
            <a:spLocks noGrp="1"/>
          </p:cNvSpPr>
          <p:nvPr>
            <p:ph sz="quarter" idx="4"/>
          </p:nvPr>
        </p:nvSpPr>
        <p:spPr>
          <a:xfrm>
            <a:off x="599088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a:defRPr/>
            </a:pPr>
            <a:fld id="{3806E829-FE04-4044-98E2-6EF6FD9BD340}" type="datetime1">
              <a:rPr lang="tr-TR" smtClean="0"/>
              <a:t>27.4.2023</a:t>
            </a:fld>
            <a:endParaRPr lang="tr-TR"/>
          </a:p>
        </p:txBody>
      </p:sp>
      <p:sp>
        <p:nvSpPr>
          <p:cNvPr id="8" name="Footer Placeholder 7"/>
          <p:cNvSpPr>
            <a:spLocks noGrp="1"/>
          </p:cNvSpPr>
          <p:nvPr>
            <p:ph type="ftr" sz="quarter" idx="11"/>
          </p:nvPr>
        </p:nvSpPr>
        <p:spPr/>
        <p:txBody>
          <a:bodyPr/>
          <a:lstStyle/>
          <a:p>
            <a:pPr>
              <a:defRPr/>
            </a:pPr>
            <a:endParaRPr lang="tr-TR"/>
          </a:p>
        </p:txBody>
      </p:sp>
      <p:sp>
        <p:nvSpPr>
          <p:cNvPr id="9" name="Slide Number Placeholder 8"/>
          <p:cNvSpPr>
            <a:spLocks noGrp="1"/>
          </p:cNvSpPr>
          <p:nvPr>
            <p:ph type="sldNum" sz="quarter" idx="12"/>
          </p:nvPr>
        </p:nvSpPr>
        <p:spPr/>
        <p:txBody>
          <a:bodyPr/>
          <a:lstStyle/>
          <a:p>
            <a:pPr>
              <a:defRPr/>
            </a:pPr>
            <a:fld id="{3670B274-CCEC-45B3-8B43-52129DDC6F1F}" type="slidenum">
              <a:rPr lang="tr-TR" altLang="tr-TR" smtClean="0"/>
              <a:pPr>
                <a:defRPr/>
              </a:pPr>
              <a:t>‹#›</a:t>
            </a:fld>
            <a:endParaRPr lang="tr-TR" altLang="tr-TR"/>
          </a:p>
        </p:txBody>
      </p:sp>
    </p:spTree>
    <p:extLst>
      <p:ext uri="{BB962C8B-B14F-4D97-AF65-F5344CB8AC3E}">
        <p14:creationId xmlns:p14="http://schemas.microsoft.com/office/powerpoint/2010/main" val="287391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a:defRPr/>
            </a:pPr>
            <a:fld id="{19EB30E9-7379-452F-A941-653C1F30F656}" type="datetime1">
              <a:rPr lang="tr-TR" smtClean="0"/>
              <a:t>27.4.2023</a:t>
            </a:fld>
            <a:endParaRPr lang="tr-TR"/>
          </a:p>
        </p:txBody>
      </p:sp>
      <p:sp>
        <p:nvSpPr>
          <p:cNvPr id="4" name="Footer Placeholder 3"/>
          <p:cNvSpPr>
            <a:spLocks noGrp="1"/>
          </p:cNvSpPr>
          <p:nvPr>
            <p:ph type="ftr" sz="quarter" idx="11"/>
          </p:nvPr>
        </p:nvSpPr>
        <p:spPr/>
        <p:txBody>
          <a:bodyPr/>
          <a:lstStyle/>
          <a:p>
            <a:pPr>
              <a:defRPr/>
            </a:pPr>
            <a:endParaRPr lang="tr-TR"/>
          </a:p>
        </p:txBody>
      </p:sp>
      <p:sp>
        <p:nvSpPr>
          <p:cNvPr id="5" name="Slide Number Placeholder 4"/>
          <p:cNvSpPr>
            <a:spLocks noGrp="1"/>
          </p:cNvSpPr>
          <p:nvPr>
            <p:ph type="sldNum" sz="quarter" idx="12"/>
          </p:nvPr>
        </p:nvSpPr>
        <p:spPr/>
        <p:txBody>
          <a:bodyPr/>
          <a:lstStyle/>
          <a:p>
            <a:pPr>
              <a:defRPr/>
            </a:pPr>
            <a:fld id="{B291C794-6DCE-4754-AAFF-F6E41043BAC3}" type="slidenum">
              <a:rPr lang="tr-TR" altLang="tr-TR" smtClean="0"/>
              <a:pPr>
                <a:defRPr/>
              </a:pPr>
              <a:t>‹#›</a:t>
            </a:fld>
            <a:endParaRPr lang="tr-TR" altLang="tr-TR"/>
          </a:p>
        </p:txBody>
      </p:sp>
    </p:spTree>
    <p:extLst>
      <p:ext uri="{BB962C8B-B14F-4D97-AF65-F5344CB8AC3E}">
        <p14:creationId xmlns:p14="http://schemas.microsoft.com/office/powerpoint/2010/main" val="274094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F06D23E-795E-4903-B036-04F9CBA39ED0}" type="datetime1">
              <a:rPr lang="tr-TR" smtClean="0"/>
              <a:t>27.4.2023</a:t>
            </a:fld>
            <a:endParaRPr lang="tr-TR"/>
          </a:p>
        </p:txBody>
      </p:sp>
      <p:sp>
        <p:nvSpPr>
          <p:cNvPr id="3" name="Footer Placeholder 2"/>
          <p:cNvSpPr>
            <a:spLocks noGrp="1"/>
          </p:cNvSpPr>
          <p:nvPr>
            <p:ph type="ftr" sz="quarter" idx="11"/>
          </p:nvPr>
        </p:nvSpPr>
        <p:spPr/>
        <p:txBody>
          <a:bodyPr/>
          <a:lstStyle/>
          <a:p>
            <a:pPr>
              <a:defRPr/>
            </a:pPr>
            <a:endParaRPr lang="tr-TR"/>
          </a:p>
        </p:txBody>
      </p:sp>
      <p:sp>
        <p:nvSpPr>
          <p:cNvPr id="4" name="Slide Number Placeholder 3"/>
          <p:cNvSpPr>
            <a:spLocks noGrp="1"/>
          </p:cNvSpPr>
          <p:nvPr>
            <p:ph type="sldNum" sz="quarter" idx="12"/>
          </p:nvPr>
        </p:nvSpPr>
        <p:spPr/>
        <p:txBody>
          <a:bodyPr/>
          <a:lstStyle/>
          <a:p>
            <a:pPr>
              <a:defRPr/>
            </a:pPr>
            <a:fld id="{60C38547-A9CB-4732-A96B-D6D393A65CB6}" type="slidenum">
              <a:rPr lang="tr-TR" altLang="tr-TR" smtClean="0"/>
              <a:pPr>
                <a:defRPr/>
              </a:pPr>
              <a:t>‹#›</a:t>
            </a:fld>
            <a:endParaRPr lang="tr-TR" altLang="tr-TR"/>
          </a:p>
        </p:txBody>
      </p:sp>
    </p:spTree>
    <p:extLst>
      <p:ext uri="{BB962C8B-B14F-4D97-AF65-F5344CB8AC3E}">
        <p14:creationId xmlns:p14="http://schemas.microsoft.com/office/powerpoint/2010/main" val="2206133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tr-TR"/>
              <a:t>Asıl başlık stilini düzenlemek için tıklayın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a:defRPr/>
            </a:pPr>
            <a:fld id="{AA69D7B7-39F2-40C3-88AD-DF68FB7A1E60}" type="datetime1">
              <a:rPr lang="tr-TR" smtClean="0"/>
              <a:t>27.4.2023</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2E227638-A3C9-4DA7-852C-5469FA9DCFCE}" type="slidenum">
              <a:rPr lang="tr-TR" altLang="tr-TR" smtClean="0"/>
              <a:pPr>
                <a:defRPr/>
              </a:pPr>
              <a:t>‹#›</a:t>
            </a:fld>
            <a:endParaRPr lang="tr-TR" altLang="tr-TR"/>
          </a:p>
        </p:txBody>
      </p:sp>
    </p:spTree>
    <p:extLst>
      <p:ext uri="{BB962C8B-B14F-4D97-AF65-F5344CB8AC3E}">
        <p14:creationId xmlns:p14="http://schemas.microsoft.com/office/powerpoint/2010/main" val="310803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a:defRPr/>
            </a:pPr>
            <a:fld id="{2D64A00D-3113-435B-9BE4-F50DE5AF83F0}" type="datetime1">
              <a:rPr lang="tr-TR" smtClean="0"/>
              <a:t>27.4.2023</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6F4ECFA8-8BF6-4A8F-8A76-25B5750DF9DA}" type="slidenum">
              <a:rPr lang="tr-TR" altLang="tr-TR" smtClean="0"/>
              <a:pPr>
                <a:defRPr/>
              </a:pPr>
              <a:t>‹#›</a:t>
            </a:fld>
            <a:endParaRPr lang="tr-TR" altLang="tr-T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65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a:defRPr/>
            </a:pPr>
            <a:fld id="{AB5837DF-52A5-42B4-8ADC-242D5161BFF0}" type="datetime1">
              <a:rPr lang="tr-TR" smtClean="0"/>
              <a:t>27.4.2023</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9A2BA814-BE27-4E0D-BBC1-15530DF64A8E}" type="slidenum">
              <a:rPr lang="tr-TR" altLang="tr-TR" smtClean="0"/>
              <a:pPr>
                <a:defRPr/>
              </a:pPr>
              <a:t>‹#›</a:t>
            </a:fld>
            <a:endParaRPr lang="tr-TR" altLang="tr-TR"/>
          </a:p>
        </p:txBody>
      </p:sp>
    </p:spTree>
    <p:extLst>
      <p:ext uri="{BB962C8B-B14F-4D97-AF65-F5344CB8AC3E}">
        <p14:creationId xmlns:p14="http://schemas.microsoft.com/office/powerpoint/2010/main" val="145986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a:defRPr/>
            </a:pPr>
            <a:fld id="{7F5F5202-D2F9-42EC-A7D1-9232142C603B}" type="datetime1">
              <a:rPr lang="tr-TR" smtClean="0"/>
              <a:t>27.4.2023</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4417A533-8A4F-4B73-A325-2F1C12865A26}" type="slidenum">
              <a:rPr lang="tr-TR" altLang="tr-TR" smtClean="0"/>
              <a:pPr>
                <a:defRPr/>
              </a:pPr>
              <a:t>‹#›</a:t>
            </a:fld>
            <a:endParaRPr lang="tr-TR" altLang="tr-T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380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850"/>
            <a:ext cx="10972800" cy="1143000"/>
          </a:xfrm>
        </p:spPr>
        <p:txBody>
          <a:bodyPr/>
          <a:lstStyle/>
          <a:p>
            <a:r>
              <a:rPr lang="tr-TR"/>
              <a:t>Asıl başlık stili için tıklatın</a:t>
            </a:r>
          </a:p>
        </p:txBody>
      </p:sp>
      <p:sp>
        <p:nvSpPr>
          <p:cNvPr id="3" name="2 Metin Yer Tutucusu"/>
          <p:cNvSpPr>
            <a:spLocks noGrp="1"/>
          </p:cNvSpPr>
          <p:nvPr>
            <p:ph type="body" sz="half" idx="1"/>
          </p:nvPr>
        </p:nvSpPr>
        <p:spPr>
          <a:xfrm>
            <a:off x="609600" y="1935164"/>
            <a:ext cx="5384800" cy="438943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935164"/>
            <a:ext cx="5384800" cy="438943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9 Veri Yer Tutucusu">
            <a:extLst>
              <a:ext uri="{FF2B5EF4-FFF2-40B4-BE49-F238E27FC236}">
                <a16:creationId xmlns:a16="http://schemas.microsoft.com/office/drawing/2014/main" id="{4B31E720-B8E5-4F57-B06A-5B6C53644F26}"/>
              </a:ext>
            </a:extLst>
          </p:cNvPr>
          <p:cNvSpPr>
            <a:spLocks noGrp="1"/>
          </p:cNvSpPr>
          <p:nvPr>
            <p:ph type="dt" sz="half" idx="10"/>
          </p:nvPr>
        </p:nvSpPr>
        <p:spPr/>
        <p:txBody>
          <a:bodyPr/>
          <a:lstStyle>
            <a:lvl1pPr>
              <a:defRPr/>
            </a:lvl1pPr>
          </a:lstStyle>
          <a:p>
            <a:pPr>
              <a:defRPr/>
            </a:pPr>
            <a:fld id="{927ADE48-7A4B-41E1-A924-CBC27B7B3B9B}" type="datetime1">
              <a:rPr lang="tr-TR" smtClean="0"/>
              <a:t>27.4.2023</a:t>
            </a:fld>
            <a:endParaRPr lang="tr-TR"/>
          </a:p>
        </p:txBody>
      </p:sp>
      <p:sp>
        <p:nvSpPr>
          <p:cNvPr id="6" name="21 Altbilgi Yer Tutucusu">
            <a:extLst>
              <a:ext uri="{FF2B5EF4-FFF2-40B4-BE49-F238E27FC236}">
                <a16:creationId xmlns:a16="http://schemas.microsoft.com/office/drawing/2014/main" id="{14864267-49ED-40A8-B3CE-FA99E38956FD}"/>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18DCFC50-92AF-4634-8039-803E91A7A625}"/>
              </a:ext>
            </a:extLst>
          </p:cNvPr>
          <p:cNvSpPr>
            <a:spLocks noGrp="1"/>
          </p:cNvSpPr>
          <p:nvPr>
            <p:ph type="sldNum" sz="quarter" idx="12"/>
          </p:nvPr>
        </p:nvSpPr>
        <p:spPr/>
        <p:txBody>
          <a:bodyPr/>
          <a:lstStyle>
            <a:lvl1pPr>
              <a:defRPr/>
            </a:lvl1pPr>
          </a:lstStyle>
          <a:p>
            <a:pPr>
              <a:defRPr/>
            </a:pPr>
            <a:fld id="{6943AA0C-4043-42DD-93DE-832AE0A57F9E}" type="slidenum">
              <a:rPr lang="tr-TR" altLang="tr-TR"/>
              <a:pPr>
                <a:defRPr/>
              </a:pPr>
              <a:t>‹#›</a:t>
            </a:fld>
            <a:endParaRPr lang="tr-TR" altLang="tr-TR"/>
          </a:p>
        </p:txBody>
      </p:sp>
    </p:spTree>
    <p:extLst>
      <p:ext uri="{BB962C8B-B14F-4D97-AF65-F5344CB8AC3E}">
        <p14:creationId xmlns:p14="http://schemas.microsoft.com/office/powerpoint/2010/main" val="273633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a:defRPr/>
            </a:pPr>
            <a:fld id="{BC323B1E-6EB1-4F6D-9499-892F9977B51E}" type="datetime1">
              <a:rPr lang="tr-TR" smtClean="0"/>
              <a:t>27.4.2023</a:t>
            </a:fld>
            <a:endParaRPr lang="tr-T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a:defRPr/>
            </a:pPr>
            <a:endParaRPr lang="tr-T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a:defRPr/>
            </a:pPr>
            <a:fld id="{9A2BA814-BE27-4E0D-BBC1-15530DF64A8E}" type="slidenum">
              <a:rPr lang="tr-TR" altLang="tr-TR" smtClean="0"/>
              <a:pPr>
                <a:defRPr/>
              </a:pPr>
              <a:t>‹#›</a:t>
            </a:fld>
            <a:endParaRPr lang="tr-TR" altLang="tr-T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40096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3.bin"/><Relationship Id="rId1" Type="http://schemas.openxmlformats.org/officeDocument/2006/relationships/slideLayout" Target="../slideLayouts/slideLayout12.xml"/><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3.bin"/><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6.bin"/><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17.bin"/><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8.bin"/><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19.bin"/><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20.bin"/><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21.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666ACAD9-E86C-47E1-8C1B-20357E970FCD}"/>
              </a:ext>
            </a:extLst>
          </p:cNvPr>
          <p:cNvSpPr>
            <a:spLocks noGrp="1"/>
          </p:cNvSpPr>
          <p:nvPr>
            <p:ph type="ctrTitle"/>
          </p:nvPr>
        </p:nvSpPr>
        <p:spPr/>
        <p:txBody>
          <a:bodyPr/>
          <a:lstStyle/>
          <a:p>
            <a:r>
              <a:rPr lang="tr-TR" dirty="0"/>
              <a:t>Finansal tablolar analizi</a:t>
            </a:r>
            <a:endParaRPr lang="en-US" dirty="0"/>
          </a:p>
        </p:txBody>
      </p:sp>
      <p:sp>
        <p:nvSpPr>
          <p:cNvPr id="6" name="Alt Başlık 5">
            <a:extLst>
              <a:ext uri="{FF2B5EF4-FFF2-40B4-BE49-F238E27FC236}">
                <a16:creationId xmlns:a16="http://schemas.microsoft.com/office/drawing/2014/main" id="{96C28F8F-E5F4-4452-ACCF-ECD747A0A58C}"/>
              </a:ext>
            </a:extLst>
          </p:cNvPr>
          <p:cNvSpPr>
            <a:spLocks noGrp="1"/>
          </p:cNvSpPr>
          <p:nvPr>
            <p:ph type="subTitle" idx="1"/>
          </p:nvPr>
        </p:nvSpPr>
        <p:spPr/>
        <p:txBody>
          <a:bodyPr>
            <a:normAutofit/>
          </a:bodyPr>
          <a:lstStyle/>
          <a:p>
            <a:pPr algn="ctr"/>
            <a:r>
              <a:rPr lang="tr-TR" sz="5400" dirty="0"/>
              <a:t>4</a:t>
            </a:r>
            <a:endParaRPr lang="en-US" sz="5400" dirty="0"/>
          </a:p>
        </p:txBody>
      </p:sp>
    </p:spTree>
    <p:extLst>
      <p:ext uri="{BB962C8B-B14F-4D97-AF65-F5344CB8AC3E}">
        <p14:creationId xmlns:p14="http://schemas.microsoft.com/office/powerpoint/2010/main" val="339275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1 Başlık">
            <a:extLst>
              <a:ext uri="{FF2B5EF4-FFF2-40B4-BE49-F238E27FC236}">
                <a16:creationId xmlns:a16="http://schemas.microsoft.com/office/drawing/2014/main" id="{772B7798-4A80-4C48-9306-4F779C0D40BB}"/>
              </a:ext>
            </a:extLst>
          </p:cNvPr>
          <p:cNvSpPr>
            <a:spLocks noGrp="1"/>
          </p:cNvSpPr>
          <p:nvPr>
            <p:ph type="title"/>
          </p:nvPr>
        </p:nvSpPr>
        <p:spPr>
          <a:xfrm>
            <a:off x="2180506" y="404664"/>
            <a:ext cx="8229600" cy="1143000"/>
          </a:xfrm>
        </p:spPr>
        <p:txBody>
          <a:bodyPr/>
          <a:lstStyle/>
          <a:p>
            <a:r>
              <a:rPr lang="tr-TR" altLang="tr-TR" dirty="0"/>
              <a:t>Oran Analizi</a:t>
            </a:r>
          </a:p>
        </p:txBody>
      </p:sp>
      <p:graphicFrame>
        <p:nvGraphicFramePr>
          <p:cNvPr id="104455" name="2 İçerik Yer Tutucusu">
            <a:extLst>
              <a:ext uri="{FF2B5EF4-FFF2-40B4-BE49-F238E27FC236}">
                <a16:creationId xmlns:a16="http://schemas.microsoft.com/office/drawing/2014/main" id="{3790BBC2-F732-4B93-A421-503CFCC720DA}"/>
              </a:ext>
            </a:extLst>
          </p:cNvPr>
          <p:cNvGraphicFramePr>
            <a:graphicFrameLocks noGrp="1"/>
          </p:cNvGraphicFramePr>
          <p:nvPr>
            <p:ph idx="1"/>
            <p:extLst>
              <p:ext uri="{D42A27DB-BD31-4B8C-83A1-F6EECF244321}">
                <p14:modId xmlns:p14="http://schemas.microsoft.com/office/powerpoint/2010/main" val="3162047769"/>
              </p:ext>
            </p:extLst>
          </p:nvPr>
        </p:nvGraphicFramePr>
        <p:xfrm>
          <a:off x="1055440" y="1916832"/>
          <a:ext cx="10369152"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4453" name="3 Slayt Numarası Yer Tutucusu">
            <a:extLst>
              <a:ext uri="{FF2B5EF4-FFF2-40B4-BE49-F238E27FC236}">
                <a16:creationId xmlns:a16="http://schemas.microsoft.com/office/drawing/2014/main" id="{1C210C45-7762-450F-ACDE-FCDF0440FA8B}"/>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3D276094-7E21-428A-AE25-7ED247018FBA}" type="slidenum">
              <a:rPr lang="tr-TR" altLang="tr-TR" sz="1200">
                <a:solidFill>
                  <a:srgbClr val="045C75"/>
                </a:solidFill>
              </a:rPr>
              <a:pPr algn="r" eaLnBrk="1" hangingPunct="1">
                <a:spcBef>
                  <a:spcPct val="0"/>
                </a:spcBef>
                <a:buClrTx/>
                <a:buSzTx/>
                <a:buFontTx/>
                <a:buNone/>
              </a:pPr>
              <a:t>2</a:t>
            </a:fld>
            <a:endParaRPr lang="tr-TR" altLang="tr-TR" sz="1200">
              <a:solidFill>
                <a:srgbClr val="045C75"/>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1 Başlık">
            <a:extLst>
              <a:ext uri="{FF2B5EF4-FFF2-40B4-BE49-F238E27FC236}">
                <a16:creationId xmlns:a16="http://schemas.microsoft.com/office/drawing/2014/main" id="{772B7798-4A80-4C48-9306-4F779C0D40BB}"/>
              </a:ext>
            </a:extLst>
          </p:cNvPr>
          <p:cNvSpPr>
            <a:spLocks noGrp="1"/>
          </p:cNvSpPr>
          <p:nvPr>
            <p:ph type="title"/>
          </p:nvPr>
        </p:nvSpPr>
        <p:spPr>
          <a:xfrm>
            <a:off x="2180506" y="404664"/>
            <a:ext cx="8229600" cy="1143000"/>
          </a:xfrm>
        </p:spPr>
        <p:txBody>
          <a:bodyPr/>
          <a:lstStyle/>
          <a:p>
            <a:r>
              <a:rPr lang="tr-TR" altLang="tr-TR" dirty="0"/>
              <a:t>Oran Analizi</a:t>
            </a:r>
          </a:p>
        </p:txBody>
      </p:sp>
      <p:sp>
        <p:nvSpPr>
          <p:cNvPr id="104452" name="2 İçerik Yer Tutucusu">
            <a:extLst>
              <a:ext uri="{FF2B5EF4-FFF2-40B4-BE49-F238E27FC236}">
                <a16:creationId xmlns:a16="http://schemas.microsoft.com/office/drawing/2014/main" id="{755D9069-3134-41CB-A264-8C3C2F8F9EE8}"/>
              </a:ext>
            </a:extLst>
          </p:cNvPr>
          <p:cNvSpPr>
            <a:spLocks noGrp="1"/>
          </p:cNvSpPr>
          <p:nvPr>
            <p:ph idx="1"/>
          </p:nvPr>
        </p:nvSpPr>
        <p:spPr>
          <a:xfrm>
            <a:off x="1055440" y="1700808"/>
            <a:ext cx="10585176" cy="4623793"/>
          </a:xfrm>
        </p:spPr>
        <p:txBody>
          <a:bodyPr>
            <a:normAutofit fontScale="92500"/>
          </a:bodyPr>
          <a:lstStyle/>
          <a:p>
            <a:pPr algn="just">
              <a:spcAft>
                <a:spcPts val="1200"/>
              </a:spcAft>
            </a:pPr>
            <a:r>
              <a:rPr lang="tr-TR" altLang="tr-TR" sz="3600" dirty="0">
                <a:latin typeface="Times New Roman" panose="02020603050405020304" pitchFamily="18" charset="0"/>
                <a:cs typeface="Times New Roman" panose="02020603050405020304" pitchFamily="18" charset="0"/>
              </a:rPr>
              <a:t>Mali tablolardan çok sayıda oran hesaplamak mümkündür. Ancak oran hesaplamaktan amaç </a:t>
            </a:r>
            <a:r>
              <a:rPr lang="tr-TR" altLang="tr-TR" sz="3600" dirty="0">
                <a:solidFill>
                  <a:srgbClr val="FF0000"/>
                </a:solidFill>
                <a:latin typeface="Times New Roman" panose="02020603050405020304" pitchFamily="18" charset="0"/>
                <a:cs typeface="Times New Roman" panose="02020603050405020304" pitchFamily="18" charset="0"/>
              </a:rPr>
              <a:t>yorumlanabilir bilgi üretmek </a:t>
            </a:r>
            <a:r>
              <a:rPr lang="tr-TR" altLang="tr-TR" sz="3600" dirty="0">
                <a:latin typeface="Times New Roman" panose="02020603050405020304" pitchFamily="18" charset="0"/>
                <a:cs typeface="Times New Roman" panose="02020603050405020304" pitchFamily="18" charset="0"/>
              </a:rPr>
              <a:t>olmalıdır. </a:t>
            </a:r>
          </a:p>
          <a:p>
            <a:pPr algn="just">
              <a:spcAft>
                <a:spcPts val="1200"/>
              </a:spcAft>
            </a:pPr>
            <a:r>
              <a:rPr lang="tr-TR" altLang="tr-TR" sz="3600" dirty="0">
                <a:latin typeface="Times New Roman" panose="02020603050405020304" pitchFamily="18" charset="0"/>
                <a:cs typeface="Times New Roman" panose="02020603050405020304" pitchFamily="18" charset="0"/>
              </a:rPr>
              <a:t>Bu nedenle anlamlı ilişki içinde bulunan kalemler seçilerek birbiriyle oranlanır. </a:t>
            </a:r>
          </a:p>
          <a:p>
            <a:pPr algn="just">
              <a:spcAft>
                <a:spcPts val="1200"/>
              </a:spcAft>
            </a:pPr>
            <a:r>
              <a:rPr lang="tr-TR" altLang="tr-TR" sz="3600" dirty="0">
                <a:latin typeface="Times New Roman" panose="02020603050405020304" pitchFamily="18" charset="0"/>
                <a:cs typeface="Times New Roman" panose="02020603050405020304" pitchFamily="18" charset="0"/>
              </a:rPr>
              <a:t>Daha sonra bulunan sonuçlar, </a:t>
            </a:r>
            <a:r>
              <a:rPr lang="tr-TR" altLang="tr-TR"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geçmiş yıl sonuçlarıyla</a:t>
            </a:r>
            <a:r>
              <a:rPr lang="tr-TR" altLang="tr-TR" sz="3600" dirty="0">
                <a:latin typeface="Times New Roman" panose="02020603050405020304" pitchFamily="18" charset="0"/>
                <a:cs typeface="Times New Roman" panose="02020603050405020304" pitchFamily="18" charset="0"/>
              </a:rPr>
              <a:t>, </a:t>
            </a:r>
            <a:r>
              <a:rPr lang="tr-TR" altLang="tr-TR" sz="3600"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benzer işletme oranlarıyla </a:t>
            </a:r>
            <a:r>
              <a:rPr lang="tr-TR" altLang="tr-TR" sz="3600" dirty="0">
                <a:latin typeface="Times New Roman" panose="02020603050405020304" pitchFamily="18" charset="0"/>
                <a:cs typeface="Times New Roman" panose="02020603050405020304" pitchFamily="18" charset="0"/>
              </a:rPr>
              <a:t>veya var ise </a:t>
            </a:r>
            <a:r>
              <a:rPr lang="tr-TR" altLang="tr-TR" sz="36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genel standartlarla</a:t>
            </a:r>
            <a:r>
              <a:rPr lang="tr-TR" altLang="tr-TR" sz="3600" dirty="0">
                <a:latin typeface="Times New Roman" panose="02020603050405020304" pitchFamily="18" charset="0"/>
                <a:cs typeface="Times New Roman" panose="02020603050405020304" pitchFamily="18" charset="0"/>
              </a:rPr>
              <a:t> karşılaştırılarak işletmenin mali durumu yorumlanır.</a:t>
            </a:r>
          </a:p>
        </p:txBody>
      </p:sp>
      <p:sp>
        <p:nvSpPr>
          <p:cNvPr id="104453" name="3 Slayt Numarası Yer Tutucusu">
            <a:extLst>
              <a:ext uri="{FF2B5EF4-FFF2-40B4-BE49-F238E27FC236}">
                <a16:creationId xmlns:a16="http://schemas.microsoft.com/office/drawing/2014/main" id="{1C210C45-7762-450F-ACDE-FCDF0440FA8B}"/>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3D276094-7E21-428A-AE25-7ED247018FBA}" type="slidenum">
              <a:rPr lang="tr-TR" altLang="tr-TR" sz="1200">
                <a:solidFill>
                  <a:srgbClr val="045C75"/>
                </a:solidFill>
              </a:rPr>
              <a:pPr algn="r" eaLnBrk="1" hangingPunct="1">
                <a:spcBef>
                  <a:spcPct val="0"/>
                </a:spcBef>
                <a:buClrTx/>
                <a:buSzTx/>
                <a:buFontTx/>
                <a:buNone/>
              </a:pPr>
              <a:t>3</a:t>
            </a:fld>
            <a:endParaRPr lang="tr-TR" altLang="tr-TR" sz="1200">
              <a:solidFill>
                <a:srgbClr val="045C75"/>
              </a:solidFill>
            </a:endParaRPr>
          </a:p>
        </p:txBody>
      </p:sp>
    </p:spTree>
    <p:extLst>
      <p:ext uri="{BB962C8B-B14F-4D97-AF65-F5344CB8AC3E}">
        <p14:creationId xmlns:p14="http://schemas.microsoft.com/office/powerpoint/2010/main" val="308635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1 Başlık">
            <a:extLst>
              <a:ext uri="{FF2B5EF4-FFF2-40B4-BE49-F238E27FC236}">
                <a16:creationId xmlns:a16="http://schemas.microsoft.com/office/drawing/2014/main" id="{CDC3F675-0C52-4975-9F59-74149879F7AC}"/>
              </a:ext>
            </a:extLst>
          </p:cNvPr>
          <p:cNvSpPr>
            <a:spLocks noGrp="1"/>
          </p:cNvSpPr>
          <p:nvPr>
            <p:ph type="title"/>
          </p:nvPr>
        </p:nvSpPr>
        <p:spPr>
          <a:xfrm>
            <a:off x="2063750" y="333375"/>
            <a:ext cx="8229600" cy="1143000"/>
          </a:xfrm>
        </p:spPr>
        <p:txBody>
          <a:bodyPr/>
          <a:lstStyle/>
          <a:p>
            <a:pPr algn="ctr"/>
            <a:r>
              <a:rPr lang="tr-TR" altLang="tr-TR" sz="3000"/>
              <a:t>Oran Analizinde Dikkate Alınması Gereken Unsurlar</a:t>
            </a:r>
          </a:p>
        </p:txBody>
      </p:sp>
      <p:graphicFrame>
        <p:nvGraphicFramePr>
          <p:cNvPr id="105479" name="2 İçerik Yer Tutucusu">
            <a:extLst>
              <a:ext uri="{FF2B5EF4-FFF2-40B4-BE49-F238E27FC236}">
                <a16:creationId xmlns:a16="http://schemas.microsoft.com/office/drawing/2014/main" id="{B89964F7-3384-4A57-B230-BD1F76AB76D4}"/>
              </a:ext>
            </a:extLst>
          </p:cNvPr>
          <p:cNvGraphicFramePr>
            <a:graphicFrameLocks noGrp="1"/>
          </p:cNvGraphicFramePr>
          <p:nvPr>
            <p:ph idx="1"/>
            <p:extLst>
              <p:ext uri="{D42A27DB-BD31-4B8C-83A1-F6EECF244321}">
                <p14:modId xmlns:p14="http://schemas.microsoft.com/office/powerpoint/2010/main" val="1585314696"/>
              </p:ext>
            </p:extLst>
          </p:nvPr>
        </p:nvGraphicFramePr>
        <p:xfrm>
          <a:off x="1127448" y="1557337"/>
          <a:ext cx="10009112" cy="4679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499" name="1 Başlık">
            <a:extLst>
              <a:ext uri="{FF2B5EF4-FFF2-40B4-BE49-F238E27FC236}">
                <a16:creationId xmlns:a16="http://schemas.microsoft.com/office/drawing/2014/main" id="{2DCA2650-BDA1-4FE5-B61F-8EAACDAE06C7}"/>
              </a:ext>
            </a:extLst>
          </p:cNvPr>
          <p:cNvSpPr>
            <a:spLocks noGrp="1"/>
          </p:cNvSpPr>
          <p:nvPr>
            <p:ph type="title"/>
          </p:nvPr>
        </p:nvSpPr>
        <p:spPr>
          <a:xfrm>
            <a:off x="964788" y="804333"/>
            <a:ext cx="3391900" cy="5249334"/>
          </a:xfrm>
        </p:spPr>
        <p:txBody>
          <a:bodyPr>
            <a:normAutofit/>
          </a:bodyPr>
          <a:lstStyle/>
          <a:p>
            <a:pPr algn="r"/>
            <a:r>
              <a:rPr lang="tr-TR" altLang="tr-TR" sz="3900">
                <a:solidFill>
                  <a:srgbClr val="FFFFFF"/>
                </a:solidFill>
              </a:rPr>
              <a:t>Oranların Sınıflandırılması</a:t>
            </a:r>
          </a:p>
        </p:txBody>
      </p:sp>
      <p:sp>
        <p:nvSpPr>
          <p:cNvPr id="3" name="2 İçerik Yer Tutucusu">
            <a:extLst>
              <a:ext uri="{FF2B5EF4-FFF2-40B4-BE49-F238E27FC236}">
                <a16:creationId xmlns:a16="http://schemas.microsoft.com/office/drawing/2014/main" id="{28ADA3A6-09EF-4D06-B453-5F001DA14382}"/>
              </a:ext>
            </a:extLst>
          </p:cNvPr>
          <p:cNvSpPr>
            <a:spLocks noGrp="1"/>
          </p:cNvSpPr>
          <p:nvPr>
            <p:ph idx="1"/>
          </p:nvPr>
        </p:nvSpPr>
        <p:spPr>
          <a:xfrm>
            <a:off x="4951048" y="804333"/>
            <a:ext cx="6977600" cy="5249334"/>
          </a:xfrm>
        </p:spPr>
        <p:txBody>
          <a:bodyPr anchor="ctr">
            <a:normAutofit/>
          </a:bodyPr>
          <a:lstStyle/>
          <a:p>
            <a:pPr marL="0" indent="533400">
              <a:buFont typeface="Wingdings" panose="05000000000000000000" pitchFamily="2" charset="2"/>
              <a:buChar char="v"/>
              <a:defRPr/>
            </a:pPr>
            <a:r>
              <a:rPr lang="tr-TR" sz="3600" b="1" dirty="0">
                <a:latin typeface="Times New Roman" panose="02020603050405020304" pitchFamily="18" charset="0"/>
                <a:cs typeface="Times New Roman" panose="02020603050405020304" pitchFamily="18" charset="0"/>
              </a:rPr>
              <a:t>Likidite oranları</a:t>
            </a:r>
          </a:p>
          <a:p>
            <a:pPr marL="0" indent="533400">
              <a:buFont typeface="Wingdings" panose="05000000000000000000" pitchFamily="2" charset="2"/>
              <a:buChar char="v"/>
              <a:defRPr/>
            </a:pPr>
            <a:r>
              <a:rPr lang="tr-TR" sz="3600" b="1" dirty="0">
                <a:latin typeface="Times New Roman" panose="02020603050405020304" pitchFamily="18" charset="0"/>
                <a:cs typeface="Times New Roman" panose="02020603050405020304" pitchFamily="18" charset="0"/>
              </a:rPr>
              <a:t>Mali Yapı Oranları</a:t>
            </a:r>
          </a:p>
          <a:p>
            <a:pPr marL="0" indent="533400">
              <a:buFont typeface="Wingdings" panose="05000000000000000000" pitchFamily="2" charset="2"/>
              <a:buChar char="v"/>
              <a:defRPr/>
            </a:pPr>
            <a:r>
              <a:rPr lang="tr-TR" sz="3600" b="1" dirty="0">
                <a:latin typeface="Times New Roman" panose="02020603050405020304" pitchFamily="18" charset="0"/>
                <a:cs typeface="Times New Roman" panose="02020603050405020304" pitchFamily="18" charset="0"/>
              </a:rPr>
              <a:t>Varlık Kullanım Oranları</a:t>
            </a:r>
          </a:p>
          <a:p>
            <a:pPr marL="0" indent="533400">
              <a:buFont typeface="Wingdings" panose="05000000000000000000" pitchFamily="2" charset="2"/>
              <a:buChar char="v"/>
              <a:defRPr/>
            </a:pPr>
            <a:r>
              <a:rPr lang="tr-TR" sz="3600" b="1" dirty="0">
                <a:latin typeface="Times New Roman" panose="02020603050405020304" pitchFamily="18" charset="0"/>
                <a:cs typeface="Times New Roman" panose="02020603050405020304" pitchFamily="18" charset="0"/>
              </a:rPr>
              <a:t>Karlılık Oranları</a:t>
            </a:r>
          </a:p>
          <a:p>
            <a:pPr marL="0" indent="533400">
              <a:buFont typeface="Wingdings" panose="05000000000000000000" pitchFamily="2" charset="2"/>
              <a:buChar char="v"/>
              <a:defRPr/>
            </a:pPr>
            <a:r>
              <a:rPr lang="tr-TR" sz="3600" b="1" dirty="0">
                <a:latin typeface="Times New Roman" panose="02020603050405020304" pitchFamily="18" charset="0"/>
                <a:cs typeface="Times New Roman" panose="02020603050405020304" pitchFamily="18" charset="0"/>
              </a:rPr>
              <a:t>Borsa Performans Oranları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1 Başlık">
            <a:extLst>
              <a:ext uri="{FF2B5EF4-FFF2-40B4-BE49-F238E27FC236}">
                <a16:creationId xmlns:a16="http://schemas.microsoft.com/office/drawing/2014/main" id="{5D45ECE7-047A-4BC3-895F-0D5734962034}"/>
              </a:ext>
            </a:extLst>
          </p:cNvPr>
          <p:cNvSpPr>
            <a:spLocks noGrp="1"/>
          </p:cNvSpPr>
          <p:nvPr>
            <p:ph type="title"/>
          </p:nvPr>
        </p:nvSpPr>
        <p:spPr/>
        <p:txBody>
          <a:bodyPr/>
          <a:lstStyle/>
          <a:p>
            <a:r>
              <a:rPr lang="tr-TR" altLang="tr-TR" dirty="0"/>
              <a:t>1. Likidite Oranları</a:t>
            </a:r>
          </a:p>
        </p:txBody>
      </p:sp>
      <p:sp>
        <p:nvSpPr>
          <p:cNvPr id="107524" name="2 İçerik Yer Tutucusu">
            <a:extLst>
              <a:ext uri="{FF2B5EF4-FFF2-40B4-BE49-F238E27FC236}">
                <a16:creationId xmlns:a16="http://schemas.microsoft.com/office/drawing/2014/main" id="{F7160566-1721-4867-B290-968439F78406}"/>
              </a:ext>
            </a:extLst>
          </p:cNvPr>
          <p:cNvSpPr>
            <a:spLocks noGrp="1"/>
          </p:cNvSpPr>
          <p:nvPr>
            <p:ph idx="1"/>
          </p:nvPr>
        </p:nvSpPr>
        <p:spPr/>
        <p:txBody>
          <a:bodyPr/>
          <a:lstStyle/>
          <a:p>
            <a:pPr algn="just">
              <a:buFont typeface="Wingdings 2" panose="05020102010507070707" pitchFamily="18" charset="2"/>
              <a:buNone/>
            </a:pPr>
            <a:r>
              <a:rPr lang="tr-TR" altLang="tr-TR" dirty="0">
                <a:latin typeface="Times New Roman" panose="02020603050405020304" pitchFamily="18" charset="0"/>
                <a:cs typeface="Times New Roman" panose="02020603050405020304" pitchFamily="18" charset="0"/>
              </a:rPr>
              <a:t>		</a:t>
            </a:r>
            <a:r>
              <a:rPr lang="tr-TR" altLang="tr-TR" sz="2800" dirty="0">
                <a:latin typeface="Times New Roman" panose="02020603050405020304" pitchFamily="18" charset="0"/>
                <a:cs typeface="Times New Roman" panose="02020603050405020304" pitchFamily="18" charset="0"/>
              </a:rPr>
              <a:t>Likidite oranları, bir işletmenin kısa vadeli borç ödeme gücünü ölçmeye yardım eder. Ayrıca likidite oranları işletmelerin net işletme sermayelerinin yeterli olup olmadığını tespit etmek içinde kullanılmaktadır. Bu analizde kullanılan oranlar şunlardır:</a:t>
            </a:r>
          </a:p>
          <a:p>
            <a:r>
              <a:rPr lang="tr-TR" altLang="tr-TR" sz="2800" b="1" dirty="0">
                <a:latin typeface="Times New Roman" panose="02020603050405020304" pitchFamily="18" charset="0"/>
                <a:cs typeface="Times New Roman" panose="02020603050405020304" pitchFamily="18" charset="0"/>
              </a:rPr>
              <a:t>Cari Oran</a:t>
            </a:r>
          </a:p>
          <a:p>
            <a:r>
              <a:rPr lang="tr-TR" altLang="tr-TR" sz="2800" b="1" dirty="0">
                <a:latin typeface="Times New Roman" panose="02020603050405020304" pitchFamily="18" charset="0"/>
                <a:cs typeface="Times New Roman" panose="02020603050405020304" pitchFamily="18" charset="0"/>
              </a:rPr>
              <a:t>Likidite Oranı</a:t>
            </a:r>
          </a:p>
          <a:p>
            <a:r>
              <a:rPr lang="tr-TR" altLang="tr-TR" sz="2800" b="1" dirty="0">
                <a:latin typeface="Times New Roman" panose="02020603050405020304" pitchFamily="18" charset="0"/>
                <a:cs typeface="Times New Roman" panose="02020603050405020304" pitchFamily="18" charset="0"/>
              </a:rPr>
              <a:t>Nakit Oranı</a:t>
            </a:r>
          </a:p>
          <a:p>
            <a:pPr>
              <a:buFont typeface="Wingdings 2" panose="05020102010507070707" pitchFamily="18" charset="2"/>
              <a:buNone/>
            </a:pPr>
            <a:endParaRPr lang="tr-TR" altLang="tr-TR" dirty="0">
              <a:latin typeface="Times New Roman" panose="02020603050405020304" pitchFamily="18" charset="0"/>
              <a:cs typeface="Times New Roman" panose="02020603050405020304" pitchFamily="18" charset="0"/>
            </a:endParaRPr>
          </a:p>
        </p:txBody>
      </p:sp>
      <p:sp>
        <p:nvSpPr>
          <p:cNvPr id="107525" name="3 Slayt Numarası Yer Tutucusu">
            <a:extLst>
              <a:ext uri="{FF2B5EF4-FFF2-40B4-BE49-F238E27FC236}">
                <a16:creationId xmlns:a16="http://schemas.microsoft.com/office/drawing/2014/main" id="{9ACA6DFD-FEE0-4929-8F85-EBC7AD3CA6B1}"/>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AA5BC2AA-6877-4931-8334-AECE47987113}" type="slidenum">
              <a:rPr lang="tr-TR" altLang="tr-TR" sz="1200">
                <a:solidFill>
                  <a:srgbClr val="045C75"/>
                </a:solidFill>
              </a:rPr>
              <a:pPr algn="r" eaLnBrk="1" hangingPunct="1">
                <a:spcBef>
                  <a:spcPct val="0"/>
                </a:spcBef>
                <a:buClrTx/>
                <a:buSzTx/>
                <a:buFontTx/>
                <a:buNone/>
              </a:pPr>
              <a:t>6</a:t>
            </a:fld>
            <a:endParaRPr lang="tr-TR" altLang="tr-TR" sz="1200">
              <a:solidFill>
                <a:srgbClr val="045C7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1 Başlık">
            <a:extLst>
              <a:ext uri="{FF2B5EF4-FFF2-40B4-BE49-F238E27FC236}">
                <a16:creationId xmlns:a16="http://schemas.microsoft.com/office/drawing/2014/main" id="{6746C46B-BCD6-4DDA-B46D-62CAB7AA8DB7}"/>
              </a:ext>
            </a:extLst>
          </p:cNvPr>
          <p:cNvSpPr>
            <a:spLocks noGrp="1"/>
          </p:cNvSpPr>
          <p:nvPr>
            <p:ph type="title"/>
          </p:nvPr>
        </p:nvSpPr>
        <p:spPr>
          <a:xfrm>
            <a:off x="1992313" y="188913"/>
            <a:ext cx="8229600" cy="1143000"/>
          </a:xfrm>
        </p:spPr>
        <p:txBody>
          <a:bodyPr/>
          <a:lstStyle/>
          <a:p>
            <a:r>
              <a:rPr lang="tr-TR" altLang="tr-TR"/>
              <a:t>Cari Oran</a:t>
            </a:r>
          </a:p>
        </p:txBody>
      </p:sp>
      <p:sp>
        <p:nvSpPr>
          <p:cNvPr id="108548" name="2 İçerik Yer Tutucusu">
            <a:extLst>
              <a:ext uri="{FF2B5EF4-FFF2-40B4-BE49-F238E27FC236}">
                <a16:creationId xmlns:a16="http://schemas.microsoft.com/office/drawing/2014/main" id="{333C8F6C-9376-4D73-A092-1E86F34BDA8E}"/>
              </a:ext>
            </a:extLst>
          </p:cNvPr>
          <p:cNvSpPr>
            <a:spLocks noGrp="1"/>
          </p:cNvSpPr>
          <p:nvPr>
            <p:ph idx="1"/>
          </p:nvPr>
        </p:nvSpPr>
        <p:spPr>
          <a:xfrm>
            <a:off x="983432" y="2060848"/>
            <a:ext cx="10729192" cy="3168352"/>
          </a:xfrm>
        </p:spPr>
        <p:txBody>
          <a:bodyPr>
            <a:normAutofit/>
          </a:bodyPr>
          <a:lstStyle/>
          <a:p>
            <a:pPr algn="just">
              <a:lnSpc>
                <a:spcPct val="100000"/>
              </a:lnSpc>
              <a:spcAft>
                <a:spcPts val="1200"/>
              </a:spcAft>
            </a:pPr>
            <a:r>
              <a:rPr lang="tr-TR" altLang="tr-TR" sz="2800" dirty="0">
                <a:latin typeface="Times New Roman" panose="02020603050405020304" pitchFamily="18" charset="0"/>
                <a:cs typeface="Times New Roman" panose="02020603050405020304" pitchFamily="18" charset="0"/>
              </a:rPr>
              <a:t>Bir firmanın </a:t>
            </a:r>
            <a:r>
              <a:rPr lang="tr-TR" altLang="tr-TR" sz="2800" dirty="0">
                <a:solidFill>
                  <a:srgbClr val="FF0000"/>
                </a:solidFill>
                <a:latin typeface="Times New Roman" panose="02020603050405020304" pitchFamily="18" charset="0"/>
                <a:cs typeface="Times New Roman" panose="02020603050405020304" pitchFamily="18" charset="0"/>
              </a:rPr>
              <a:t>kısa vadeli borçlarını karşılayabilme gücünü </a:t>
            </a:r>
            <a:r>
              <a:rPr lang="tr-TR" altLang="tr-TR" sz="2800" dirty="0">
                <a:latin typeface="Times New Roman" panose="02020603050405020304" pitchFamily="18" charset="0"/>
                <a:cs typeface="Times New Roman" panose="02020603050405020304" pitchFamily="18" charset="0"/>
              </a:rPr>
              <a:t>ortaya koymakta olup, dönen varlıkların kısa vadeli borçlara oranlanmasıyla ölçülmektedir. </a:t>
            </a:r>
          </a:p>
        </p:txBody>
      </p:sp>
      <p:sp>
        <p:nvSpPr>
          <p:cNvPr id="108549" name="3 Slayt Numarası Yer Tutucusu">
            <a:extLst>
              <a:ext uri="{FF2B5EF4-FFF2-40B4-BE49-F238E27FC236}">
                <a16:creationId xmlns:a16="http://schemas.microsoft.com/office/drawing/2014/main" id="{F63272AF-FDEA-4A39-83FF-D046CF930CBF}"/>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C3A7E322-1350-4840-A4BD-915973F237F3}" type="slidenum">
              <a:rPr lang="tr-TR" altLang="tr-TR" sz="1200">
                <a:solidFill>
                  <a:srgbClr val="045C75"/>
                </a:solidFill>
              </a:rPr>
              <a:pPr algn="r" eaLnBrk="1" hangingPunct="1">
                <a:spcBef>
                  <a:spcPct val="0"/>
                </a:spcBef>
                <a:buClrTx/>
                <a:buSzTx/>
                <a:buFontTx/>
                <a:buNone/>
              </a:pPr>
              <a:t>7</a:t>
            </a:fld>
            <a:endParaRPr lang="tr-TR" altLang="tr-TR" sz="1200">
              <a:solidFill>
                <a:srgbClr val="045C75"/>
              </a:solidFill>
            </a:endParaRPr>
          </a:p>
        </p:txBody>
      </p:sp>
      <p:graphicFrame>
        <p:nvGraphicFramePr>
          <p:cNvPr id="108550" name="Object 1">
            <a:extLst>
              <a:ext uri="{FF2B5EF4-FFF2-40B4-BE49-F238E27FC236}">
                <a16:creationId xmlns:a16="http://schemas.microsoft.com/office/drawing/2014/main" id="{666ACDF0-15EA-44E9-951B-AE1101D1AC6E}"/>
              </a:ext>
            </a:extLst>
          </p:cNvPr>
          <p:cNvGraphicFramePr>
            <a:graphicFrameLocks noChangeAspect="1"/>
          </p:cNvGraphicFramePr>
          <p:nvPr>
            <p:extLst>
              <p:ext uri="{D42A27DB-BD31-4B8C-83A1-F6EECF244321}">
                <p14:modId xmlns:p14="http://schemas.microsoft.com/office/powerpoint/2010/main" val="1360602627"/>
              </p:ext>
            </p:extLst>
          </p:nvPr>
        </p:nvGraphicFramePr>
        <p:xfrm>
          <a:off x="1963862" y="4121164"/>
          <a:ext cx="7472362" cy="1152525"/>
        </p:xfrm>
        <a:graphic>
          <a:graphicData uri="http://schemas.openxmlformats.org/presentationml/2006/ole">
            <mc:AlternateContent xmlns:mc="http://schemas.openxmlformats.org/markup-compatibility/2006">
              <mc:Choice xmlns:v="urn:schemas-microsoft-com:vml" Requires="v">
                <p:oleObj name="Equation" r:id="rId2" imgW="2717800" imgH="419100" progId="Equation.DSMT4">
                  <p:embed/>
                </p:oleObj>
              </mc:Choice>
              <mc:Fallback>
                <p:oleObj name="Equation" r:id="rId2" imgW="2717800" imgH="419100" progId="Equation.DSMT4">
                  <p:embed/>
                  <p:pic>
                    <p:nvPicPr>
                      <p:cNvPr id="108550" name="Object 1">
                        <a:extLst>
                          <a:ext uri="{FF2B5EF4-FFF2-40B4-BE49-F238E27FC236}">
                            <a16:creationId xmlns:a16="http://schemas.microsoft.com/office/drawing/2014/main" id="{666ACDF0-15EA-44E9-951B-AE1101D1A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3862" y="4121164"/>
                        <a:ext cx="7472362"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30894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lstStyle/>
          <a:p>
            <a:r>
              <a:rPr lang="tr-TR" sz="3200" dirty="0">
                <a:latin typeface="Times New Roman" panose="02020603050405020304" pitchFamily="18" charset="0"/>
                <a:cs typeface="Times New Roman" panose="02020603050405020304" pitchFamily="18" charset="0"/>
              </a:rPr>
              <a:t>Cari oranın 1 olması ne anlama gelmektedir?</a:t>
            </a:r>
          </a:p>
          <a:p>
            <a:endParaRPr lang="tr-TR" sz="3200" dirty="0">
              <a:latin typeface="Times New Roman" panose="02020603050405020304" pitchFamily="18" charset="0"/>
              <a:cs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Cari oranın 2 olması ne anlama gelmektedir?</a:t>
            </a:r>
          </a:p>
          <a:p>
            <a:endParaRPr lang="tr-TR" sz="3200" dirty="0">
              <a:latin typeface="Times New Roman" panose="02020603050405020304" pitchFamily="18" charset="0"/>
              <a:cs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Cari oranın 0,5 olması ne anlama gelmektedir?</a:t>
            </a:r>
          </a:p>
          <a:p>
            <a:endParaRPr lang="en-US" dirty="0"/>
          </a:p>
        </p:txBody>
      </p:sp>
    </p:spTree>
    <p:extLst>
      <p:ext uri="{BB962C8B-B14F-4D97-AF65-F5344CB8AC3E}">
        <p14:creationId xmlns:p14="http://schemas.microsoft.com/office/powerpoint/2010/main" val="2307695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1 Başlık">
            <a:extLst>
              <a:ext uri="{FF2B5EF4-FFF2-40B4-BE49-F238E27FC236}">
                <a16:creationId xmlns:a16="http://schemas.microsoft.com/office/drawing/2014/main" id="{6746C46B-BCD6-4DDA-B46D-62CAB7AA8DB7}"/>
              </a:ext>
            </a:extLst>
          </p:cNvPr>
          <p:cNvSpPr>
            <a:spLocks noGrp="1"/>
          </p:cNvSpPr>
          <p:nvPr>
            <p:ph type="title"/>
          </p:nvPr>
        </p:nvSpPr>
        <p:spPr>
          <a:xfrm>
            <a:off x="983432" y="607884"/>
            <a:ext cx="8229600" cy="1143000"/>
          </a:xfrm>
        </p:spPr>
        <p:txBody>
          <a:bodyPr/>
          <a:lstStyle/>
          <a:p>
            <a:r>
              <a:rPr lang="tr-TR" altLang="tr-TR" dirty="0"/>
              <a:t>Cari Oran</a:t>
            </a:r>
          </a:p>
        </p:txBody>
      </p:sp>
      <p:graphicFrame>
        <p:nvGraphicFramePr>
          <p:cNvPr id="108551" name="2 İçerik Yer Tutucusu">
            <a:extLst>
              <a:ext uri="{FF2B5EF4-FFF2-40B4-BE49-F238E27FC236}">
                <a16:creationId xmlns:a16="http://schemas.microsoft.com/office/drawing/2014/main" id="{CC374C4C-AE2F-4842-9A6D-E9F2F7D32000}"/>
              </a:ext>
            </a:extLst>
          </p:cNvPr>
          <p:cNvGraphicFramePr>
            <a:graphicFrameLocks noGrp="1"/>
          </p:cNvGraphicFramePr>
          <p:nvPr>
            <p:ph idx="1"/>
            <p:extLst>
              <p:ext uri="{D42A27DB-BD31-4B8C-83A1-F6EECF244321}">
                <p14:modId xmlns:p14="http://schemas.microsoft.com/office/powerpoint/2010/main" val="1441786356"/>
              </p:ext>
            </p:extLst>
          </p:nvPr>
        </p:nvGraphicFramePr>
        <p:xfrm>
          <a:off x="983432" y="1916832"/>
          <a:ext cx="1072919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1 Başlık">
            <a:extLst>
              <a:ext uri="{FF2B5EF4-FFF2-40B4-BE49-F238E27FC236}">
                <a16:creationId xmlns:a16="http://schemas.microsoft.com/office/drawing/2014/main" id="{19B0DF2D-EFEA-47EA-9E6E-1A2D9F6764D1}"/>
              </a:ext>
            </a:extLst>
          </p:cNvPr>
          <p:cNvSpPr>
            <a:spLocks noGrp="1"/>
          </p:cNvSpPr>
          <p:nvPr>
            <p:ph type="title"/>
          </p:nvPr>
        </p:nvSpPr>
        <p:spPr>
          <a:xfrm>
            <a:off x="1127448" y="773114"/>
            <a:ext cx="8229600" cy="1143000"/>
          </a:xfrm>
        </p:spPr>
        <p:txBody>
          <a:bodyPr/>
          <a:lstStyle/>
          <a:p>
            <a:r>
              <a:rPr lang="tr-TR" altLang="tr-TR" dirty="0"/>
              <a:t>Likidite Oranı</a:t>
            </a:r>
          </a:p>
        </p:txBody>
      </p:sp>
      <p:sp>
        <p:nvSpPr>
          <p:cNvPr id="109572" name="2 İçerik Yer Tutucusu">
            <a:extLst>
              <a:ext uri="{FF2B5EF4-FFF2-40B4-BE49-F238E27FC236}">
                <a16:creationId xmlns:a16="http://schemas.microsoft.com/office/drawing/2014/main" id="{013C9069-60F7-4AF2-930F-B4965DF2BFF9}"/>
              </a:ext>
            </a:extLst>
          </p:cNvPr>
          <p:cNvSpPr>
            <a:spLocks noGrp="1"/>
          </p:cNvSpPr>
          <p:nvPr>
            <p:ph idx="1"/>
          </p:nvPr>
        </p:nvSpPr>
        <p:spPr>
          <a:xfrm>
            <a:off x="911424" y="1988840"/>
            <a:ext cx="10441160" cy="1944934"/>
          </a:xfrm>
        </p:spPr>
        <p:txBody>
          <a:bodyPr>
            <a:normAutofit/>
          </a:bodyPr>
          <a:lstStyle/>
          <a:p>
            <a:pPr algn="just">
              <a:buFont typeface="Wingdings 2" panose="05020102010507070707" pitchFamily="18" charset="2"/>
              <a:buNone/>
            </a:pPr>
            <a:r>
              <a:rPr lang="tr-TR" altLang="tr-TR" sz="3200" dirty="0">
                <a:latin typeface="Times New Roman" panose="02020603050405020304" pitchFamily="18" charset="0"/>
                <a:cs typeface="Times New Roman" panose="02020603050405020304" pitchFamily="18" charset="0"/>
              </a:rPr>
              <a:t>	Likiditesi yüksek olan dönen varlıkların kısa süreli yabancı kaynakları karşılayabilme gücünü ortaya koymaktadır. Genel kabul görmüş kurallara göre Likidite Oranının</a:t>
            </a:r>
            <a:r>
              <a:rPr lang="tr-TR" altLang="tr-TR" sz="3200" b="1" dirty="0">
                <a:solidFill>
                  <a:srgbClr val="FF0000"/>
                </a:solidFill>
                <a:latin typeface="Times New Roman" panose="02020603050405020304" pitchFamily="18" charset="0"/>
                <a:cs typeface="Times New Roman" panose="02020603050405020304" pitchFamily="18" charset="0"/>
              </a:rPr>
              <a:t> 1 </a:t>
            </a:r>
            <a:r>
              <a:rPr lang="tr-TR" altLang="tr-TR" sz="3200" dirty="0">
                <a:latin typeface="Times New Roman" panose="02020603050405020304" pitchFamily="18" charset="0"/>
                <a:cs typeface="Times New Roman" panose="02020603050405020304" pitchFamily="18" charset="0"/>
              </a:rPr>
              <a:t>olması yeterli görülmektedir. </a:t>
            </a:r>
          </a:p>
        </p:txBody>
      </p:sp>
      <p:sp>
        <p:nvSpPr>
          <p:cNvPr id="109573" name="3 Slayt Numarası Yer Tutucusu">
            <a:extLst>
              <a:ext uri="{FF2B5EF4-FFF2-40B4-BE49-F238E27FC236}">
                <a16:creationId xmlns:a16="http://schemas.microsoft.com/office/drawing/2014/main" id="{F8020FCD-71EE-4239-A7F6-088519A7FED0}"/>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D3C17023-49A7-4150-AA20-31A567330087}" type="slidenum">
              <a:rPr lang="tr-TR" altLang="tr-TR" sz="1200">
                <a:solidFill>
                  <a:srgbClr val="045C75"/>
                </a:solidFill>
              </a:rPr>
              <a:pPr algn="r" eaLnBrk="1" hangingPunct="1">
                <a:spcBef>
                  <a:spcPct val="0"/>
                </a:spcBef>
                <a:buClrTx/>
                <a:buSzTx/>
                <a:buFontTx/>
                <a:buNone/>
              </a:pPr>
              <a:t>10</a:t>
            </a:fld>
            <a:endParaRPr lang="tr-TR" altLang="tr-TR" sz="1200">
              <a:solidFill>
                <a:srgbClr val="045C75"/>
              </a:solidFill>
            </a:endParaRPr>
          </a:p>
        </p:txBody>
      </p:sp>
      <p:graphicFrame>
        <p:nvGraphicFramePr>
          <p:cNvPr id="109574" name="Object 3">
            <a:extLst>
              <a:ext uri="{FF2B5EF4-FFF2-40B4-BE49-F238E27FC236}">
                <a16:creationId xmlns:a16="http://schemas.microsoft.com/office/drawing/2014/main" id="{094774A0-88B0-4F31-AC51-8CD67A13BBB8}"/>
              </a:ext>
            </a:extLst>
          </p:cNvPr>
          <p:cNvGraphicFramePr>
            <a:graphicFrameLocks noChangeAspect="1"/>
          </p:cNvGraphicFramePr>
          <p:nvPr>
            <p:extLst>
              <p:ext uri="{D42A27DB-BD31-4B8C-83A1-F6EECF244321}">
                <p14:modId xmlns:p14="http://schemas.microsoft.com/office/powerpoint/2010/main" val="75085398"/>
              </p:ext>
            </p:extLst>
          </p:nvPr>
        </p:nvGraphicFramePr>
        <p:xfrm>
          <a:off x="1703512" y="4653136"/>
          <a:ext cx="8169275" cy="1150938"/>
        </p:xfrm>
        <a:graphic>
          <a:graphicData uri="http://schemas.openxmlformats.org/presentationml/2006/ole">
            <mc:AlternateContent xmlns:mc="http://schemas.openxmlformats.org/markup-compatibility/2006">
              <mc:Choice xmlns:v="urn:schemas-microsoft-com:vml" Requires="v">
                <p:oleObj name="Equation" r:id="rId2" imgW="2971800" imgH="419100" progId="Equation.DSMT4">
                  <p:embed/>
                </p:oleObj>
              </mc:Choice>
              <mc:Fallback>
                <p:oleObj name="Equation" r:id="rId2" imgW="2971800" imgH="419100" progId="Equation.DSMT4">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2" y="4653136"/>
                        <a:ext cx="8169275" cy="115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lstStyle/>
          <a:p>
            <a:r>
              <a:rPr lang="tr-TR" sz="3200" dirty="0">
                <a:latin typeface="Times New Roman" panose="02020603050405020304" pitchFamily="18" charset="0"/>
                <a:cs typeface="Times New Roman" panose="02020603050405020304" pitchFamily="18" charset="0"/>
              </a:rPr>
              <a:t>Likidite oranın 1 olması ne anlama gelmektedir?</a:t>
            </a:r>
          </a:p>
          <a:p>
            <a:endParaRPr lang="tr-TR" sz="3200" dirty="0">
              <a:latin typeface="Times New Roman" panose="02020603050405020304" pitchFamily="18" charset="0"/>
              <a:cs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Likidite oranın 2 olması ne anlama gelmektedir?</a:t>
            </a:r>
          </a:p>
          <a:p>
            <a:endParaRPr lang="tr-TR" sz="3200" dirty="0">
              <a:latin typeface="Times New Roman" panose="02020603050405020304" pitchFamily="18" charset="0"/>
              <a:cs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Likidite oranın 0,5 olması ne anlama gelmektedir?</a:t>
            </a:r>
          </a:p>
          <a:p>
            <a:endParaRPr lang="en-US" dirty="0"/>
          </a:p>
        </p:txBody>
      </p:sp>
    </p:spTree>
    <p:extLst>
      <p:ext uri="{BB962C8B-B14F-4D97-AF65-F5344CB8AC3E}">
        <p14:creationId xmlns:p14="http://schemas.microsoft.com/office/powerpoint/2010/main" val="3273478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2">
            <a:extLst>
              <a:ext uri="{FF2B5EF4-FFF2-40B4-BE49-F238E27FC236}">
                <a16:creationId xmlns:a16="http://schemas.microsoft.com/office/drawing/2014/main" id="{9FC8875C-187A-44AD-9BB7-6C30AB7E1773}"/>
              </a:ext>
            </a:extLst>
          </p:cNvPr>
          <p:cNvSpPr>
            <a:spLocks noGrp="1"/>
          </p:cNvSpPr>
          <p:nvPr>
            <p:ph type="title"/>
          </p:nvPr>
        </p:nvSpPr>
        <p:spPr>
          <a:xfrm>
            <a:off x="877234" y="427659"/>
            <a:ext cx="10972800" cy="1143000"/>
          </a:xfrm>
        </p:spPr>
        <p:txBody>
          <a:bodyPr/>
          <a:lstStyle/>
          <a:p>
            <a:r>
              <a:rPr lang="tr-TR" altLang="tr-TR" dirty="0">
                <a:latin typeface="Arial" panose="020B0604020202020204" pitchFamily="34" charset="0"/>
              </a:rPr>
              <a:t>Nakit Oranı</a:t>
            </a:r>
          </a:p>
        </p:txBody>
      </p:sp>
      <p:sp>
        <p:nvSpPr>
          <p:cNvPr id="110596" name="Rectangle 3">
            <a:extLst>
              <a:ext uri="{FF2B5EF4-FFF2-40B4-BE49-F238E27FC236}">
                <a16:creationId xmlns:a16="http://schemas.microsoft.com/office/drawing/2014/main" id="{B485620F-04F6-4FB3-B798-1161A2D7285B}"/>
              </a:ext>
            </a:extLst>
          </p:cNvPr>
          <p:cNvSpPr>
            <a:spLocks noGrp="1"/>
          </p:cNvSpPr>
          <p:nvPr>
            <p:ph type="body" sz="half" idx="1"/>
          </p:nvPr>
        </p:nvSpPr>
        <p:spPr>
          <a:xfrm>
            <a:off x="899605" y="1570659"/>
            <a:ext cx="10513168" cy="2573956"/>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Bu oran işletmenin elindeki mevcut hazır değerlerle kısa vadeli yabancı kaynakların ne ölçüde karşılandığını gösterir. </a:t>
            </a:r>
          </a:p>
          <a:p>
            <a:pPr algn="just"/>
            <a:r>
              <a:rPr lang="tr-TR" altLang="tr-TR" sz="2800" dirty="0">
                <a:latin typeface="Times New Roman" panose="02020603050405020304" pitchFamily="18" charset="0"/>
                <a:cs typeface="Times New Roman" panose="02020603050405020304" pitchFamily="18" charset="0"/>
              </a:rPr>
              <a:t>Nakit oranı sektörden sektöre farklılık göstermekle birlikte genel olarak </a:t>
            </a:r>
            <a:r>
              <a:rPr lang="tr-TR" altLang="tr-TR" sz="2800" b="1" dirty="0">
                <a:solidFill>
                  <a:srgbClr val="FF0000"/>
                </a:solidFill>
                <a:latin typeface="Times New Roman" panose="02020603050405020304" pitchFamily="18" charset="0"/>
                <a:cs typeface="Times New Roman" panose="02020603050405020304" pitchFamily="18" charset="0"/>
              </a:rPr>
              <a:t>0,20</a:t>
            </a:r>
            <a:r>
              <a:rPr lang="tr-TR" altLang="tr-TR" sz="2800" dirty="0">
                <a:latin typeface="Times New Roman" panose="02020603050405020304" pitchFamily="18" charset="0"/>
                <a:cs typeface="Times New Roman" panose="02020603050405020304" pitchFamily="18" charset="0"/>
              </a:rPr>
              <a:t> olması yeterli kabul edilir.</a:t>
            </a:r>
          </a:p>
        </p:txBody>
      </p:sp>
      <p:graphicFrame>
        <p:nvGraphicFramePr>
          <p:cNvPr id="110597" name="Object 4">
            <a:extLst>
              <a:ext uri="{FF2B5EF4-FFF2-40B4-BE49-F238E27FC236}">
                <a16:creationId xmlns:a16="http://schemas.microsoft.com/office/drawing/2014/main" id="{3C75C20C-16CD-463B-AE5C-476914115D75}"/>
              </a:ext>
            </a:extLst>
          </p:cNvPr>
          <p:cNvGraphicFramePr>
            <a:graphicFrameLocks noGrp="1" noChangeAspect="1"/>
          </p:cNvGraphicFramePr>
          <p:nvPr>
            <p:ph sz="half" idx="2"/>
            <p:extLst>
              <p:ext uri="{D42A27DB-BD31-4B8C-83A1-F6EECF244321}">
                <p14:modId xmlns:p14="http://schemas.microsoft.com/office/powerpoint/2010/main" val="563479069"/>
              </p:ext>
            </p:extLst>
          </p:nvPr>
        </p:nvGraphicFramePr>
        <p:xfrm>
          <a:off x="1847850" y="3710606"/>
          <a:ext cx="7918450" cy="1084263"/>
        </p:xfrm>
        <a:graphic>
          <a:graphicData uri="http://schemas.openxmlformats.org/presentationml/2006/ole">
            <mc:AlternateContent xmlns:mc="http://schemas.openxmlformats.org/markup-compatibility/2006">
              <mc:Choice xmlns:v="urn:schemas-microsoft-com:vml" Requires="v">
                <p:oleObj name="Equation" r:id="rId2" imgW="3060700" imgH="419100" progId="Equation.DSMT4">
                  <p:embed/>
                </p:oleObj>
              </mc:Choice>
              <mc:Fallback>
                <p:oleObj name="Equation" r:id="rId2" imgW="3060700" imgH="4191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0" y="3710606"/>
                        <a:ext cx="7918450" cy="108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DA00A319-A2B7-4F88-9490-8F653229853D}"/>
                  </a:ext>
                </a:extLst>
              </p:cNvPr>
              <p:cNvSpPr txBox="1"/>
              <p:nvPr/>
            </p:nvSpPr>
            <p:spPr bwMode="auto">
              <a:xfrm>
                <a:off x="1847850" y="5445125"/>
                <a:ext cx="7918450" cy="10842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nor/>
                        </m:rPr>
                        <a:rPr lang="en-US" sz="2800" i="0">
                          <a:solidFill>
                            <a:srgbClr val="000000"/>
                          </a:solidFill>
                          <a:latin typeface="Cambria Math" panose="02040503050406030204" pitchFamily="18" charset="0"/>
                        </a:rPr>
                        <m:t>Nakit</m:t>
                      </m:r>
                      <m:r>
                        <m:rPr>
                          <m:nor/>
                        </m:rPr>
                        <a:rPr lang="en-US" sz="2800" i="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Oran</m:t>
                      </m:r>
                      <m:r>
                        <m:rPr>
                          <m:nor/>
                        </m:rPr>
                        <a:rPr lang="en-US" sz="2800" i="0">
                          <a:solidFill>
                            <a:srgbClr val="000000"/>
                          </a:solidFill>
                          <a:latin typeface="Cambria Math" panose="02040503050406030204" pitchFamily="18" charset="0"/>
                        </a:rPr>
                        <m:t>ı= </m:t>
                      </m:r>
                      <m:f>
                        <m:fPr>
                          <m:ctrlPr>
                            <a:rPr lang="en-US" sz="2800" i="1">
                              <a:solidFill>
                                <a:srgbClr val="000000"/>
                              </a:solidFill>
                              <a:latin typeface="Cambria Math" panose="02040503050406030204" pitchFamily="18" charset="0"/>
                            </a:rPr>
                          </m:ctrlPr>
                        </m:fPr>
                        <m:num>
                          <m:r>
                            <m:rPr>
                              <m:nor/>
                            </m:rPr>
                            <a:rPr lang="tr-TR" sz="2800" b="0" i="0" smtClean="0">
                              <a:solidFill>
                                <a:srgbClr val="000000"/>
                              </a:solidFill>
                              <a:latin typeface="Cambria Math" panose="02040503050406030204" pitchFamily="18" charset="0"/>
                            </a:rPr>
                            <m:t>D</m:t>
                          </m:r>
                          <m:r>
                            <m:rPr>
                              <m:nor/>
                            </m:rPr>
                            <a:rPr lang="tr-TR" sz="2800" b="0" i="0" smtClean="0">
                              <a:solidFill>
                                <a:srgbClr val="000000"/>
                              </a:solidFill>
                              <a:latin typeface="Cambria Math" panose="02040503050406030204" pitchFamily="18" charset="0"/>
                            </a:rPr>
                            <m:t>ö</m:t>
                          </m:r>
                          <m:r>
                            <m:rPr>
                              <m:nor/>
                            </m:rPr>
                            <a:rPr lang="tr-TR" sz="2800" b="0" i="0" smtClean="0">
                              <a:solidFill>
                                <a:srgbClr val="000000"/>
                              </a:solidFill>
                              <a:latin typeface="Cambria Math" panose="02040503050406030204" pitchFamily="18" charset="0"/>
                            </a:rPr>
                            <m:t>nen</m:t>
                          </m:r>
                          <m:r>
                            <m:rPr>
                              <m:nor/>
                            </m:rPr>
                            <a:rPr lang="tr-TR" sz="2800" b="0" i="0" smtClean="0">
                              <a:solidFill>
                                <a:srgbClr val="000000"/>
                              </a:solidFill>
                              <a:latin typeface="Cambria Math" panose="02040503050406030204" pitchFamily="18" charset="0"/>
                            </a:rPr>
                            <m:t> </m:t>
                          </m:r>
                          <m:r>
                            <m:rPr>
                              <m:nor/>
                            </m:rPr>
                            <a:rPr lang="tr-TR" sz="2800" b="0" i="0" smtClean="0">
                              <a:solidFill>
                                <a:srgbClr val="000000"/>
                              </a:solidFill>
                              <a:latin typeface="Cambria Math" panose="02040503050406030204" pitchFamily="18" charset="0"/>
                            </a:rPr>
                            <m:t>Varl</m:t>
                          </m:r>
                          <m:r>
                            <m:rPr>
                              <m:nor/>
                            </m:rPr>
                            <a:rPr lang="tr-TR" sz="2800" b="0" i="0" smtClean="0">
                              <a:solidFill>
                                <a:srgbClr val="000000"/>
                              </a:solidFill>
                              <a:latin typeface="Cambria Math" panose="02040503050406030204" pitchFamily="18" charset="0"/>
                            </a:rPr>
                            <m:t>ı</m:t>
                          </m:r>
                          <m:r>
                            <m:rPr>
                              <m:nor/>
                            </m:rPr>
                            <a:rPr lang="tr-TR" sz="2800" b="0" i="0" smtClean="0">
                              <a:solidFill>
                                <a:srgbClr val="000000"/>
                              </a:solidFill>
                              <a:latin typeface="Cambria Math" panose="02040503050406030204" pitchFamily="18" charset="0"/>
                            </a:rPr>
                            <m:t>klar</m:t>
                          </m:r>
                          <m:r>
                            <m:rPr>
                              <m:nor/>
                            </m:rPr>
                            <a:rPr lang="tr-TR" sz="2800" b="0" i="0" smtClean="0">
                              <a:solidFill>
                                <a:srgbClr val="000000"/>
                              </a:solidFill>
                              <a:latin typeface="Cambria Math" panose="02040503050406030204" pitchFamily="18" charset="0"/>
                            </a:rPr>
                            <m:t> − </m:t>
                          </m:r>
                          <m:r>
                            <m:rPr>
                              <m:nor/>
                            </m:rPr>
                            <a:rPr lang="tr-TR" sz="2800" b="0" i="0" smtClean="0">
                              <a:solidFill>
                                <a:srgbClr val="000000"/>
                              </a:solidFill>
                              <a:latin typeface="Cambria Math" panose="02040503050406030204" pitchFamily="18" charset="0"/>
                            </a:rPr>
                            <m:t>Stoklar</m:t>
                          </m:r>
                          <m:r>
                            <m:rPr>
                              <m:nor/>
                            </m:rPr>
                            <a:rPr lang="tr-TR" sz="2800" b="0" i="0" smtClean="0">
                              <a:solidFill>
                                <a:srgbClr val="000000"/>
                              </a:solidFill>
                              <a:latin typeface="Cambria Math" panose="02040503050406030204" pitchFamily="18" charset="0"/>
                            </a:rPr>
                            <m:t> − </m:t>
                          </m:r>
                          <m:r>
                            <m:rPr>
                              <m:nor/>
                            </m:rPr>
                            <a:rPr lang="tr-TR" sz="2800" b="0" i="0" smtClean="0">
                              <a:solidFill>
                                <a:srgbClr val="000000"/>
                              </a:solidFill>
                              <a:latin typeface="Cambria Math" panose="02040503050406030204" pitchFamily="18" charset="0"/>
                            </a:rPr>
                            <m:t>Alacaklar</m:t>
                          </m:r>
                        </m:num>
                        <m:den>
                          <m:r>
                            <m:rPr>
                              <m:nor/>
                            </m:rPr>
                            <a:rPr lang="en-US" sz="2800" i="0">
                              <a:solidFill>
                                <a:srgbClr val="000000"/>
                              </a:solidFill>
                              <a:latin typeface="Cambria Math" panose="02040503050406030204" pitchFamily="18" charset="0"/>
                            </a:rPr>
                            <m:t>K</m:t>
                          </m:r>
                          <m:r>
                            <m:rPr>
                              <m:nor/>
                            </m:rPr>
                            <a:rPr lang="en-US" sz="2800" i="0">
                              <a:solidFill>
                                <a:srgbClr val="000000"/>
                              </a:solidFill>
                              <a:latin typeface="Cambria Math" panose="02040503050406030204" pitchFamily="18" charset="0"/>
                            </a:rPr>
                            <m:t>ı</m:t>
                          </m:r>
                          <m:r>
                            <m:rPr>
                              <m:nor/>
                            </m:rPr>
                            <a:rPr lang="en-US" sz="2800" i="0">
                              <a:solidFill>
                                <a:srgbClr val="000000"/>
                              </a:solidFill>
                              <a:latin typeface="Cambria Math" panose="02040503050406030204" pitchFamily="18" charset="0"/>
                            </a:rPr>
                            <m:t>sa</m:t>
                          </m:r>
                          <m:r>
                            <m:rPr>
                              <m:nor/>
                            </m:rPr>
                            <a:rPr lang="en-US" sz="2800" i="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Vadeli</m:t>
                          </m:r>
                          <m:r>
                            <m:rPr>
                              <m:nor/>
                            </m:rPr>
                            <a:rPr lang="en-US" sz="2800" i="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Yabanc</m:t>
                          </m:r>
                          <m:r>
                            <m:rPr>
                              <m:nor/>
                            </m:rPr>
                            <a:rPr lang="en-US" sz="2800" i="0">
                              <a:solidFill>
                                <a:srgbClr val="000000"/>
                              </a:solidFill>
                              <a:latin typeface="Cambria Math" panose="02040503050406030204" pitchFamily="18" charset="0"/>
                            </a:rPr>
                            <m:t>ı </m:t>
                          </m:r>
                          <m:r>
                            <m:rPr>
                              <m:nor/>
                            </m:rPr>
                            <a:rPr lang="en-US" sz="2800" i="0">
                              <a:solidFill>
                                <a:srgbClr val="000000"/>
                              </a:solidFill>
                              <a:latin typeface="Cambria Math" panose="02040503050406030204" pitchFamily="18" charset="0"/>
                            </a:rPr>
                            <m:t>Kaynaklar</m:t>
                          </m:r>
                        </m:den>
                      </m:f>
                    </m:oMath>
                  </m:oMathPara>
                </a14:m>
                <a:endParaRPr lang="en-US" dirty="0"/>
              </a:p>
            </p:txBody>
          </p:sp>
        </mc:Choice>
        <mc:Fallback xmlns="">
          <p:sp>
            <p:nvSpPr>
              <p:cNvPr id="7" name="Object 4">
                <a:extLst>
                  <a:ext uri="{FF2B5EF4-FFF2-40B4-BE49-F238E27FC236}">
                    <a16:creationId xmlns:a16="http://schemas.microsoft.com/office/drawing/2014/main" id="{DA00A319-A2B7-4F88-9490-8F653229853D}"/>
                  </a:ext>
                </a:extLst>
              </p:cNvPr>
              <p:cNvSpPr txBox="1">
                <a:spLocks noRot="1" noChangeAspect="1" noMove="1" noResize="1" noEditPoints="1" noAdjustHandles="1" noChangeArrowheads="1" noChangeShapeType="1" noTextEdit="1"/>
              </p:cNvSpPr>
              <p:nvPr/>
            </p:nvSpPr>
            <p:spPr bwMode="auto">
              <a:xfrm>
                <a:off x="1847850" y="5445125"/>
                <a:ext cx="7918450" cy="1084263"/>
              </a:xfrm>
              <a:prstGeom prst="rect">
                <a:avLst/>
              </a:prstGeom>
              <a:blipFill>
                <a:blip r:embed="rId5"/>
                <a:stretch>
                  <a:fillRect/>
                </a:stretch>
              </a:blipFill>
              <a:ln>
                <a:noFill/>
              </a:ln>
              <a:effectLst/>
            </p:spPr>
            <p:txBody>
              <a:bodyPr/>
              <a:lstStyle/>
              <a:p>
                <a:r>
                  <a:rPr 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lstStyle/>
          <a:p>
            <a:r>
              <a:rPr lang="tr-TR" sz="3200" dirty="0">
                <a:latin typeface="Times New Roman" panose="02020603050405020304" pitchFamily="18" charset="0"/>
                <a:cs typeface="Times New Roman" panose="02020603050405020304" pitchFamily="18" charset="0"/>
              </a:rPr>
              <a:t>Nakit oranın 1 olması ne anlama gelmektedir?</a:t>
            </a:r>
          </a:p>
          <a:p>
            <a:endParaRPr lang="tr-TR" sz="3200" dirty="0">
              <a:latin typeface="Times New Roman" panose="02020603050405020304" pitchFamily="18" charset="0"/>
              <a:cs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Nakit oranın 2 olması ne anlama gelmektedir?</a:t>
            </a:r>
          </a:p>
          <a:p>
            <a:endParaRPr lang="tr-TR" sz="3200" dirty="0">
              <a:latin typeface="Times New Roman" panose="02020603050405020304" pitchFamily="18" charset="0"/>
              <a:cs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Nakit oranın 0,5 olması ne anlama gelmektedir?</a:t>
            </a:r>
          </a:p>
          <a:p>
            <a:endParaRPr lang="en-US" dirty="0"/>
          </a:p>
        </p:txBody>
      </p:sp>
    </p:spTree>
    <p:extLst>
      <p:ext uri="{BB962C8B-B14F-4D97-AF65-F5344CB8AC3E}">
        <p14:creationId xmlns:p14="http://schemas.microsoft.com/office/powerpoint/2010/main" val="2710658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1" name="Resim 4">
            <a:extLst>
              <a:ext uri="{FF2B5EF4-FFF2-40B4-BE49-F238E27FC236}">
                <a16:creationId xmlns:a16="http://schemas.microsoft.com/office/drawing/2014/main" id="{559CEB6C-FABA-4DEA-B2B2-7FE6A81E7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376" y="476672"/>
            <a:ext cx="10729192" cy="61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2">
            <a:extLst>
              <a:ext uri="{FF2B5EF4-FFF2-40B4-BE49-F238E27FC236}">
                <a16:creationId xmlns:a16="http://schemas.microsoft.com/office/drawing/2014/main" id="{9C8821B4-828F-4A62-8B64-91B091B0616A}"/>
              </a:ext>
            </a:extLst>
          </p:cNvPr>
          <p:cNvSpPr>
            <a:spLocks noGrp="1"/>
          </p:cNvSpPr>
          <p:nvPr>
            <p:ph type="title"/>
          </p:nvPr>
        </p:nvSpPr>
        <p:spPr/>
        <p:txBody>
          <a:bodyPr/>
          <a:lstStyle/>
          <a:p>
            <a:r>
              <a:rPr lang="tr-TR" altLang="tr-TR" dirty="0">
                <a:latin typeface="Arial" panose="020B0604020202020204" pitchFamily="34" charset="0"/>
              </a:rPr>
              <a:t>2) Mali Yapı Oranları</a:t>
            </a:r>
          </a:p>
        </p:txBody>
      </p:sp>
      <p:sp>
        <p:nvSpPr>
          <p:cNvPr id="112644" name="Rectangle 3">
            <a:extLst>
              <a:ext uri="{FF2B5EF4-FFF2-40B4-BE49-F238E27FC236}">
                <a16:creationId xmlns:a16="http://schemas.microsoft.com/office/drawing/2014/main" id="{B51E7DAF-4BEE-4915-B64D-6FEF754C0A96}"/>
              </a:ext>
            </a:extLst>
          </p:cNvPr>
          <p:cNvSpPr>
            <a:spLocks noGrp="1"/>
          </p:cNvSpPr>
          <p:nvPr>
            <p:ph idx="1"/>
          </p:nvPr>
        </p:nvSpPr>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Bu oranlar varlıkların ne kadarlık kısmının kısa ve uzun vadeli yabancı kaynaklarla ne kadarlık kısmının ise öz kaynak ile finanse edildiğini, öz kaynaklarla yabancı kaynaklar arasında uygun bir denge bulunup bulunmadığını belirlemede kullanılırlar. </a:t>
            </a:r>
          </a:p>
          <a:p>
            <a:pPr algn="just"/>
            <a:endParaRPr lang="tr-TR" altLang="tr-TR" sz="2800" dirty="0">
              <a:latin typeface="Times New Roman" panose="02020603050405020304" pitchFamily="18" charset="0"/>
              <a:cs typeface="Times New Roman" panose="02020603050405020304" pitchFamily="18" charset="0"/>
            </a:endParaRPr>
          </a:p>
          <a:p>
            <a:pPr algn="just"/>
            <a:r>
              <a:rPr lang="tr-TR" altLang="tr-TR" sz="2800" dirty="0">
                <a:latin typeface="Times New Roman" panose="02020603050405020304" pitchFamily="18" charset="0"/>
                <a:cs typeface="Times New Roman" panose="02020603050405020304" pitchFamily="18" charset="0"/>
              </a:rPr>
              <a:t>Öz kaynakların toplam kaynaklar içindeki oranının yüksek olması, işletmeye kredi verenler açısından riski azaltır.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a:extLst>
              <a:ext uri="{FF2B5EF4-FFF2-40B4-BE49-F238E27FC236}">
                <a16:creationId xmlns:a16="http://schemas.microsoft.com/office/drawing/2014/main" id="{C8FDFEF3-BBF3-4487-97B2-AACA7893B878}"/>
              </a:ext>
            </a:extLst>
          </p:cNvPr>
          <p:cNvSpPr>
            <a:spLocks noGrp="1"/>
          </p:cNvSpPr>
          <p:nvPr>
            <p:ph type="title"/>
          </p:nvPr>
        </p:nvSpPr>
        <p:spPr>
          <a:xfrm>
            <a:off x="839416" y="764704"/>
            <a:ext cx="8229600" cy="1143000"/>
          </a:xfrm>
        </p:spPr>
        <p:txBody>
          <a:bodyPr/>
          <a:lstStyle/>
          <a:p>
            <a:r>
              <a:rPr lang="tr-TR" altLang="tr-TR" dirty="0">
                <a:latin typeface="Arial" panose="020B0604020202020204" pitchFamily="34" charset="0"/>
              </a:rPr>
              <a:t>Yabancı Kaynak Oranı</a:t>
            </a:r>
          </a:p>
        </p:txBody>
      </p:sp>
      <p:sp>
        <p:nvSpPr>
          <p:cNvPr id="113668" name="Rectangle 3">
            <a:extLst>
              <a:ext uri="{FF2B5EF4-FFF2-40B4-BE49-F238E27FC236}">
                <a16:creationId xmlns:a16="http://schemas.microsoft.com/office/drawing/2014/main" id="{6C820D25-72AE-4CD6-B0A1-6C6BAEC0E253}"/>
              </a:ext>
            </a:extLst>
          </p:cNvPr>
          <p:cNvSpPr>
            <a:spLocks noGrp="1"/>
          </p:cNvSpPr>
          <p:nvPr>
            <p:ph idx="1"/>
          </p:nvPr>
        </p:nvSpPr>
        <p:spPr>
          <a:xfrm>
            <a:off x="994544" y="2204864"/>
            <a:ext cx="10286031" cy="2592462"/>
          </a:xfrm>
        </p:spPr>
        <p:txBody>
          <a:bodyPr>
            <a:normAutofit/>
          </a:bodyPr>
          <a:lstStyle/>
          <a:p>
            <a:pPr algn="just"/>
            <a:r>
              <a:rPr lang="tr-TR" altLang="tr-TR" sz="3600" dirty="0">
                <a:latin typeface="Times New Roman" panose="02020603050405020304" pitchFamily="18" charset="0"/>
                <a:cs typeface="Times New Roman" panose="02020603050405020304" pitchFamily="18" charset="0"/>
              </a:rPr>
              <a:t>Kaldıraç oranı olarak da ifade edilen bu oran, varlıkların ne kadarının yabancı kaynaklarla karşılandığını ortaya koymaktadır. </a:t>
            </a:r>
          </a:p>
        </p:txBody>
      </p:sp>
      <mc:AlternateContent xmlns:mc="http://schemas.openxmlformats.org/markup-compatibility/2006" xmlns:a14="http://schemas.microsoft.com/office/drawing/2010/main">
        <mc:Choice Requires="a14">
          <p:sp>
            <p:nvSpPr>
              <p:cNvPr id="113669" name="Object 4">
                <a:extLst>
                  <a:ext uri="{FF2B5EF4-FFF2-40B4-BE49-F238E27FC236}">
                    <a16:creationId xmlns:a16="http://schemas.microsoft.com/office/drawing/2014/main" id="{68879598-BE6E-45EF-BCBA-F61753BDE8BA}"/>
                  </a:ext>
                </a:extLst>
              </p:cNvPr>
              <p:cNvSpPr txBox="1"/>
              <p:nvPr/>
            </p:nvSpPr>
            <p:spPr bwMode="auto">
              <a:xfrm>
                <a:off x="952984" y="4643182"/>
                <a:ext cx="10286031" cy="1465262"/>
              </a:xfrm>
              <a:prstGeom prst="rect">
                <a:avLst/>
              </a:prstGeom>
              <a:noFill/>
              <a:ln>
                <a:noFill/>
              </a:ln>
              <a:effectLst/>
            </p:spPr>
            <p:txBody>
              <a:bodyPr>
                <a:noAutofit/>
              </a:bodyPr>
              <a:lstStyle/>
              <a:p>
                <a14:m>
                  <m:oMath xmlns:m="http://schemas.openxmlformats.org/officeDocument/2006/math">
                    <m:f>
                      <m:fPr>
                        <m:ctrlPr>
                          <a:rPr lang="en-US" sz="3600" i="1">
                            <a:solidFill>
                              <a:srgbClr val="000000"/>
                            </a:solidFill>
                            <a:latin typeface="Cambria Math" panose="02040503050406030204" pitchFamily="18" charset="0"/>
                          </a:rPr>
                        </m:ctrlPr>
                      </m:fPr>
                      <m:num>
                        <m:r>
                          <m:rPr>
                            <m:nor/>
                          </m:rPr>
                          <a:rPr lang="en-US" sz="3600" i="0">
                            <a:solidFill>
                              <a:srgbClr val="000000"/>
                            </a:solidFill>
                            <a:latin typeface="Cambria Math" panose="02040503050406030204" pitchFamily="18" charset="0"/>
                          </a:rPr>
                          <m:t>Toplam</m:t>
                        </m:r>
                        <m:r>
                          <m:rPr>
                            <m:nor/>
                          </m:rPr>
                          <a:rPr lang="en-US" sz="3600" i="0">
                            <a:solidFill>
                              <a:srgbClr val="000000"/>
                            </a:solidFill>
                            <a:latin typeface="Cambria Math" panose="02040503050406030204" pitchFamily="18" charset="0"/>
                          </a:rPr>
                          <m:t> </m:t>
                        </m:r>
                        <m:r>
                          <m:rPr>
                            <m:nor/>
                          </m:rPr>
                          <a:rPr lang="en-US" sz="3600" i="0">
                            <a:solidFill>
                              <a:srgbClr val="000000"/>
                            </a:solidFill>
                            <a:latin typeface="Cambria Math" panose="02040503050406030204" pitchFamily="18" charset="0"/>
                          </a:rPr>
                          <m:t>Yabanc</m:t>
                        </m:r>
                        <m:r>
                          <m:rPr>
                            <m:nor/>
                          </m:rPr>
                          <a:rPr lang="en-US" sz="3600" i="0">
                            <a:solidFill>
                              <a:srgbClr val="000000"/>
                            </a:solidFill>
                            <a:latin typeface="Cambria Math" panose="02040503050406030204" pitchFamily="18" charset="0"/>
                          </a:rPr>
                          <m:t>ı </m:t>
                        </m:r>
                        <m:r>
                          <m:rPr>
                            <m:nor/>
                          </m:rPr>
                          <a:rPr lang="en-US" sz="3600" i="0">
                            <a:solidFill>
                              <a:srgbClr val="000000"/>
                            </a:solidFill>
                            <a:latin typeface="Cambria Math" panose="02040503050406030204" pitchFamily="18" charset="0"/>
                          </a:rPr>
                          <m:t>Kaynaklar</m:t>
                        </m:r>
                        <m:r>
                          <m:rPr>
                            <m:nor/>
                          </m:rPr>
                          <a:rPr lang="en-US" sz="3600" i="0">
                            <a:solidFill>
                              <a:srgbClr val="000000"/>
                            </a:solidFill>
                            <a:latin typeface="Cambria Math" panose="02040503050406030204" pitchFamily="18" charset="0"/>
                          </a:rPr>
                          <m:t> </m:t>
                        </m:r>
                      </m:num>
                      <m:den>
                        <m:r>
                          <m:rPr>
                            <m:nor/>
                          </m:rPr>
                          <a:rPr lang="en-US" sz="3600" i="0">
                            <a:solidFill>
                              <a:srgbClr val="000000"/>
                            </a:solidFill>
                            <a:latin typeface="Cambria Math" panose="02040503050406030204" pitchFamily="18" charset="0"/>
                          </a:rPr>
                          <m:t>Pasif</m:t>
                        </m:r>
                        <m:r>
                          <m:rPr>
                            <m:nor/>
                          </m:rPr>
                          <a:rPr lang="en-US" sz="3600" i="0">
                            <a:solidFill>
                              <a:srgbClr val="000000"/>
                            </a:solidFill>
                            <a:latin typeface="Cambria Math" panose="02040503050406030204" pitchFamily="18" charset="0"/>
                          </a:rPr>
                          <m:t> </m:t>
                        </m:r>
                        <m:r>
                          <m:rPr>
                            <m:nor/>
                          </m:rPr>
                          <a:rPr lang="en-US" sz="3600" i="0">
                            <a:solidFill>
                              <a:srgbClr val="000000"/>
                            </a:solidFill>
                            <a:latin typeface="Cambria Math" panose="02040503050406030204" pitchFamily="18" charset="0"/>
                          </a:rPr>
                          <m:t>Toplam</m:t>
                        </m:r>
                        <m:r>
                          <m:rPr>
                            <m:nor/>
                          </m:rPr>
                          <a:rPr lang="en-US" sz="3600" i="0">
                            <a:solidFill>
                              <a:srgbClr val="000000"/>
                            </a:solidFill>
                            <a:latin typeface="Cambria Math" panose="02040503050406030204" pitchFamily="18" charset="0"/>
                          </a:rPr>
                          <m:t>ı</m:t>
                        </m:r>
                      </m:den>
                    </m:f>
                  </m:oMath>
                </a14:m>
                <a:r>
                  <a:rPr lang="tr-TR" sz="3600" dirty="0"/>
                  <a:t> = %50 olması arzu edilir.</a:t>
                </a:r>
                <a:endParaRPr lang="en-US" sz="3600" dirty="0"/>
              </a:p>
            </p:txBody>
          </p:sp>
        </mc:Choice>
        <mc:Fallback xmlns="">
          <p:sp>
            <p:nvSpPr>
              <p:cNvPr id="113669" name="Object 4">
                <a:extLst>
                  <a:ext uri="{FF2B5EF4-FFF2-40B4-BE49-F238E27FC236}">
                    <a16:creationId xmlns:a16="http://schemas.microsoft.com/office/drawing/2014/main" id="{68879598-BE6E-45EF-BCBA-F61753BDE8BA}"/>
                  </a:ext>
                </a:extLst>
              </p:cNvPr>
              <p:cNvSpPr txBox="1">
                <a:spLocks noRot="1" noChangeAspect="1" noMove="1" noResize="1" noEditPoints="1" noAdjustHandles="1" noChangeArrowheads="1" noChangeShapeType="1" noTextEdit="1"/>
              </p:cNvSpPr>
              <p:nvPr/>
            </p:nvSpPr>
            <p:spPr bwMode="auto">
              <a:xfrm>
                <a:off x="952984" y="4643182"/>
                <a:ext cx="10286031" cy="1465262"/>
              </a:xfrm>
              <a:prstGeom prst="rect">
                <a:avLst/>
              </a:prstGeom>
              <a:blipFill>
                <a:blip r:embed="rId2"/>
                <a:stretch>
                  <a:fillRect r="-1718"/>
                </a:stretch>
              </a:blipFill>
              <a:ln>
                <a:noFill/>
              </a:ln>
              <a:effectLst/>
            </p:spPr>
            <p:txBody>
              <a:bodyPr/>
              <a:lstStyle/>
              <a:p>
                <a:r>
                  <a:rPr lang="en-US">
                    <a:noFill/>
                  </a:rPr>
                  <a:t> </a:t>
                </a:r>
              </a:p>
            </p:txBody>
          </p:sp>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a:extLst>
              <a:ext uri="{FF2B5EF4-FFF2-40B4-BE49-F238E27FC236}">
                <a16:creationId xmlns:a16="http://schemas.microsoft.com/office/drawing/2014/main" id="{C8FDFEF3-BBF3-4487-97B2-AACA7893B878}"/>
              </a:ext>
            </a:extLst>
          </p:cNvPr>
          <p:cNvSpPr>
            <a:spLocks noGrp="1"/>
          </p:cNvSpPr>
          <p:nvPr>
            <p:ph type="title"/>
          </p:nvPr>
        </p:nvSpPr>
        <p:spPr>
          <a:xfrm>
            <a:off x="828516" y="638027"/>
            <a:ext cx="8229600" cy="1143000"/>
          </a:xfrm>
        </p:spPr>
        <p:txBody>
          <a:bodyPr/>
          <a:lstStyle/>
          <a:p>
            <a:r>
              <a:rPr lang="tr-TR" altLang="tr-TR" dirty="0">
                <a:latin typeface="Arial" panose="020B0604020202020204" pitchFamily="34" charset="0"/>
              </a:rPr>
              <a:t>Yabancı Kaynak Oranı</a:t>
            </a:r>
          </a:p>
        </p:txBody>
      </p:sp>
      <p:sp>
        <p:nvSpPr>
          <p:cNvPr id="113668" name="Rectangle 3">
            <a:extLst>
              <a:ext uri="{FF2B5EF4-FFF2-40B4-BE49-F238E27FC236}">
                <a16:creationId xmlns:a16="http://schemas.microsoft.com/office/drawing/2014/main" id="{6C820D25-72AE-4CD6-B0A1-6C6BAEC0E253}"/>
              </a:ext>
            </a:extLst>
          </p:cNvPr>
          <p:cNvSpPr>
            <a:spLocks noGrp="1"/>
          </p:cNvSpPr>
          <p:nvPr>
            <p:ph idx="1"/>
          </p:nvPr>
        </p:nvSpPr>
        <p:spPr>
          <a:xfrm>
            <a:off x="994544" y="1988840"/>
            <a:ext cx="10286031" cy="4032448"/>
          </a:xfrm>
        </p:spPr>
        <p:txBody>
          <a:bodyPr>
            <a:normAutofit lnSpcReduction="10000"/>
          </a:bodyPr>
          <a:lstStyle/>
          <a:p>
            <a:pPr algn="just">
              <a:lnSpc>
                <a:spcPct val="100000"/>
              </a:lnSpc>
              <a:spcAft>
                <a:spcPts val="1200"/>
              </a:spcAft>
            </a:pPr>
            <a:r>
              <a:rPr lang="tr-TR" altLang="tr-TR" sz="3200" dirty="0">
                <a:latin typeface="Times New Roman" panose="02020603050405020304" pitchFamily="18" charset="0"/>
                <a:cs typeface="Times New Roman" panose="02020603050405020304" pitchFamily="18" charset="0"/>
              </a:rPr>
              <a:t>Oranın yüksek olması, kredi verenler açısından firmanın emniyet marjının dar olduğunu, firmanın yüksek faiz yükü altına girdiğini, dolayısıyla faiz ve anapara geri ödeme yükümlülüğü esnasında firmanın sıkıntıya düşebileceğini ortaya koymaktadır. </a:t>
            </a:r>
          </a:p>
          <a:p>
            <a:pPr algn="just">
              <a:lnSpc>
                <a:spcPct val="100000"/>
              </a:lnSpc>
              <a:spcAft>
                <a:spcPts val="1200"/>
              </a:spcAft>
            </a:pPr>
            <a:r>
              <a:rPr lang="tr-TR" altLang="tr-TR" sz="3200" dirty="0">
                <a:latin typeface="Times New Roman" panose="02020603050405020304" pitchFamily="18" charset="0"/>
                <a:cs typeface="Times New Roman" panose="02020603050405020304" pitchFamily="18" charset="0"/>
              </a:rPr>
              <a:t>Bu oranda dengenin iyi sağlanması çok büyük önem arz etmektedir.  Bu oranın </a:t>
            </a:r>
            <a:r>
              <a:rPr lang="tr-TR" altLang="tr-TR" sz="3200" b="1" dirty="0">
                <a:solidFill>
                  <a:srgbClr val="FF0000"/>
                </a:solidFill>
                <a:latin typeface="Times New Roman" panose="02020603050405020304" pitchFamily="18" charset="0"/>
                <a:cs typeface="Times New Roman" panose="02020603050405020304" pitchFamily="18" charset="0"/>
              </a:rPr>
              <a:t>%50 </a:t>
            </a:r>
            <a:r>
              <a:rPr lang="tr-TR" altLang="tr-TR" sz="3200" dirty="0">
                <a:latin typeface="Times New Roman" panose="02020603050405020304" pitchFamily="18" charset="0"/>
                <a:cs typeface="Times New Roman" panose="02020603050405020304" pitchFamily="18" charset="0"/>
              </a:rPr>
              <a:t>civarında olması normal karşılanabilir.</a:t>
            </a:r>
          </a:p>
        </p:txBody>
      </p:sp>
    </p:spTree>
    <p:extLst>
      <p:ext uri="{BB962C8B-B14F-4D97-AF65-F5344CB8AC3E}">
        <p14:creationId xmlns:p14="http://schemas.microsoft.com/office/powerpoint/2010/main" val="3282952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a:extLst>
              <a:ext uri="{FF2B5EF4-FFF2-40B4-BE49-F238E27FC236}">
                <a16:creationId xmlns:a16="http://schemas.microsoft.com/office/drawing/2014/main" id="{D92B52F9-42EC-4B44-9CFB-D6A1C48C2EA7}"/>
              </a:ext>
            </a:extLst>
          </p:cNvPr>
          <p:cNvSpPr>
            <a:spLocks noGrp="1"/>
          </p:cNvSpPr>
          <p:nvPr>
            <p:ph type="title"/>
          </p:nvPr>
        </p:nvSpPr>
        <p:spPr>
          <a:xfrm>
            <a:off x="913317" y="557808"/>
            <a:ext cx="8229600" cy="1143000"/>
          </a:xfrm>
        </p:spPr>
        <p:txBody>
          <a:bodyPr/>
          <a:lstStyle/>
          <a:p>
            <a:r>
              <a:rPr lang="tr-TR" altLang="tr-TR" dirty="0" err="1">
                <a:latin typeface="Arial" panose="020B0604020202020204" pitchFamily="34" charset="0"/>
              </a:rPr>
              <a:t>Özkaynak</a:t>
            </a:r>
            <a:r>
              <a:rPr lang="tr-TR" altLang="tr-TR" dirty="0">
                <a:latin typeface="Arial" panose="020B0604020202020204" pitchFamily="34" charset="0"/>
              </a:rPr>
              <a:t> Oranı</a:t>
            </a:r>
          </a:p>
        </p:txBody>
      </p:sp>
      <p:sp>
        <p:nvSpPr>
          <p:cNvPr id="114692" name="Rectangle 3">
            <a:extLst>
              <a:ext uri="{FF2B5EF4-FFF2-40B4-BE49-F238E27FC236}">
                <a16:creationId xmlns:a16="http://schemas.microsoft.com/office/drawing/2014/main" id="{AA8698C1-8B51-4855-BF3E-0692D9D0B2C4}"/>
              </a:ext>
            </a:extLst>
          </p:cNvPr>
          <p:cNvSpPr>
            <a:spLocks noGrp="1"/>
          </p:cNvSpPr>
          <p:nvPr>
            <p:ph idx="1"/>
          </p:nvPr>
        </p:nvSpPr>
        <p:spPr>
          <a:xfrm>
            <a:off x="899118" y="1971441"/>
            <a:ext cx="10153128" cy="3023593"/>
          </a:xfrm>
        </p:spPr>
        <p:txBody>
          <a:bodyPr>
            <a:normAutofit/>
          </a:bodyPr>
          <a:lstStyle/>
          <a:p>
            <a:pPr marL="0" indent="0" algn="just">
              <a:lnSpc>
                <a:spcPct val="100000"/>
              </a:lnSpc>
              <a:spcAft>
                <a:spcPts val="1200"/>
              </a:spcAft>
              <a:buNone/>
            </a:pPr>
            <a:r>
              <a:rPr lang="tr-TR" altLang="tr-TR" sz="3200" dirty="0">
                <a:latin typeface="Times New Roman" panose="02020603050405020304" pitchFamily="18" charset="0"/>
                <a:cs typeface="Times New Roman" panose="02020603050405020304" pitchFamily="18" charset="0"/>
              </a:rPr>
              <a:t>Bu oran firmanın varlıklarının ne kadarının öz kaynaklarla karşılandığını göstermektedir. Bu oranda da dengenin çok iyi sağlanması çok büyük önem arz etmektedir. </a:t>
            </a:r>
          </a:p>
          <a:p>
            <a:pPr marL="0" indent="0" algn="just">
              <a:lnSpc>
                <a:spcPct val="100000"/>
              </a:lnSpc>
              <a:spcAft>
                <a:spcPts val="1200"/>
              </a:spcAft>
              <a:buNone/>
            </a:pPr>
            <a:r>
              <a:rPr lang="tr-TR" altLang="tr-TR" sz="3200" dirty="0">
                <a:latin typeface="Times New Roman" panose="02020603050405020304" pitchFamily="18" charset="0"/>
                <a:cs typeface="Times New Roman" panose="02020603050405020304" pitchFamily="18" charset="0"/>
              </a:rPr>
              <a:t>Bu oranın </a:t>
            </a:r>
            <a:r>
              <a:rPr lang="tr-TR" altLang="tr-TR" sz="3200" b="1" dirty="0">
                <a:solidFill>
                  <a:srgbClr val="FF0000"/>
                </a:solidFill>
                <a:latin typeface="Times New Roman" panose="02020603050405020304" pitchFamily="18" charset="0"/>
                <a:cs typeface="Times New Roman" panose="02020603050405020304" pitchFamily="18" charset="0"/>
              </a:rPr>
              <a:t>%50 </a:t>
            </a:r>
            <a:r>
              <a:rPr lang="tr-TR" altLang="tr-TR" sz="3200" dirty="0">
                <a:latin typeface="Times New Roman" panose="02020603050405020304" pitchFamily="18" charset="0"/>
                <a:cs typeface="Times New Roman" panose="02020603050405020304" pitchFamily="18" charset="0"/>
              </a:rPr>
              <a:t>civarında olması normal karşılanabilir.</a:t>
            </a:r>
          </a:p>
        </p:txBody>
      </p:sp>
      <p:graphicFrame>
        <p:nvGraphicFramePr>
          <p:cNvPr id="114693" name="Object 4">
            <a:extLst>
              <a:ext uri="{FF2B5EF4-FFF2-40B4-BE49-F238E27FC236}">
                <a16:creationId xmlns:a16="http://schemas.microsoft.com/office/drawing/2014/main" id="{F7038A82-ECF9-4B08-A2F9-BCDBB3433C01}"/>
              </a:ext>
            </a:extLst>
          </p:cNvPr>
          <p:cNvGraphicFramePr>
            <a:graphicFrameLocks noChangeAspect="1"/>
          </p:cNvGraphicFramePr>
          <p:nvPr>
            <p:extLst>
              <p:ext uri="{D42A27DB-BD31-4B8C-83A1-F6EECF244321}">
                <p14:modId xmlns:p14="http://schemas.microsoft.com/office/powerpoint/2010/main" val="883648310"/>
              </p:ext>
            </p:extLst>
          </p:nvPr>
        </p:nvGraphicFramePr>
        <p:xfrm>
          <a:off x="4367808" y="4886559"/>
          <a:ext cx="3816350" cy="1778000"/>
        </p:xfrm>
        <a:graphic>
          <a:graphicData uri="http://schemas.openxmlformats.org/presentationml/2006/ole">
            <mc:AlternateContent xmlns:mc="http://schemas.openxmlformats.org/markup-compatibility/2006">
              <mc:Choice xmlns:v="urn:schemas-microsoft-com:vml" Requires="v">
                <p:oleObj name="Equation" r:id="rId2" imgW="927100" imgH="431800" progId="Equation.DSMT4">
                  <p:embed/>
                </p:oleObj>
              </mc:Choice>
              <mc:Fallback>
                <p:oleObj name="Equation" r:id="rId2" imgW="927100" imgH="4318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808" y="4886559"/>
                        <a:ext cx="3816350"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lstStyle/>
          <a:p>
            <a:pPr algn="just"/>
            <a:r>
              <a:rPr lang="tr-TR" sz="3200" dirty="0">
                <a:latin typeface="Times New Roman" panose="02020603050405020304" pitchFamily="18" charset="0"/>
                <a:cs typeface="Times New Roman" panose="02020603050405020304" pitchFamily="18" charset="0"/>
              </a:rPr>
              <a:t>Bir işletmenin yabancı kaynak oranı 0,7 ise </a:t>
            </a:r>
            <a:r>
              <a:rPr lang="tr-TR" sz="3200" dirty="0" err="1">
                <a:latin typeface="Times New Roman" panose="02020603050405020304" pitchFamily="18" charset="0"/>
                <a:cs typeface="Times New Roman" panose="02020603050405020304" pitchFamily="18" charset="0"/>
              </a:rPr>
              <a:t>özkaynak</a:t>
            </a:r>
            <a:r>
              <a:rPr lang="tr-TR" sz="3200" dirty="0">
                <a:latin typeface="Times New Roman" panose="02020603050405020304" pitchFamily="18" charset="0"/>
                <a:cs typeface="Times New Roman" panose="02020603050405020304" pitchFamily="18" charset="0"/>
              </a:rPr>
              <a:t> oranı kaçtır?</a:t>
            </a:r>
          </a:p>
          <a:p>
            <a:endParaRPr lang="en-US" dirty="0"/>
          </a:p>
        </p:txBody>
      </p:sp>
    </p:spTree>
    <p:extLst>
      <p:ext uri="{BB962C8B-B14F-4D97-AF65-F5344CB8AC3E}">
        <p14:creationId xmlns:p14="http://schemas.microsoft.com/office/powerpoint/2010/main" val="1442423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a:extLst>
              <a:ext uri="{FF2B5EF4-FFF2-40B4-BE49-F238E27FC236}">
                <a16:creationId xmlns:a16="http://schemas.microsoft.com/office/drawing/2014/main" id="{D92B52F9-42EC-4B44-9CFB-D6A1C48C2EA7}"/>
              </a:ext>
            </a:extLst>
          </p:cNvPr>
          <p:cNvSpPr>
            <a:spLocks noGrp="1"/>
          </p:cNvSpPr>
          <p:nvPr>
            <p:ph type="title"/>
          </p:nvPr>
        </p:nvSpPr>
        <p:spPr>
          <a:xfrm>
            <a:off x="913317" y="557808"/>
            <a:ext cx="8229600" cy="1143000"/>
          </a:xfrm>
        </p:spPr>
        <p:txBody>
          <a:bodyPr>
            <a:normAutofit fontScale="90000"/>
          </a:bodyPr>
          <a:lstStyle/>
          <a:p>
            <a:r>
              <a:rPr lang="tr-TR" altLang="tr-TR" dirty="0">
                <a:latin typeface="Arial" panose="020B0604020202020204" pitchFamily="34" charset="0"/>
              </a:rPr>
              <a:t>YABANCI KAYNAKLARIN </a:t>
            </a:r>
            <a:r>
              <a:rPr lang="tr-TR" altLang="tr-TR" dirty="0" err="1">
                <a:latin typeface="Arial" panose="020B0604020202020204" pitchFamily="34" charset="0"/>
              </a:rPr>
              <a:t>ÖzkaynakLARA</a:t>
            </a:r>
            <a:r>
              <a:rPr lang="tr-TR" altLang="tr-TR" dirty="0">
                <a:latin typeface="Arial" panose="020B0604020202020204" pitchFamily="34" charset="0"/>
              </a:rPr>
              <a:t> Oranı</a:t>
            </a:r>
          </a:p>
        </p:txBody>
      </p:sp>
      <p:sp>
        <p:nvSpPr>
          <p:cNvPr id="114692" name="Rectangle 3">
            <a:extLst>
              <a:ext uri="{FF2B5EF4-FFF2-40B4-BE49-F238E27FC236}">
                <a16:creationId xmlns:a16="http://schemas.microsoft.com/office/drawing/2014/main" id="{AA8698C1-8B51-4855-BF3E-0692D9D0B2C4}"/>
              </a:ext>
            </a:extLst>
          </p:cNvPr>
          <p:cNvSpPr>
            <a:spLocks noGrp="1"/>
          </p:cNvSpPr>
          <p:nvPr>
            <p:ph idx="1"/>
          </p:nvPr>
        </p:nvSpPr>
        <p:spPr>
          <a:xfrm>
            <a:off x="839416" y="1917203"/>
            <a:ext cx="10153128" cy="3023593"/>
          </a:xfrm>
        </p:spPr>
        <p:txBody>
          <a:bodyPr>
            <a:normAutofit fontScale="85000" lnSpcReduction="20000"/>
          </a:bodyPr>
          <a:lstStyle/>
          <a:p>
            <a:pPr marL="0" indent="0" algn="just">
              <a:lnSpc>
                <a:spcPct val="100000"/>
              </a:lnSpc>
              <a:spcAft>
                <a:spcPts val="1200"/>
              </a:spcAft>
              <a:buNone/>
            </a:pPr>
            <a:r>
              <a:rPr lang="tr-TR" altLang="tr-TR" sz="3200" dirty="0">
                <a:latin typeface="Times New Roman" panose="02020603050405020304" pitchFamily="18" charset="0"/>
                <a:cs typeface="Times New Roman" panose="02020603050405020304" pitchFamily="18" charset="0"/>
              </a:rPr>
              <a:t>İşletmenin yabancı kaynakları ile öz kaynakları arasındaki ilişkiyi gösterir.</a:t>
            </a:r>
          </a:p>
          <a:p>
            <a:pPr marL="0" indent="0" algn="just">
              <a:lnSpc>
                <a:spcPct val="100000"/>
              </a:lnSpc>
              <a:spcAft>
                <a:spcPts val="1200"/>
              </a:spcAft>
              <a:buNone/>
            </a:pPr>
            <a:r>
              <a:rPr lang="tr-TR" altLang="tr-TR" sz="3200" dirty="0">
                <a:solidFill>
                  <a:srgbClr val="FF0000"/>
                </a:solidFill>
                <a:latin typeface="Times New Roman" panose="02020603050405020304" pitchFamily="18" charset="0"/>
                <a:cs typeface="Times New Roman" panose="02020603050405020304" pitchFamily="18" charset="0"/>
              </a:rPr>
              <a:t>Oran = 1 : </a:t>
            </a:r>
            <a:r>
              <a:rPr lang="tr-TR" altLang="tr-TR" sz="3200" dirty="0">
                <a:latin typeface="Times New Roman" panose="02020603050405020304" pitchFamily="18" charset="0"/>
                <a:cs typeface="Times New Roman" panose="02020603050405020304" pitchFamily="18" charset="0"/>
              </a:rPr>
              <a:t>Öz kaynak borç dengesi yeterli.</a:t>
            </a:r>
          </a:p>
          <a:p>
            <a:pPr marL="0" indent="0" algn="just">
              <a:lnSpc>
                <a:spcPct val="100000"/>
              </a:lnSpc>
              <a:spcAft>
                <a:spcPts val="1200"/>
              </a:spcAft>
              <a:buNone/>
            </a:pPr>
            <a:r>
              <a:rPr lang="tr-TR" altLang="tr-TR" sz="3200" dirty="0">
                <a:solidFill>
                  <a:schemeClr val="accent5">
                    <a:lumMod val="75000"/>
                  </a:schemeClr>
                </a:solidFill>
                <a:latin typeface="Times New Roman" panose="02020603050405020304" pitchFamily="18" charset="0"/>
                <a:cs typeface="Times New Roman" panose="02020603050405020304" pitchFamily="18" charset="0"/>
              </a:rPr>
              <a:t>Oran &lt; 1 : </a:t>
            </a:r>
            <a:r>
              <a:rPr lang="tr-TR" altLang="tr-TR" sz="3200" dirty="0">
                <a:latin typeface="Times New Roman" panose="02020603050405020304" pitchFamily="18" charset="0"/>
                <a:cs typeface="Times New Roman" panose="02020603050405020304" pitchFamily="18" charset="0"/>
              </a:rPr>
              <a:t>Kriz kolay ve az zararla atlatılabilir.</a:t>
            </a:r>
          </a:p>
          <a:p>
            <a:pPr marL="0" indent="0" algn="just">
              <a:lnSpc>
                <a:spcPct val="100000"/>
              </a:lnSpc>
              <a:spcAft>
                <a:spcPts val="1200"/>
              </a:spcAft>
              <a:buNone/>
            </a:pPr>
            <a:r>
              <a:rPr lang="tr-TR" altLang="tr-TR" sz="3200" dirty="0">
                <a:solidFill>
                  <a:srgbClr val="FF9933"/>
                </a:solidFill>
                <a:latin typeface="Times New Roman" panose="02020603050405020304" pitchFamily="18" charset="0"/>
                <a:cs typeface="Times New Roman" panose="02020603050405020304" pitchFamily="18" charset="0"/>
              </a:rPr>
              <a:t>Oran &gt; 1 : </a:t>
            </a:r>
            <a:r>
              <a:rPr lang="tr-TR" altLang="tr-TR" sz="3200" dirty="0">
                <a:latin typeface="Times New Roman" panose="02020603050405020304" pitchFamily="18" charset="0"/>
                <a:cs typeface="Times New Roman" panose="02020603050405020304" pitchFamily="18" charset="0"/>
              </a:rPr>
              <a:t>İşletmenin kendi </a:t>
            </a:r>
            <a:r>
              <a:rPr lang="tr-TR" altLang="tr-TR" sz="3200" dirty="0" err="1">
                <a:latin typeface="Times New Roman" panose="02020603050405020304" pitchFamily="18" charset="0"/>
                <a:cs typeface="Times New Roman" panose="02020603050405020304" pitchFamily="18" charset="0"/>
              </a:rPr>
              <a:t>özkaynaklarından</a:t>
            </a:r>
            <a:r>
              <a:rPr lang="tr-TR" altLang="tr-TR" sz="3200" dirty="0">
                <a:latin typeface="Times New Roman" panose="02020603050405020304" pitchFamily="18" charset="0"/>
                <a:cs typeface="Times New Roman" panose="02020603050405020304" pitchFamily="18" charset="0"/>
              </a:rPr>
              <a:t> çok yabancı kaynaklara bağımlı. Alacaklıların güvencesi az.</a:t>
            </a:r>
          </a:p>
        </p:txBody>
      </p:sp>
      <mc:AlternateContent xmlns:mc="http://schemas.openxmlformats.org/markup-compatibility/2006" xmlns:a14="http://schemas.microsoft.com/office/drawing/2010/main">
        <mc:Choice Requires="a14">
          <p:sp>
            <p:nvSpPr>
              <p:cNvPr id="114693" name="Object 4">
                <a:extLst>
                  <a:ext uri="{FF2B5EF4-FFF2-40B4-BE49-F238E27FC236}">
                    <a16:creationId xmlns:a16="http://schemas.microsoft.com/office/drawing/2014/main" id="{F7038A82-ECF9-4B08-A2F9-BCDBB3433C01}"/>
                  </a:ext>
                </a:extLst>
              </p:cNvPr>
              <p:cNvSpPr txBox="1"/>
              <p:nvPr/>
            </p:nvSpPr>
            <p:spPr bwMode="auto">
              <a:xfrm>
                <a:off x="3503712" y="5289450"/>
                <a:ext cx="3816350" cy="177800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n-US" sz="3600" i="1">
                              <a:solidFill>
                                <a:srgbClr val="000000"/>
                              </a:solidFill>
                              <a:latin typeface="Cambria Math" panose="02040503050406030204" pitchFamily="18" charset="0"/>
                            </a:rPr>
                          </m:ctrlPr>
                        </m:fPr>
                        <m:num>
                          <m:r>
                            <m:rPr>
                              <m:nor/>
                            </m:rPr>
                            <a:rPr lang="tr-TR" sz="3600" b="0" i="0" smtClean="0">
                              <a:solidFill>
                                <a:srgbClr val="000000"/>
                              </a:solidFill>
                              <a:latin typeface="Cambria Math" panose="02040503050406030204" pitchFamily="18" charset="0"/>
                            </a:rPr>
                            <m:t>Yabanc</m:t>
                          </m:r>
                          <m:r>
                            <m:rPr>
                              <m:nor/>
                            </m:rPr>
                            <a:rPr lang="tr-TR" sz="3600" b="0" i="0" smtClean="0">
                              <a:solidFill>
                                <a:srgbClr val="000000"/>
                              </a:solidFill>
                              <a:latin typeface="Cambria Math" panose="02040503050406030204" pitchFamily="18" charset="0"/>
                            </a:rPr>
                            <m:t>ı </m:t>
                          </m:r>
                          <m:r>
                            <m:rPr>
                              <m:nor/>
                            </m:rPr>
                            <a:rPr lang="tr-TR" sz="3600" b="0" i="0" smtClean="0">
                              <a:solidFill>
                                <a:srgbClr val="000000"/>
                              </a:solidFill>
                              <a:latin typeface="Cambria Math" panose="02040503050406030204" pitchFamily="18" charset="0"/>
                            </a:rPr>
                            <m:t>Kaynaklar</m:t>
                          </m:r>
                          <m:r>
                            <m:rPr>
                              <m:nor/>
                            </m:rPr>
                            <a:rPr lang="en-US" sz="3600" i="0">
                              <a:solidFill>
                                <a:srgbClr val="000000"/>
                              </a:solidFill>
                              <a:latin typeface="Cambria Math" panose="02040503050406030204" pitchFamily="18" charset="0"/>
                            </a:rPr>
                            <m:t> </m:t>
                          </m:r>
                        </m:num>
                        <m:den>
                          <m:r>
                            <m:rPr>
                              <m:nor/>
                            </m:rPr>
                            <a:rPr lang="en-US" sz="3600">
                              <a:solidFill>
                                <a:srgbClr val="000000"/>
                              </a:solidFill>
                              <a:latin typeface="Cambria Math" panose="02040503050406030204" pitchFamily="18" charset="0"/>
                            </a:rPr>
                            <m:t>Ö</m:t>
                          </m:r>
                          <m:r>
                            <m:rPr>
                              <m:nor/>
                            </m:rPr>
                            <a:rPr lang="en-US" sz="3600">
                              <a:solidFill>
                                <a:srgbClr val="000000"/>
                              </a:solidFill>
                              <a:latin typeface="Cambria Math" panose="02040503050406030204" pitchFamily="18" charset="0"/>
                            </a:rPr>
                            <m:t>zkaynaklar</m:t>
                          </m:r>
                        </m:den>
                      </m:f>
                    </m:oMath>
                  </m:oMathPara>
                </a14:m>
                <a:endParaRPr lang="en-US" sz="3600" dirty="0"/>
              </a:p>
            </p:txBody>
          </p:sp>
        </mc:Choice>
        <mc:Fallback xmlns="">
          <p:sp>
            <p:nvSpPr>
              <p:cNvPr id="114693" name="Object 4">
                <a:extLst>
                  <a:ext uri="{FF2B5EF4-FFF2-40B4-BE49-F238E27FC236}">
                    <a16:creationId xmlns:a16="http://schemas.microsoft.com/office/drawing/2014/main" id="{F7038A82-ECF9-4B08-A2F9-BCDBB3433C01}"/>
                  </a:ext>
                </a:extLst>
              </p:cNvPr>
              <p:cNvSpPr txBox="1">
                <a:spLocks noRot="1" noChangeAspect="1" noMove="1" noResize="1" noEditPoints="1" noAdjustHandles="1" noChangeArrowheads="1" noChangeShapeType="1" noTextEdit="1"/>
              </p:cNvSpPr>
              <p:nvPr/>
            </p:nvSpPr>
            <p:spPr bwMode="auto">
              <a:xfrm>
                <a:off x="3503712" y="5289450"/>
                <a:ext cx="3816350" cy="1778000"/>
              </a:xfrm>
              <a:prstGeom prst="rect">
                <a:avLst/>
              </a:prstGeom>
              <a:blipFill>
                <a:blip r:embed="rId2"/>
                <a:stretch>
                  <a:fillRect r="-479"/>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297019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Yabancı Kaynakların </a:t>
            </a:r>
            <a:r>
              <a:rPr lang="tr-TR" sz="3200" dirty="0" err="1">
                <a:latin typeface="Times New Roman" panose="02020603050405020304" pitchFamily="18" charset="0"/>
                <a:cs typeface="Times New Roman" panose="02020603050405020304" pitchFamily="18" charset="0"/>
              </a:rPr>
              <a:t>Özkaynaklara</a:t>
            </a:r>
            <a:r>
              <a:rPr lang="tr-TR" sz="3200" dirty="0">
                <a:latin typeface="Times New Roman" panose="02020603050405020304" pitchFamily="18" charset="0"/>
                <a:cs typeface="Times New Roman" panose="02020603050405020304" pitchFamily="18" charset="0"/>
              </a:rPr>
              <a:t>  oranın 1 olması analiz yapana nasıl bir sinyal verir?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Yabancı Kaynakların </a:t>
            </a:r>
            <a:r>
              <a:rPr lang="tr-TR" sz="3200" dirty="0" err="1">
                <a:latin typeface="Times New Roman" panose="02020603050405020304" pitchFamily="18" charset="0"/>
                <a:cs typeface="Times New Roman" panose="02020603050405020304" pitchFamily="18" charset="0"/>
              </a:rPr>
              <a:t>Özkaynaklara</a:t>
            </a:r>
            <a:r>
              <a:rPr lang="tr-TR" sz="3200" dirty="0">
                <a:latin typeface="Times New Roman" panose="02020603050405020304" pitchFamily="18" charset="0"/>
                <a:cs typeface="Times New Roman" panose="02020603050405020304" pitchFamily="18" charset="0"/>
              </a:rPr>
              <a:t>  oranın 2 olması analiz yapana nasıl bir sinyal verir?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Yabancı Kaynakların </a:t>
            </a:r>
            <a:r>
              <a:rPr lang="tr-TR" sz="3200" dirty="0" err="1">
                <a:latin typeface="Times New Roman" panose="02020603050405020304" pitchFamily="18" charset="0"/>
                <a:cs typeface="Times New Roman" panose="02020603050405020304" pitchFamily="18" charset="0"/>
              </a:rPr>
              <a:t>Özkaynaklara</a:t>
            </a:r>
            <a:r>
              <a:rPr lang="tr-TR" sz="3200" dirty="0">
                <a:latin typeface="Times New Roman" panose="02020603050405020304" pitchFamily="18" charset="0"/>
                <a:cs typeface="Times New Roman" panose="02020603050405020304" pitchFamily="18" charset="0"/>
              </a:rPr>
              <a:t>  oranın 0,5 olması analiz yapana nasıl bir sinyal verir?</a:t>
            </a:r>
          </a:p>
          <a:p>
            <a:endParaRPr lang="en-US" dirty="0"/>
          </a:p>
        </p:txBody>
      </p:sp>
    </p:spTree>
    <p:extLst>
      <p:ext uri="{BB962C8B-B14F-4D97-AF65-F5344CB8AC3E}">
        <p14:creationId xmlns:p14="http://schemas.microsoft.com/office/powerpoint/2010/main" val="2992435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2">
            <a:extLst>
              <a:ext uri="{FF2B5EF4-FFF2-40B4-BE49-F238E27FC236}">
                <a16:creationId xmlns:a16="http://schemas.microsoft.com/office/drawing/2014/main" id="{22188023-2AE7-4261-A24E-278FDA2F44AA}"/>
              </a:ext>
            </a:extLst>
          </p:cNvPr>
          <p:cNvSpPr>
            <a:spLocks noGrp="1"/>
          </p:cNvSpPr>
          <p:nvPr>
            <p:ph type="title"/>
          </p:nvPr>
        </p:nvSpPr>
        <p:spPr>
          <a:xfrm>
            <a:off x="1271464" y="764877"/>
            <a:ext cx="8229600" cy="1143000"/>
          </a:xfrm>
        </p:spPr>
        <p:txBody>
          <a:bodyPr/>
          <a:lstStyle/>
          <a:p>
            <a:r>
              <a:rPr lang="tr-TR" altLang="tr-TR" sz="3200" dirty="0">
                <a:latin typeface="Arial" panose="020B0604020202020204" pitchFamily="34" charset="0"/>
              </a:rPr>
              <a:t>Kısa Vadeli Yabancı Kaynak Oranı</a:t>
            </a:r>
          </a:p>
        </p:txBody>
      </p:sp>
      <p:sp>
        <p:nvSpPr>
          <p:cNvPr id="115716" name="Rectangle 3">
            <a:extLst>
              <a:ext uri="{FF2B5EF4-FFF2-40B4-BE49-F238E27FC236}">
                <a16:creationId xmlns:a16="http://schemas.microsoft.com/office/drawing/2014/main" id="{B0960312-E1C0-4319-942C-848FD5D957A6}"/>
              </a:ext>
            </a:extLst>
          </p:cNvPr>
          <p:cNvSpPr>
            <a:spLocks noGrp="1"/>
          </p:cNvSpPr>
          <p:nvPr>
            <p:ph idx="1"/>
          </p:nvPr>
        </p:nvSpPr>
        <p:spPr>
          <a:xfrm>
            <a:off x="839416" y="2263159"/>
            <a:ext cx="10873208" cy="2592289"/>
          </a:xfrm>
        </p:spPr>
        <p:txBody>
          <a:bodyPr>
            <a:normAutofit/>
          </a:bodyPr>
          <a:lstStyle/>
          <a:p>
            <a:pPr algn="just">
              <a:lnSpc>
                <a:spcPct val="100000"/>
              </a:lnSpc>
              <a:spcAft>
                <a:spcPts val="600"/>
              </a:spcAft>
            </a:pPr>
            <a:r>
              <a:rPr lang="tr-TR" altLang="tr-TR" sz="3200" dirty="0">
                <a:latin typeface="Times New Roman" panose="02020603050405020304" pitchFamily="18" charset="0"/>
                <a:cs typeface="Times New Roman" panose="02020603050405020304" pitchFamily="18" charset="0"/>
              </a:rPr>
              <a:t>Bu oran, bir firmanın varlıklarının ne kadarını kısa vadeli yabancı kaynakla finanse ettiğini göstermektedir. Oranın, genel olarak toplam pasif değerinin </a:t>
            </a:r>
            <a:r>
              <a:rPr lang="tr-TR" altLang="tr-TR" sz="3200" b="1" dirty="0">
                <a:solidFill>
                  <a:srgbClr val="FF0000"/>
                </a:solidFill>
                <a:latin typeface="Times New Roman" panose="02020603050405020304" pitchFamily="18" charset="0"/>
                <a:cs typeface="Times New Roman" panose="02020603050405020304" pitchFamily="18" charset="0"/>
              </a:rPr>
              <a:t>1/3</a:t>
            </a:r>
            <a:r>
              <a:rPr lang="tr-TR" altLang="tr-TR" sz="3200" dirty="0">
                <a:latin typeface="Times New Roman" panose="02020603050405020304" pitchFamily="18" charset="0"/>
                <a:cs typeface="Times New Roman" panose="02020603050405020304" pitchFamily="18" charset="0"/>
              </a:rPr>
              <a:t>’ünü aşmaması gerektiği belirtilmektedir.</a:t>
            </a:r>
          </a:p>
        </p:txBody>
      </p:sp>
      <p:graphicFrame>
        <p:nvGraphicFramePr>
          <p:cNvPr id="115717" name="Object 4">
            <a:extLst>
              <a:ext uri="{FF2B5EF4-FFF2-40B4-BE49-F238E27FC236}">
                <a16:creationId xmlns:a16="http://schemas.microsoft.com/office/drawing/2014/main" id="{6BE9939D-2E9E-42DB-A421-1AA2E66E7F2E}"/>
              </a:ext>
            </a:extLst>
          </p:cNvPr>
          <p:cNvGraphicFramePr>
            <a:graphicFrameLocks noChangeAspect="1"/>
          </p:cNvGraphicFramePr>
          <p:nvPr>
            <p:extLst>
              <p:ext uri="{D42A27DB-BD31-4B8C-83A1-F6EECF244321}">
                <p14:modId xmlns:p14="http://schemas.microsoft.com/office/powerpoint/2010/main" val="3694493797"/>
              </p:ext>
            </p:extLst>
          </p:nvPr>
        </p:nvGraphicFramePr>
        <p:xfrm>
          <a:off x="3359696" y="4869160"/>
          <a:ext cx="5972175" cy="1223963"/>
        </p:xfrm>
        <a:graphic>
          <a:graphicData uri="http://schemas.openxmlformats.org/presentationml/2006/ole">
            <mc:AlternateContent xmlns:mc="http://schemas.openxmlformats.org/markup-compatibility/2006">
              <mc:Choice xmlns:v="urn:schemas-microsoft-com:vml" Requires="v">
                <p:oleObj name="Equation" r:id="rId2" imgW="2044700" imgH="419100" progId="Equation.DSMT4">
                  <p:embed/>
                </p:oleObj>
              </mc:Choice>
              <mc:Fallback>
                <p:oleObj name="Equation" r:id="rId2" imgW="2044700" imgH="4191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696" y="4869160"/>
                        <a:ext cx="5972175"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2">
            <a:extLst>
              <a:ext uri="{FF2B5EF4-FFF2-40B4-BE49-F238E27FC236}">
                <a16:creationId xmlns:a16="http://schemas.microsoft.com/office/drawing/2014/main" id="{8059777A-D448-4839-A594-8FE684A4D29A}"/>
              </a:ext>
            </a:extLst>
          </p:cNvPr>
          <p:cNvSpPr>
            <a:spLocks noGrp="1"/>
          </p:cNvSpPr>
          <p:nvPr>
            <p:ph type="title"/>
          </p:nvPr>
        </p:nvSpPr>
        <p:spPr/>
        <p:txBody>
          <a:bodyPr/>
          <a:lstStyle/>
          <a:p>
            <a:r>
              <a:rPr lang="tr-TR" altLang="tr-TR" sz="3600" dirty="0">
                <a:latin typeface="Arial" panose="020B0604020202020204" pitchFamily="34" charset="0"/>
              </a:rPr>
              <a:t>Uzun Vadeli Yabancı Kaynak Oranı</a:t>
            </a:r>
          </a:p>
        </p:txBody>
      </p:sp>
      <p:sp>
        <p:nvSpPr>
          <p:cNvPr id="116740" name="Rectangle 3">
            <a:extLst>
              <a:ext uri="{FF2B5EF4-FFF2-40B4-BE49-F238E27FC236}">
                <a16:creationId xmlns:a16="http://schemas.microsoft.com/office/drawing/2014/main" id="{1F661CA7-9BAC-44A2-8403-DCA492FB1348}"/>
              </a:ext>
            </a:extLst>
          </p:cNvPr>
          <p:cNvSpPr>
            <a:spLocks noGrp="1"/>
          </p:cNvSpPr>
          <p:nvPr>
            <p:ph idx="1"/>
          </p:nvPr>
        </p:nvSpPr>
        <p:spPr>
          <a:xfrm>
            <a:off x="1024128" y="2286000"/>
            <a:ext cx="10040424" cy="2223120"/>
          </a:xfrm>
        </p:spPr>
        <p:txBody>
          <a:bodyPr>
            <a:normAutofit/>
          </a:bodyPr>
          <a:lstStyle/>
          <a:p>
            <a:pPr algn="just"/>
            <a:r>
              <a:rPr lang="tr-TR" altLang="tr-TR" sz="3200" dirty="0">
                <a:latin typeface="Times New Roman" panose="02020603050405020304" pitchFamily="18" charset="0"/>
                <a:cs typeface="Times New Roman" panose="02020603050405020304" pitchFamily="18" charset="0"/>
              </a:rPr>
              <a:t>Bu oran, varlıkların ne kadarının uzun vadeli yabancı kaynaklarla finanse edildiğini ortaya koymaktadır. Oranın genel olarak </a:t>
            </a:r>
            <a:r>
              <a:rPr lang="tr-TR" altLang="tr-TR" sz="3200" b="1" dirty="0">
                <a:solidFill>
                  <a:srgbClr val="FF0000"/>
                </a:solidFill>
                <a:latin typeface="Times New Roman" panose="02020603050405020304" pitchFamily="18" charset="0"/>
                <a:cs typeface="Times New Roman" panose="02020603050405020304" pitchFamily="18" charset="0"/>
              </a:rPr>
              <a:t>1/6</a:t>
            </a:r>
            <a:r>
              <a:rPr lang="tr-TR" altLang="tr-TR" sz="3200" dirty="0">
                <a:latin typeface="Times New Roman" panose="02020603050405020304" pitchFamily="18" charset="0"/>
                <a:cs typeface="Times New Roman" panose="02020603050405020304" pitchFamily="18" charset="0"/>
              </a:rPr>
              <a:t> seviyesinde olması istenir.</a:t>
            </a:r>
          </a:p>
        </p:txBody>
      </p:sp>
      <p:graphicFrame>
        <p:nvGraphicFramePr>
          <p:cNvPr id="116741" name="Object 4">
            <a:extLst>
              <a:ext uri="{FF2B5EF4-FFF2-40B4-BE49-F238E27FC236}">
                <a16:creationId xmlns:a16="http://schemas.microsoft.com/office/drawing/2014/main" id="{E7D479FF-765A-48E9-B5B6-0D1F03A22C77}"/>
              </a:ext>
            </a:extLst>
          </p:cNvPr>
          <p:cNvGraphicFramePr>
            <a:graphicFrameLocks noChangeAspect="1"/>
          </p:cNvGraphicFramePr>
          <p:nvPr>
            <p:extLst>
              <p:ext uri="{D42A27DB-BD31-4B8C-83A1-F6EECF244321}">
                <p14:modId xmlns:p14="http://schemas.microsoft.com/office/powerpoint/2010/main" val="807780236"/>
              </p:ext>
            </p:extLst>
          </p:nvPr>
        </p:nvGraphicFramePr>
        <p:xfrm>
          <a:off x="2443890" y="4769187"/>
          <a:ext cx="7200900" cy="1441450"/>
        </p:xfrm>
        <a:graphic>
          <a:graphicData uri="http://schemas.openxmlformats.org/presentationml/2006/ole">
            <mc:AlternateContent xmlns:mc="http://schemas.openxmlformats.org/markup-compatibility/2006">
              <mc:Choice xmlns:v="urn:schemas-microsoft-com:vml" Requires="v">
                <p:oleObj name="Equation" r:id="rId2" imgW="2095500" imgH="419100" progId="Equation.DSMT4">
                  <p:embed/>
                </p:oleObj>
              </mc:Choice>
              <mc:Fallback>
                <p:oleObj name="Equation" r:id="rId2" imgW="2095500" imgH="4191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3890" y="4769187"/>
                        <a:ext cx="7200900" cy="14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a:extLst>
              <a:ext uri="{FF2B5EF4-FFF2-40B4-BE49-F238E27FC236}">
                <a16:creationId xmlns:a16="http://schemas.microsoft.com/office/drawing/2014/main" id="{97650080-6E45-41EC-8ECB-6E676A35269C}"/>
              </a:ext>
            </a:extLst>
          </p:cNvPr>
          <p:cNvSpPr>
            <a:spLocks noGrp="1"/>
          </p:cNvSpPr>
          <p:nvPr>
            <p:ph type="title"/>
          </p:nvPr>
        </p:nvSpPr>
        <p:spPr>
          <a:xfrm>
            <a:off x="1343472" y="801054"/>
            <a:ext cx="8229600" cy="1143000"/>
          </a:xfrm>
        </p:spPr>
        <p:txBody>
          <a:bodyPr/>
          <a:lstStyle/>
          <a:p>
            <a:r>
              <a:rPr lang="tr-TR" altLang="tr-TR" sz="3200" dirty="0">
                <a:latin typeface="Arial" panose="020B0604020202020204" pitchFamily="34" charset="0"/>
              </a:rPr>
              <a:t>Yabancı Kaynaklar Vade Yapısı Oranı</a:t>
            </a:r>
          </a:p>
        </p:txBody>
      </p:sp>
      <p:sp>
        <p:nvSpPr>
          <p:cNvPr id="117764" name="Rectangle 3">
            <a:extLst>
              <a:ext uri="{FF2B5EF4-FFF2-40B4-BE49-F238E27FC236}">
                <a16:creationId xmlns:a16="http://schemas.microsoft.com/office/drawing/2014/main" id="{649997FC-7CD0-479B-BEB0-DC31F3C5E0E9}"/>
              </a:ext>
            </a:extLst>
          </p:cNvPr>
          <p:cNvSpPr>
            <a:spLocks noGrp="1"/>
          </p:cNvSpPr>
          <p:nvPr>
            <p:ph idx="1"/>
          </p:nvPr>
        </p:nvSpPr>
        <p:spPr>
          <a:xfrm>
            <a:off x="911424" y="2286000"/>
            <a:ext cx="10441160" cy="4023360"/>
          </a:xfrm>
        </p:spPr>
        <p:txBody>
          <a:bodyPr>
            <a:normAutofit/>
          </a:bodyPr>
          <a:lstStyle/>
          <a:p>
            <a:pPr algn="just"/>
            <a:r>
              <a:rPr lang="tr-TR" altLang="tr-TR" sz="3200" dirty="0">
                <a:latin typeface="Times New Roman" panose="02020603050405020304" pitchFamily="18" charset="0"/>
                <a:cs typeface="Times New Roman" panose="02020603050405020304" pitchFamily="18" charset="0"/>
              </a:rPr>
              <a:t>Bu oran, toplam yabancı kaynaklar içerisinde, kısa vadeli yabancı kaynakların ağırlığını ortaya koymaktadır. Oranın genel olarak </a:t>
            </a:r>
            <a:r>
              <a:rPr lang="tr-TR" altLang="tr-TR" sz="3200" b="1" dirty="0">
                <a:solidFill>
                  <a:srgbClr val="FF0000"/>
                </a:solidFill>
                <a:latin typeface="Times New Roman" panose="02020603050405020304" pitchFamily="18" charset="0"/>
                <a:cs typeface="Times New Roman" panose="02020603050405020304" pitchFamily="18" charset="0"/>
              </a:rPr>
              <a:t>2/3</a:t>
            </a:r>
            <a:r>
              <a:rPr lang="tr-TR" altLang="tr-TR" sz="3200" dirty="0">
                <a:latin typeface="Times New Roman" panose="02020603050405020304" pitchFamily="18" charset="0"/>
                <a:cs typeface="Times New Roman" panose="02020603050405020304" pitchFamily="18" charset="0"/>
              </a:rPr>
              <a:t> seviyesinde olması istenir.</a:t>
            </a:r>
          </a:p>
        </p:txBody>
      </p:sp>
      <p:graphicFrame>
        <p:nvGraphicFramePr>
          <p:cNvPr id="117765" name="Object 4">
            <a:extLst>
              <a:ext uri="{FF2B5EF4-FFF2-40B4-BE49-F238E27FC236}">
                <a16:creationId xmlns:a16="http://schemas.microsoft.com/office/drawing/2014/main" id="{5F3E85A7-DA71-462A-AF41-48C05A900624}"/>
              </a:ext>
            </a:extLst>
          </p:cNvPr>
          <p:cNvGraphicFramePr>
            <a:graphicFrameLocks noChangeAspect="1"/>
          </p:cNvGraphicFramePr>
          <p:nvPr>
            <p:extLst>
              <p:ext uri="{D42A27DB-BD31-4B8C-83A1-F6EECF244321}">
                <p14:modId xmlns:p14="http://schemas.microsoft.com/office/powerpoint/2010/main" val="2136623326"/>
              </p:ext>
            </p:extLst>
          </p:nvPr>
        </p:nvGraphicFramePr>
        <p:xfrm>
          <a:off x="2711624" y="4935591"/>
          <a:ext cx="7489825" cy="1535113"/>
        </p:xfrm>
        <a:graphic>
          <a:graphicData uri="http://schemas.openxmlformats.org/presentationml/2006/ole">
            <mc:AlternateContent xmlns:mc="http://schemas.openxmlformats.org/markup-compatibility/2006">
              <mc:Choice xmlns:v="urn:schemas-microsoft-com:vml" Requires="v">
                <p:oleObj name="Equation" r:id="rId2" imgW="2044700" imgH="419100" progId="Equation.DSMT4">
                  <p:embed/>
                </p:oleObj>
              </mc:Choice>
              <mc:Fallback>
                <p:oleObj name="Equation" r:id="rId2" imgW="2044700" imgH="4191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624" y="4935591"/>
                        <a:ext cx="7489825" cy="153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a:extLst>
              <a:ext uri="{FF2B5EF4-FFF2-40B4-BE49-F238E27FC236}">
                <a16:creationId xmlns:a16="http://schemas.microsoft.com/office/drawing/2014/main" id="{97650080-6E45-41EC-8ECB-6E676A35269C}"/>
              </a:ext>
            </a:extLst>
          </p:cNvPr>
          <p:cNvSpPr>
            <a:spLocks noGrp="1"/>
          </p:cNvSpPr>
          <p:nvPr>
            <p:ph type="title"/>
          </p:nvPr>
        </p:nvSpPr>
        <p:spPr>
          <a:xfrm>
            <a:off x="1343472" y="387296"/>
            <a:ext cx="8229600" cy="1143000"/>
          </a:xfrm>
        </p:spPr>
        <p:txBody>
          <a:bodyPr/>
          <a:lstStyle/>
          <a:p>
            <a:r>
              <a:rPr lang="sv-SE" altLang="tr-TR" sz="3200" dirty="0">
                <a:latin typeface="Arial" panose="020B0604020202020204" pitchFamily="34" charset="0"/>
              </a:rPr>
              <a:t>DURAN VARLIKLARIN ÖZ KAYNAKLARA</a:t>
            </a:r>
            <a:br>
              <a:rPr lang="sv-SE" altLang="tr-TR" sz="3200" dirty="0">
                <a:latin typeface="Arial" panose="020B0604020202020204" pitchFamily="34" charset="0"/>
              </a:rPr>
            </a:br>
            <a:r>
              <a:rPr lang="sv-SE" altLang="tr-TR" sz="3200" dirty="0">
                <a:latin typeface="Arial" panose="020B0604020202020204" pitchFamily="34" charset="0"/>
              </a:rPr>
              <a:t>ORANI</a:t>
            </a:r>
            <a:endParaRPr lang="tr-TR" altLang="tr-TR" sz="3200" dirty="0">
              <a:latin typeface="Arial" panose="020B0604020202020204" pitchFamily="34" charset="0"/>
            </a:endParaRPr>
          </a:p>
        </p:txBody>
      </p:sp>
      <p:sp>
        <p:nvSpPr>
          <p:cNvPr id="117764" name="Rectangle 3">
            <a:extLst>
              <a:ext uri="{FF2B5EF4-FFF2-40B4-BE49-F238E27FC236}">
                <a16:creationId xmlns:a16="http://schemas.microsoft.com/office/drawing/2014/main" id="{649997FC-7CD0-479B-BEB0-DC31F3C5E0E9}"/>
              </a:ext>
            </a:extLst>
          </p:cNvPr>
          <p:cNvSpPr>
            <a:spLocks noGrp="1"/>
          </p:cNvSpPr>
          <p:nvPr>
            <p:ph idx="1"/>
          </p:nvPr>
        </p:nvSpPr>
        <p:spPr>
          <a:xfrm>
            <a:off x="883006" y="1922409"/>
            <a:ext cx="10441160" cy="4023360"/>
          </a:xfrm>
        </p:spPr>
        <p:txBody>
          <a:bodyPr>
            <a:normAutofit/>
          </a:bodyPr>
          <a:lstStyle/>
          <a:p>
            <a:pPr algn="just"/>
            <a:r>
              <a:rPr lang="tr-TR" altLang="tr-TR" sz="3200" dirty="0">
                <a:latin typeface="Times New Roman" panose="02020603050405020304" pitchFamily="18" charset="0"/>
                <a:cs typeface="Times New Roman" panose="02020603050405020304" pitchFamily="18" charset="0"/>
              </a:rPr>
              <a:t>Duran varlıkların ne kadarlık bölümünün öz kaynaklarla finanse edildiğini gösterir. </a:t>
            </a:r>
          </a:p>
          <a:p>
            <a:pPr algn="just"/>
            <a:r>
              <a:rPr lang="tr-TR" altLang="tr-TR" sz="3200" dirty="0">
                <a:latin typeface="Times New Roman" panose="02020603050405020304" pitchFamily="18" charset="0"/>
                <a:cs typeface="Times New Roman" panose="02020603050405020304" pitchFamily="18" charset="0"/>
              </a:rPr>
              <a:t>Eğer sermaye birikimi yetersizse duran varlıkların bir kısmının yabancı kaynaklarla finanse edildiği görülür. (Oranın 1’den büyük olması durumu)</a:t>
            </a:r>
          </a:p>
        </p:txBody>
      </p:sp>
      <mc:AlternateContent xmlns:mc="http://schemas.openxmlformats.org/markup-compatibility/2006" xmlns:a14="http://schemas.microsoft.com/office/drawing/2010/main">
        <mc:Choice Requires="a14">
          <p:sp>
            <p:nvSpPr>
              <p:cNvPr id="117765" name="Object 4">
                <a:extLst>
                  <a:ext uri="{FF2B5EF4-FFF2-40B4-BE49-F238E27FC236}">
                    <a16:creationId xmlns:a16="http://schemas.microsoft.com/office/drawing/2014/main" id="{5F3E85A7-DA71-462A-AF41-48C05A900624}"/>
                  </a:ext>
                </a:extLst>
              </p:cNvPr>
              <p:cNvSpPr txBox="1"/>
              <p:nvPr/>
            </p:nvSpPr>
            <p:spPr bwMode="auto">
              <a:xfrm>
                <a:off x="1991544" y="4831781"/>
                <a:ext cx="7489825" cy="15351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3600" i="1" smtClean="0">
                              <a:solidFill>
                                <a:srgbClr val="000000"/>
                              </a:solidFill>
                              <a:latin typeface="Cambria Math" panose="02040503050406030204" pitchFamily="18" charset="0"/>
                            </a:rPr>
                          </m:ctrlPr>
                        </m:fPr>
                        <m:num>
                          <m:r>
                            <m:rPr>
                              <m:nor/>
                            </m:rPr>
                            <a:rPr lang="tr-TR" sz="3600" b="0" i="0" smtClean="0">
                              <a:solidFill>
                                <a:srgbClr val="000000"/>
                              </a:solidFill>
                              <a:latin typeface="Cambria Math" panose="02040503050406030204" pitchFamily="18" charset="0"/>
                            </a:rPr>
                            <m:t>Duran</m:t>
                          </m:r>
                          <m:r>
                            <m:rPr>
                              <m:nor/>
                            </m:rPr>
                            <a:rPr lang="tr-TR" sz="3600" b="0" i="0"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Varl</m:t>
                          </m:r>
                          <m:r>
                            <m:rPr>
                              <m:nor/>
                            </m:rPr>
                            <a:rPr lang="tr-TR" sz="3600" b="0" i="0" smtClean="0">
                              <a:solidFill>
                                <a:srgbClr val="000000"/>
                              </a:solidFill>
                              <a:latin typeface="Cambria Math" panose="02040503050406030204" pitchFamily="18" charset="0"/>
                            </a:rPr>
                            <m:t>ı</m:t>
                          </m:r>
                          <m:r>
                            <m:rPr>
                              <m:nor/>
                            </m:rPr>
                            <a:rPr lang="tr-TR" sz="3600" b="0" i="0" smtClean="0">
                              <a:solidFill>
                                <a:srgbClr val="000000"/>
                              </a:solidFill>
                              <a:latin typeface="Cambria Math" panose="02040503050406030204" pitchFamily="18" charset="0"/>
                            </a:rPr>
                            <m:t>klar</m:t>
                          </m:r>
                        </m:num>
                        <m:den>
                          <m:r>
                            <m:rPr>
                              <m:nor/>
                            </m:rPr>
                            <a:rPr lang="tr-TR" sz="3600" b="0" i="0" smtClean="0">
                              <a:solidFill>
                                <a:srgbClr val="000000"/>
                              </a:solidFill>
                              <a:latin typeface="Cambria Math" panose="02040503050406030204" pitchFamily="18" charset="0"/>
                            </a:rPr>
                            <m:t>Ö</m:t>
                          </m:r>
                          <m:r>
                            <m:rPr>
                              <m:nor/>
                            </m:rPr>
                            <a:rPr lang="tr-TR" sz="3600" b="0" i="0" smtClean="0">
                              <a:solidFill>
                                <a:srgbClr val="000000"/>
                              </a:solidFill>
                              <a:latin typeface="Cambria Math" panose="02040503050406030204" pitchFamily="18" charset="0"/>
                            </a:rPr>
                            <m:t>zkaynaklar</m:t>
                          </m:r>
                        </m:den>
                      </m:f>
                      <m:r>
                        <a:rPr lang="tr-TR" sz="3600" b="0" i="1" smtClean="0">
                          <a:solidFill>
                            <a:srgbClr val="000000"/>
                          </a:solidFill>
                          <a:latin typeface="Cambria Math" panose="02040503050406030204" pitchFamily="18" charset="0"/>
                        </a:rPr>
                        <m:t>=1 </m:t>
                      </m:r>
                      <m:r>
                        <a:rPr lang="tr-TR" sz="3600" b="0" i="1" smtClean="0">
                          <a:solidFill>
                            <a:srgbClr val="000000"/>
                          </a:solidFill>
                          <a:latin typeface="Cambria Math" panose="02040503050406030204" pitchFamily="18" charset="0"/>
                        </a:rPr>
                        <m:t>𝑜𝑙𝑚𝑎𝑠𝚤</m:t>
                      </m:r>
                      <m:r>
                        <a:rPr lang="tr-TR" sz="3600" b="0" i="1" smtClean="0">
                          <a:solidFill>
                            <a:srgbClr val="000000"/>
                          </a:solidFill>
                          <a:latin typeface="Cambria Math" panose="02040503050406030204" pitchFamily="18" charset="0"/>
                        </a:rPr>
                        <m:t> </m:t>
                      </m:r>
                      <m:r>
                        <a:rPr lang="tr-TR" sz="3600" b="0" i="1" smtClean="0">
                          <a:solidFill>
                            <a:srgbClr val="000000"/>
                          </a:solidFill>
                          <a:latin typeface="Cambria Math" panose="02040503050406030204" pitchFamily="18" charset="0"/>
                        </a:rPr>
                        <m:t>𝑖𝑠𝑡𝑒𝑛𝑖𝑟</m:t>
                      </m:r>
                      <m:r>
                        <a:rPr lang="tr-TR" sz="3600" b="0" i="1" smtClean="0">
                          <a:solidFill>
                            <a:srgbClr val="000000"/>
                          </a:solidFill>
                          <a:latin typeface="Cambria Math" panose="02040503050406030204" pitchFamily="18" charset="0"/>
                        </a:rPr>
                        <m:t>.</m:t>
                      </m:r>
                    </m:oMath>
                  </m:oMathPara>
                </a14:m>
                <a:endParaRPr lang="en-US" sz="3600" dirty="0"/>
              </a:p>
            </p:txBody>
          </p:sp>
        </mc:Choice>
        <mc:Fallback xmlns="">
          <p:sp>
            <p:nvSpPr>
              <p:cNvPr id="117765" name="Object 4">
                <a:extLst>
                  <a:ext uri="{FF2B5EF4-FFF2-40B4-BE49-F238E27FC236}">
                    <a16:creationId xmlns:a16="http://schemas.microsoft.com/office/drawing/2014/main" id="{5F3E85A7-DA71-462A-AF41-48C05A900624}"/>
                  </a:ext>
                </a:extLst>
              </p:cNvPr>
              <p:cNvSpPr txBox="1">
                <a:spLocks noRot="1" noChangeAspect="1" noMove="1" noResize="1" noEditPoints="1" noAdjustHandles="1" noChangeArrowheads="1" noChangeShapeType="1" noTextEdit="1"/>
              </p:cNvSpPr>
              <p:nvPr/>
            </p:nvSpPr>
            <p:spPr bwMode="auto">
              <a:xfrm>
                <a:off x="1991544" y="4831781"/>
                <a:ext cx="7489825" cy="1535112"/>
              </a:xfrm>
              <a:prstGeom prst="rect">
                <a:avLst/>
              </a:prstGeom>
              <a:blipFill>
                <a:blip r:embed="rId2"/>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790740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Duran Varlıkların </a:t>
            </a:r>
            <a:r>
              <a:rPr lang="tr-TR" sz="3200" dirty="0" err="1">
                <a:latin typeface="Times New Roman" panose="02020603050405020304" pitchFamily="18" charset="0"/>
                <a:cs typeface="Times New Roman" panose="02020603050405020304" pitchFamily="18" charset="0"/>
              </a:rPr>
              <a:t>Özkaynaklara</a:t>
            </a:r>
            <a:r>
              <a:rPr lang="tr-TR" sz="3200" dirty="0">
                <a:latin typeface="Times New Roman" panose="02020603050405020304" pitchFamily="18" charset="0"/>
                <a:cs typeface="Times New Roman" panose="02020603050405020304" pitchFamily="18" charset="0"/>
              </a:rPr>
              <a:t> oranın 1 olması ne anlama gelmektedir?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Duran Varlıkların </a:t>
            </a:r>
            <a:r>
              <a:rPr lang="tr-TR" sz="3200" dirty="0" err="1">
                <a:latin typeface="Times New Roman" panose="02020603050405020304" pitchFamily="18" charset="0"/>
                <a:cs typeface="Times New Roman" panose="02020603050405020304" pitchFamily="18" charset="0"/>
              </a:rPr>
              <a:t>Özkaynaklara</a:t>
            </a:r>
            <a:r>
              <a:rPr lang="tr-TR" sz="3200" dirty="0">
                <a:latin typeface="Times New Roman" panose="02020603050405020304" pitchFamily="18" charset="0"/>
                <a:cs typeface="Times New Roman" panose="02020603050405020304" pitchFamily="18" charset="0"/>
              </a:rPr>
              <a:t> oranın 2 olması ne anlama gelmektedir?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Duran Varlıkların </a:t>
            </a:r>
            <a:r>
              <a:rPr lang="tr-TR" sz="3200" dirty="0" err="1">
                <a:latin typeface="Times New Roman" panose="02020603050405020304" pitchFamily="18" charset="0"/>
                <a:cs typeface="Times New Roman" panose="02020603050405020304" pitchFamily="18" charset="0"/>
              </a:rPr>
              <a:t>Özkaynaklara</a:t>
            </a:r>
            <a:r>
              <a:rPr lang="tr-TR" sz="3200" dirty="0">
                <a:latin typeface="Times New Roman" panose="02020603050405020304" pitchFamily="18" charset="0"/>
                <a:cs typeface="Times New Roman" panose="02020603050405020304" pitchFamily="18" charset="0"/>
              </a:rPr>
              <a:t> oranın 0,5 olması ne anlama gelmektedir?</a:t>
            </a:r>
          </a:p>
          <a:p>
            <a:endParaRPr lang="en-US" dirty="0"/>
          </a:p>
        </p:txBody>
      </p:sp>
    </p:spTree>
    <p:extLst>
      <p:ext uri="{BB962C8B-B14F-4D97-AF65-F5344CB8AC3E}">
        <p14:creationId xmlns:p14="http://schemas.microsoft.com/office/powerpoint/2010/main" val="527909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a:extLst>
              <a:ext uri="{FF2B5EF4-FFF2-40B4-BE49-F238E27FC236}">
                <a16:creationId xmlns:a16="http://schemas.microsoft.com/office/drawing/2014/main" id="{97650080-6E45-41EC-8ECB-6E676A35269C}"/>
              </a:ext>
            </a:extLst>
          </p:cNvPr>
          <p:cNvSpPr>
            <a:spLocks noGrp="1"/>
          </p:cNvSpPr>
          <p:nvPr>
            <p:ph type="title"/>
          </p:nvPr>
        </p:nvSpPr>
        <p:spPr>
          <a:xfrm>
            <a:off x="1343472" y="387296"/>
            <a:ext cx="8229600" cy="1143000"/>
          </a:xfrm>
        </p:spPr>
        <p:txBody>
          <a:bodyPr/>
          <a:lstStyle/>
          <a:p>
            <a:r>
              <a:rPr lang="sv-SE" altLang="tr-TR" sz="3200" dirty="0">
                <a:latin typeface="Arial" panose="020B0604020202020204" pitchFamily="34" charset="0"/>
              </a:rPr>
              <a:t>DURAN VARLIKLARIN DEVAMLI</a:t>
            </a:r>
            <a:br>
              <a:rPr lang="sv-SE" altLang="tr-TR" sz="3200" dirty="0">
                <a:latin typeface="Arial" panose="020B0604020202020204" pitchFamily="34" charset="0"/>
              </a:rPr>
            </a:br>
            <a:r>
              <a:rPr lang="sv-SE" altLang="tr-TR" sz="3200" dirty="0">
                <a:latin typeface="Arial" panose="020B0604020202020204" pitchFamily="34" charset="0"/>
              </a:rPr>
              <a:t>SERMAYEYE ORANI</a:t>
            </a:r>
            <a:endParaRPr lang="tr-TR" altLang="tr-TR" sz="3200" dirty="0">
              <a:latin typeface="Arial" panose="020B0604020202020204" pitchFamily="34" charset="0"/>
            </a:endParaRPr>
          </a:p>
        </p:txBody>
      </p:sp>
      <p:sp>
        <p:nvSpPr>
          <p:cNvPr id="117764" name="Rectangle 3">
            <a:extLst>
              <a:ext uri="{FF2B5EF4-FFF2-40B4-BE49-F238E27FC236}">
                <a16:creationId xmlns:a16="http://schemas.microsoft.com/office/drawing/2014/main" id="{649997FC-7CD0-479B-BEB0-DC31F3C5E0E9}"/>
              </a:ext>
            </a:extLst>
          </p:cNvPr>
          <p:cNvSpPr>
            <a:spLocks noGrp="1"/>
          </p:cNvSpPr>
          <p:nvPr>
            <p:ph idx="1"/>
          </p:nvPr>
        </p:nvSpPr>
        <p:spPr>
          <a:xfrm>
            <a:off x="883006" y="1922409"/>
            <a:ext cx="10441160" cy="4023360"/>
          </a:xfrm>
        </p:spPr>
        <p:txBody>
          <a:bodyPr>
            <a:normAutofit/>
          </a:bodyPr>
          <a:lstStyle/>
          <a:p>
            <a:pPr algn="just"/>
            <a:r>
              <a:rPr lang="tr-TR" altLang="tr-TR" sz="3200" dirty="0">
                <a:latin typeface="Times New Roman" panose="02020603050405020304" pitchFamily="18" charset="0"/>
                <a:cs typeface="Times New Roman" panose="02020603050405020304" pitchFamily="18" charset="0"/>
              </a:rPr>
              <a:t>Duran varlıkların ne kadarlık bölümünün </a:t>
            </a:r>
            <a:r>
              <a:rPr lang="tr-TR" altLang="tr-TR" sz="3200" dirty="0">
                <a:solidFill>
                  <a:srgbClr val="FF0000"/>
                </a:solidFill>
                <a:latin typeface="Times New Roman" panose="02020603050405020304" pitchFamily="18" charset="0"/>
                <a:cs typeface="Times New Roman" panose="02020603050405020304" pitchFamily="18" charset="0"/>
              </a:rPr>
              <a:t>öz kaynaklarla ve uzun vadeli yabancı kaynaklarla</a:t>
            </a:r>
            <a:r>
              <a:rPr lang="tr-TR" altLang="tr-TR" sz="3200" dirty="0">
                <a:latin typeface="Times New Roman" panose="02020603050405020304" pitchFamily="18" charset="0"/>
                <a:cs typeface="Times New Roman" panose="02020603050405020304" pitchFamily="18" charset="0"/>
              </a:rPr>
              <a:t> </a:t>
            </a:r>
            <a:r>
              <a:rPr lang="tr-TR" altLang="tr-TR" sz="3200" b="1" dirty="0">
                <a:latin typeface="Times New Roman" panose="02020603050405020304" pitchFamily="18" charset="0"/>
                <a:cs typeface="Times New Roman" panose="02020603050405020304" pitchFamily="18" charset="0"/>
              </a:rPr>
              <a:t>(devamlı sermaye) </a:t>
            </a:r>
            <a:r>
              <a:rPr lang="tr-TR" altLang="tr-TR" sz="3200" dirty="0">
                <a:latin typeface="Times New Roman" panose="02020603050405020304" pitchFamily="18" charset="0"/>
                <a:cs typeface="Times New Roman" panose="02020603050405020304" pitchFamily="18" charset="0"/>
              </a:rPr>
              <a:t>finanse edildiğini gösterir. </a:t>
            </a:r>
          </a:p>
          <a:p>
            <a:pPr algn="just"/>
            <a:r>
              <a:rPr lang="tr-TR" altLang="tr-TR" sz="3200" dirty="0">
                <a:latin typeface="Times New Roman" panose="02020603050405020304" pitchFamily="18" charset="0"/>
                <a:cs typeface="Times New Roman" panose="02020603050405020304" pitchFamily="18" charset="0"/>
              </a:rPr>
              <a:t>Oranın 1’in üstüne çıkması varlıkların bir kısmının Kısa Vadeli Yabancı </a:t>
            </a:r>
            <a:r>
              <a:rPr lang="tr-TR" altLang="tr-TR" sz="3200" dirty="0" err="1">
                <a:latin typeface="Times New Roman" panose="02020603050405020304" pitchFamily="18" charset="0"/>
                <a:cs typeface="Times New Roman" panose="02020603050405020304" pitchFamily="18" charset="0"/>
              </a:rPr>
              <a:t>Kaynaklar’la</a:t>
            </a:r>
            <a:r>
              <a:rPr lang="tr-TR" altLang="tr-TR" sz="3200" dirty="0">
                <a:latin typeface="Times New Roman" panose="02020603050405020304" pitchFamily="18" charset="0"/>
                <a:cs typeface="Times New Roman" panose="02020603050405020304" pitchFamily="18" charset="0"/>
              </a:rPr>
              <a:t> finanse edildiğini gösterir.</a:t>
            </a:r>
          </a:p>
        </p:txBody>
      </p:sp>
      <mc:AlternateContent xmlns:mc="http://schemas.openxmlformats.org/markup-compatibility/2006" xmlns:a14="http://schemas.microsoft.com/office/drawing/2010/main">
        <mc:Choice Requires="a14">
          <p:sp>
            <p:nvSpPr>
              <p:cNvPr id="117765" name="Object 4">
                <a:extLst>
                  <a:ext uri="{FF2B5EF4-FFF2-40B4-BE49-F238E27FC236}">
                    <a16:creationId xmlns:a16="http://schemas.microsoft.com/office/drawing/2014/main" id="{5F3E85A7-DA71-462A-AF41-48C05A900624}"/>
                  </a:ext>
                </a:extLst>
              </p:cNvPr>
              <p:cNvSpPr txBox="1"/>
              <p:nvPr/>
            </p:nvSpPr>
            <p:spPr bwMode="auto">
              <a:xfrm>
                <a:off x="695400" y="4831781"/>
                <a:ext cx="11089232" cy="1535112"/>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sz="3600" i="1" smtClean="0">
                              <a:solidFill>
                                <a:srgbClr val="000000"/>
                              </a:solidFill>
                              <a:latin typeface="Cambria Math" panose="02040503050406030204" pitchFamily="18" charset="0"/>
                            </a:rPr>
                          </m:ctrlPr>
                        </m:fPr>
                        <m:num>
                          <m:r>
                            <m:rPr>
                              <m:nor/>
                            </m:rPr>
                            <a:rPr lang="tr-TR" sz="3600" b="0" i="0" smtClean="0">
                              <a:solidFill>
                                <a:srgbClr val="000000"/>
                              </a:solidFill>
                              <a:latin typeface="Cambria Math" panose="02040503050406030204" pitchFamily="18" charset="0"/>
                            </a:rPr>
                            <m:t>Duran</m:t>
                          </m:r>
                          <m:r>
                            <m:rPr>
                              <m:nor/>
                            </m:rPr>
                            <a:rPr lang="tr-TR" sz="3600" b="0" i="0"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Varl</m:t>
                          </m:r>
                          <m:r>
                            <m:rPr>
                              <m:nor/>
                            </m:rPr>
                            <a:rPr lang="tr-TR" sz="3600" b="0" i="0" smtClean="0">
                              <a:solidFill>
                                <a:srgbClr val="000000"/>
                              </a:solidFill>
                              <a:latin typeface="Cambria Math" panose="02040503050406030204" pitchFamily="18" charset="0"/>
                            </a:rPr>
                            <m:t>ı</m:t>
                          </m:r>
                          <m:r>
                            <m:rPr>
                              <m:nor/>
                            </m:rPr>
                            <a:rPr lang="tr-TR" sz="3600" b="0" i="0" smtClean="0">
                              <a:solidFill>
                                <a:srgbClr val="000000"/>
                              </a:solidFill>
                              <a:latin typeface="Cambria Math" panose="02040503050406030204" pitchFamily="18" charset="0"/>
                            </a:rPr>
                            <m:t>klar</m:t>
                          </m:r>
                        </m:num>
                        <m:den>
                          <m:r>
                            <m:rPr>
                              <m:nor/>
                            </m:rPr>
                            <a:rPr lang="tr-TR" sz="3600" b="0" i="0" smtClean="0">
                              <a:solidFill>
                                <a:srgbClr val="000000"/>
                              </a:solidFill>
                              <a:latin typeface="Cambria Math" panose="02040503050406030204" pitchFamily="18" charset="0"/>
                            </a:rPr>
                            <m:t>Ö</m:t>
                          </m:r>
                          <m:r>
                            <m:rPr>
                              <m:nor/>
                            </m:rPr>
                            <a:rPr lang="tr-TR" sz="3600" b="0" i="0" smtClean="0">
                              <a:solidFill>
                                <a:srgbClr val="000000"/>
                              </a:solidFill>
                              <a:latin typeface="Cambria Math" panose="02040503050406030204" pitchFamily="18" charset="0"/>
                            </a:rPr>
                            <m:t>zkaynaklar</m:t>
                          </m:r>
                          <m:r>
                            <a:rPr lang="tr-TR" sz="3600" b="0" i="1" smtClean="0">
                              <a:solidFill>
                                <a:srgbClr val="000000"/>
                              </a:solidFill>
                              <a:latin typeface="Cambria Math" panose="02040503050406030204" pitchFamily="18" charset="0"/>
                            </a:rPr>
                            <m:t>+</m:t>
                          </m:r>
                          <m:r>
                            <a:rPr lang="tr-TR" sz="3600" b="0" i="1" smtClean="0">
                              <a:solidFill>
                                <a:srgbClr val="000000"/>
                              </a:solidFill>
                              <a:latin typeface="Cambria Math" panose="02040503050406030204" pitchFamily="18" charset="0"/>
                            </a:rPr>
                            <m:t>𝑈𝑧𝑢𝑛</m:t>
                          </m:r>
                          <m:r>
                            <a:rPr lang="tr-TR" sz="3600" b="0" i="1" smtClean="0">
                              <a:solidFill>
                                <a:srgbClr val="000000"/>
                              </a:solidFill>
                              <a:latin typeface="Cambria Math" panose="02040503050406030204" pitchFamily="18" charset="0"/>
                            </a:rPr>
                            <m:t> </m:t>
                          </m:r>
                          <m:r>
                            <a:rPr lang="tr-TR" sz="3600" b="0" i="1" smtClean="0">
                              <a:solidFill>
                                <a:srgbClr val="000000"/>
                              </a:solidFill>
                              <a:latin typeface="Cambria Math" panose="02040503050406030204" pitchFamily="18" charset="0"/>
                            </a:rPr>
                            <m:t>𝑉𝑎𝑑𝑒𝑙𝑖</m:t>
                          </m:r>
                          <m:r>
                            <a:rPr lang="tr-TR" sz="3600" b="0" i="1" smtClean="0">
                              <a:solidFill>
                                <a:srgbClr val="000000"/>
                              </a:solidFill>
                              <a:latin typeface="Cambria Math" panose="02040503050406030204" pitchFamily="18" charset="0"/>
                            </a:rPr>
                            <m:t> </m:t>
                          </m:r>
                          <m:r>
                            <a:rPr lang="tr-TR" sz="3600" b="0" i="1" smtClean="0">
                              <a:solidFill>
                                <a:srgbClr val="000000"/>
                              </a:solidFill>
                              <a:latin typeface="Cambria Math" panose="02040503050406030204" pitchFamily="18" charset="0"/>
                            </a:rPr>
                            <m:t>𝑌𝑎𝑏𝑎𝑛𝑐𝚤</m:t>
                          </m:r>
                          <m:r>
                            <a:rPr lang="tr-TR" sz="3600" b="0" i="1" smtClean="0">
                              <a:solidFill>
                                <a:srgbClr val="000000"/>
                              </a:solidFill>
                              <a:latin typeface="Cambria Math" panose="02040503050406030204" pitchFamily="18" charset="0"/>
                            </a:rPr>
                            <m:t> </m:t>
                          </m:r>
                          <m:r>
                            <a:rPr lang="tr-TR" sz="3600" b="0" i="1" smtClean="0">
                              <a:solidFill>
                                <a:srgbClr val="000000"/>
                              </a:solidFill>
                              <a:latin typeface="Cambria Math" panose="02040503050406030204" pitchFamily="18" charset="0"/>
                            </a:rPr>
                            <m:t>𝐾𝑎𝑦𝑛𝑎𝑘𝑙𝑎𝑟</m:t>
                          </m:r>
                        </m:den>
                      </m:f>
                      <m:r>
                        <a:rPr lang="tr-TR" sz="3600" b="0" i="1" smtClean="0">
                          <a:solidFill>
                            <a:srgbClr val="000000"/>
                          </a:solidFill>
                          <a:latin typeface="Cambria Math" panose="02040503050406030204" pitchFamily="18" charset="0"/>
                        </a:rPr>
                        <m:t>≤1 </m:t>
                      </m:r>
                      <m:r>
                        <a:rPr lang="tr-TR" sz="3600" b="0" i="1" smtClean="0">
                          <a:solidFill>
                            <a:srgbClr val="000000"/>
                          </a:solidFill>
                          <a:latin typeface="Cambria Math" panose="02040503050406030204" pitchFamily="18" charset="0"/>
                        </a:rPr>
                        <m:t>𝑜𝑙𝑚𝑎𝑠𝚤</m:t>
                      </m:r>
                      <m:r>
                        <a:rPr lang="tr-TR" sz="3600" b="0" i="1" smtClean="0">
                          <a:solidFill>
                            <a:srgbClr val="000000"/>
                          </a:solidFill>
                          <a:latin typeface="Cambria Math" panose="02040503050406030204" pitchFamily="18" charset="0"/>
                        </a:rPr>
                        <m:t> </m:t>
                      </m:r>
                      <m:r>
                        <a:rPr lang="tr-TR" sz="3600" b="0" i="1" smtClean="0">
                          <a:solidFill>
                            <a:srgbClr val="000000"/>
                          </a:solidFill>
                          <a:latin typeface="Cambria Math" panose="02040503050406030204" pitchFamily="18" charset="0"/>
                        </a:rPr>
                        <m:t>𝑖𝑠𝑡𝑒𝑛𝑖𝑟</m:t>
                      </m:r>
                      <m:r>
                        <a:rPr lang="tr-TR" sz="3600" b="0" i="1" smtClean="0">
                          <a:solidFill>
                            <a:srgbClr val="000000"/>
                          </a:solidFill>
                          <a:latin typeface="Cambria Math" panose="02040503050406030204" pitchFamily="18" charset="0"/>
                        </a:rPr>
                        <m:t>.</m:t>
                      </m:r>
                    </m:oMath>
                  </m:oMathPara>
                </a14:m>
                <a:endParaRPr lang="en-US" sz="3600" dirty="0"/>
              </a:p>
            </p:txBody>
          </p:sp>
        </mc:Choice>
        <mc:Fallback xmlns="">
          <p:sp>
            <p:nvSpPr>
              <p:cNvPr id="117765" name="Object 4">
                <a:extLst>
                  <a:ext uri="{FF2B5EF4-FFF2-40B4-BE49-F238E27FC236}">
                    <a16:creationId xmlns:a16="http://schemas.microsoft.com/office/drawing/2014/main" id="{5F3E85A7-DA71-462A-AF41-48C05A900624}"/>
                  </a:ext>
                </a:extLst>
              </p:cNvPr>
              <p:cNvSpPr txBox="1">
                <a:spLocks noRot="1" noChangeAspect="1" noMove="1" noResize="1" noEditPoints="1" noAdjustHandles="1" noChangeArrowheads="1" noChangeShapeType="1" noTextEdit="1"/>
              </p:cNvSpPr>
              <p:nvPr/>
            </p:nvSpPr>
            <p:spPr bwMode="auto">
              <a:xfrm>
                <a:off x="695400" y="4831781"/>
                <a:ext cx="11089232" cy="1535112"/>
              </a:xfrm>
              <a:prstGeom prst="rect">
                <a:avLst/>
              </a:prstGeom>
              <a:blipFill>
                <a:blip r:embed="rId2"/>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4104720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p:txBody>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Duran Varlıkların Devamlı Sermayeye oranın 1 olması ne anlama gelmektedir?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Duran Varlıkların Devamlı Sermayeye oranın 2 olması ne anlama gelmektedir?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Duran Varlıkların Devamlı Sermayeye oranın 0,5 olması ne anlama gelmektedir?</a:t>
            </a:r>
          </a:p>
          <a:p>
            <a:endParaRPr lang="en-US" dirty="0"/>
          </a:p>
        </p:txBody>
      </p:sp>
    </p:spTree>
    <p:extLst>
      <p:ext uri="{BB962C8B-B14F-4D97-AF65-F5344CB8AC3E}">
        <p14:creationId xmlns:p14="http://schemas.microsoft.com/office/powerpoint/2010/main" val="2470564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a:extLst>
              <a:ext uri="{FF2B5EF4-FFF2-40B4-BE49-F238E27FC236}">
                <a16:creationId xmlns:a16="http://schemas.microsoft.com/office/drawing/2014/main" id="{97650080-6E45-41EC-8ECB-6E676A35269C}"/>
              </a:ext>
            </a:extLst>
          </p:cNvPr>
          <p:cNvSpPr>
            <a:spLocks noGrp="1"/>
          </p:cNvSpPr>
          <p:nvPr>
            <p:ph type="title"/>
          </p:nvPr>
        </p:nvSpPr>
        <p:spPr>
          <a:xfrm>
            <a:off x="1343472" y="387296"/>
            <a:ext cx="8229600" cy="1143000"/>
          </a:xfrm>
        </p:spPr>
        <p:txBody>
          <a:bodyPr/>
          <a:lstStyle/>
          <a:p>
            <a:r>
              <a:rPr lang="sv-SE" altLang="tr-TR" sz="3200" dirty="0">
                <a:latin typeface="Arial" panose="020B0604020202020204" pitchFamily="34" charset="0"/>
              </a:rPr>
              <a:t>MADDİ DURAN VARLIKLARIN ÖZ</a:t>
            </a:r>
            <a:br>
              <a:rPr lang="sv-SE" altLang="tr-TR" sz="3200" dirty="0">
                <a:latin typeface="Arial" panose="020B0604020202020204" pitchFamily="34" charset="0"/>
              </a:rPr>
            </a:br>
            <a:r>
              <a:rPr lang="sv-SE" altLang="tr-TR" sz="3200" dirty="0">
                <a:latin typeface="Arial" panose="020B0604020202020204" pitchFamily="34" charset="0"/>
              </a:rPr>
              <a:t>KAYNAKLARA ORANI</a:t>
            </a:r>
            <a:endParaRPr lang="tr-TR" altLang="tr-TR" sz="3200" dirty="0">
              <a:latin typeface="Arial" panose="020B0604020202020204" pitchFamily="34" charset="0"/>
            </a:endParaRPr>
          </a:p>
        </p:txBody>
      </p:sp>
      <p:sp>
        <p:nvSpPr>
          <p:cNvPr id="117764" name="Rectangle 3">
            <a:extLst>
              <a:ext uri="{FF2B5EF4-FFF2-40B4-BE49-F238E27FC236}">
                <a16:creationId xmlns:a16="http://schemas.microsoft.com/office/drawing/2014/main" id="{649997FC-7CD0-479B-BEB0-DC31F3C5E0E9}"/>
              </a:ext>
            </a:extLst>
          </p:cNvPr>
          <p:cNvSpPr>
            <a:spLocks noGrp="1"/>
          </p:cNvSpPr>
          <p:nvPr>
            <p:ph idx="1"/>
          </p:nvPr>
        </p:nvSpPr>
        <p:spPr>
          <a:xfrm>
            <a:off x="883006" y="1922409"/>
            <a:ext cx="10441160" cy="4023360"/>
          </a:xfrm>
        </p:spPr>
        <p:txBody>
          <a:bodyPr>
            <a:normAutofit/>
          </a:bodyPr>
          <a:lstStyle/>
          <a:p>
            <a:pPr algn="just"/>
            <a:r>
              <a:rPr lang="tr-TR" altLang="tr-TR" sz="3200" dirty="0">
                <a:latin typeface="Times New Roman" panose="02020603050405020304" pitchFamily="18" charset="0"/>
                <a:cs typeface="Times New Roman" panose="02020603050405020304" pitchFamily="18" charset="0"/>
              </a:rPr>
              <a:t>Fiziki yapıya sahip iktisadi kıymetlerin ne ölçüde öz kaynaklarla finanse edildiğini gösterir. Oranın 1’den küçük olması istenir.</a:t>
            </a:r>
          </a:p>
        </p:txBody>
      </p:sp>
      <mc:AlternateContent xmlns:mc="http://schemas.openxmlformats.org/markup-compatibility/2006" xmlns:a14="http://schemas.microsoft.com/office/drawing/2010/main">
        <mc:Choice Requires="a14">
          <p:sp>
            <p:nvSpPr>
              <p:cNvPr id="117765" name="Object 4">
                <a:extLst>
                  <a:ext uri="{FF2B5EF4-FFF2-40B4-BE49-F238E27FC236}">
                    <a16:creationId xmlns:a16="http://schemas.microsoft.com/office/drawing/2014/main" id="{5F3E85A7-DA71-462A-AF41-48C05A900624}"/>
                  </a:ext>
                </a:extLst>
              </p:cNvPr>
              <p:cNvSpPr txBox="1"/>
              <p:nvPr/>
            </p:nvSpPr>
            <p:spPr bwMode="auto">
              <a:xfrm>
                <a:off x="1947954" y="4509120"/>
                <a:ext cx="9361040" cy="15351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3600" i="1" smtClean="0">
                              <a:solidFill>
                                <a:srgbClr val="000000"/>
                              </a:solidFill>
                              <a:latin typeface="Cambria Math" panose="02040503050406030204" pitchFamily="18" charset="0"/>
                            </a:rPr>
                          </m:ctrlPr>
                        </m:fPr>
                        <m:num>
                          <m:r>
                            <m:rPr>
                              <m:sty m:val="p"/>
                            </m:rPr>
                            <a:rPr lang="tr-TR" sz="3600" b="0" i="0" smtClean="0">
                              <a:solidFill>
                                <a:srgbClr val="000000"/>
                              </a:solidFill>
                              <a:latin typeface="Cambria Math" panose="02040503050406030204" pitchFamily="18" charset="0"/>
                            </a:rPr>
                            <m:t>Maddi</m:t>
                          </m:r>
                          <m:r>
                            <a:rPr lang="tr-TR" sz="3600" b="0" i="1"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Duran</m:t>
                          </m:r>
                          <m:r>
                            <m:rPr>
                              <m:nor/>
                            </m:rPr>
                            <a:rPr lang="tr-TR" sz="3600" b="0" i="0"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Varl</m:t>
                          </m:r>
                          <m:r>
                            <m:rPr>
                              <m:nor/>
                            </m:rPr>
                            <a:rPr lang="tr-TR" sz="3600" b="0" i="0" smtClean="0">
                              <a:solidFill>
                                <a:srgbClr val="000000"/>
                              </a:solidFill>
                              <a:latin typeface="Cambria Math" panose="02040503050406030204" pitchFamily="18" charset="0"/>
                            </a:rPr>
                            <m:t>ı</m:t>
                          </m:r>
                          <m:r>
                            <m:rPr>
                              <m:nor/>
                            </m:rPr>
                            <a:rPr lang="tr-TR" sz="3600" b="0" i="0" smtClean="0">
                              <a:solidFill>
                                <a:srgbClr val="000000"/>
                              </a:solidFill>
                              <a:latin typeface="Cambria Math" panose="02040503050406030204" pitchFamily="18" charset="0"/>
                            </a:rPr>
                            <m:t>klar</m:t>
                          </m:r>
                        </m:num>
                        <m:den>
                          <m:r>
                            <m:rPr>
                              <m:nor/>
                            </m:rPr>
                            <a:rPr lang="tr-TR" sz="3600" b="0" i="0" smtClean="0">
                              <a:solidFill>
                                <a:srgbClr val="000000"/>
                              </a:solidFill>
                              <a:latin typeface="Cambria Math" panose="02040503050406030204" pitchFamily="18" charset="0"/>
                            </a:rPr>
                            <m:t>Ö</m:t>
                          </m:r>
                          <m:r>
                            <m:rPr>
                              <m:nor/>
                            </m:rPr>
                            <a:rPr lang="tr-TR" sz="3600" b="0" i="0" smtClean="0">
                              <a:solidFill>
                                <a:srgbClr val="000000"/>
                              </a:solidFill>
                              <a:latin typeface="Cambria Math" panose="02040503050406030204" pitchFamily="18" charset="0"/>
                            </a:rPr>
                            <m:t>zkaynaklar</m:t>
                          </m:r>
                        </m:den>
                      </m:f>
                      <m:r>
                        <a:rPr lang="tr-TR" sz="3600" b="0" i="1" smtClean="0">
                          <a:solidFill>
                            <a:srgbClr val="000000"/>
                          </a:solidFill>
                          <a:latin typeface="Cambria Math" panose="02040503050406030204" pitchFamily="18" charset="0"/>
                        </a:rPr>
                        <m:t>≤1 </m:t>
                      </m:r>
                      <m:r>
                        <a:rPr lang="tr-TR" sz="3600" b="0" i="1" smtClean="0">
                          <a:solidFill>
                            <a:srgbClr val="000000"/>
                          </a:solidFill>
                          <a:latin typeface="Cambria Math" panose="02040503050406030204" pitchFamily="18" charset="0"/>
                        </a:rPr>
                        <m:t>𝑜𝑙𝑚𝑎𝑠𝚤</m:t>
                      </m:r>
                      <m:r>
                        <a:rPr lang="tr-TR" sz="3600" b="0" i="1" smtClean="0">
                          <a:solidFill>
                            <a:srgbClr val="000000"/>
                          </a:solidFill>
                          <a:latin typeface="Cambria Math" panose="02040503050406030204" pitchFamily="18" charset="0"/>
                        </a:rPr>
                        <m:t> </m:t>
                      </m:r>
                      <m:r>
                        <a:rPr lang="tr-TR" sz="3600" b="0" i="1" smtClean="0">
                          <a:solidFill>
                            <a:srgbClr val="000000"/>
                          </a:solidFill>
                          <a:latin typeface="Cambria Math" panose="02040503050406030204" pitchFamily="18" charset="0"/>
                        </a:rPr>
                        <m:t>𝑖𝑠𝑡𝑒𝑛𝑖𝑟</m:t>
                      </m:r>
                      <m:r>
                        <a:rPr lang="tr-TR" sz="3600" b="0" i="1" smtClean="0">
                          <a:solidFill>
                            <a:srgbClr val="000000"/>
                          </a:solidFill>
                          <a:latin typeface="Cambria Math" panose="02040503050406030204" pitchFamily="18" charset="0"/>
                        </a:rPr>
                        <m:t>.</m:t>
                      </m:r>
                    </m:oMath>
                  </m:oMathPara>
                </a14:m>
                <a:endParaRPr lang="en-US" sz="3600" dirty="0"/>
              </a:p>
            </p:txBody>
          </p:sp>
        </mc:Choice>
        <mc:Fallback xmlns="">
          <p:sp>
            <p:nvSpPr>
              <p:cNvPr id="117765" name="Object 4">
                <a:extLst>
                  <a:ext uri="{FF2B5EF4-FFF2-40B4-BE49-F238E27FC236}">
                    <a16:creationId xmlns:a16="http://schemas.microsoft.com/office/drawing/2014/main" id="{5F3E85A7-DA71-462A-AF41-48C05A900624}"/>
                  </a:ext>
                </a:extLst>
              </p:cNvPr>
              <p:cNvSpPr txBox="1">
                <a:spLocks noRot="1" noChangeAspect="1" noMove="1" noResize="1" noEditPoints="1" noAdjustHandles="1" noChangeArrowheads="1" noChangeShapeType="1" noTextEdit="1"/>
              </p:cNvSpPr>
              <p:nvPr/>
            </p:nvSpPr>
            <p:spPr bwMode="auto">
              <a:xfrm>
                <a:off x="1947954" y="4509120"/>
                <a:ext cx="9361040" cy="1535112"/>
              </a:xfrm>
              <a:prstGeom prst="rect">
                <a:avLst/>
              </a:prstGeom>
              <a:blipFill>
                <a:blip r:embed="rId2"/>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3000417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a:extLst>
              <a:ext uri="{FF2B5EF4-FFF2-40B4-BE49-F238E27FC236}">
                <a16:creationId xmlns:a16="http://schemas.microsoft.com/office/drawing/2014/main" id="{97650080-6E45-41EC-8ECB-6E676A35269C}"/>
              </a:ext>
            </a:extLst>
          </p:cNvPr>
          <p:cNvSpPr>
            <a:spLocks noGrp="1"/>
          </p:cNvSpPr>
          <p:nvPr>
            <p:ph type="title"/>
          </p:nvPr>
        </p:nvSpPr>
        <p:spPr>
          <a:xfrm>
            <a:off x="1343472" y="387296"/>
            <a:ext cx="8229600" cy="1143000"/>
          </a:xfrm>
        </p:spPr>
        <p:txBody>
          <a:bodyPr/>
          <a:lstStyle/>
          <a:p>
            <a:r>
              <a:rPr lang="sv-SE" altLang="tr-TR" sz="3200" dirty="0">
                <a:latin typeface="Arial" panose="020B0604020202020204" pitchFamily="34" charset="0"/>
              </a:rPr>
              <a:t>MADDİ DURAN VARLIKLARIN UZUN</a:t>
            </a:r>
            <a:br>
              <a:rPr lang="sv-SE" altLang="tr-TR" sz="3200" dirty="0">
                <a:latin typeface="Arial" panose="020B0604020202020204" pitchFamily="34" charset="0"/>
              </a:rPr>
            </a:br>
            <a:r>
              <a:rPr lang="sv-SE" altLang="tr-TR" sz="3200" dirty="0">
                <a:latin typeface="Arial" panose="020B0604020202020204" pitchFamily="34" charset="0"/>
              </a:rPr>
              <a:t>VADELİ YABANCI KAYNAKLARA ORANI</a:t>
            </a:r>
            <a:endParaRPr lang="tr-TR" altLang="tr-TR" sz="3200" dirty="0">
              <a:latin typeface="Arial" panose="020B0604020202020204" pitchFamily="34" charset="0"/>
            </a:endParaRPr>
          </a:p>
        </p:txBody>
      </p:sp>
      <p:sp>
        <p:nvSpPr>
          <p:cNvPr id="117764" name="Rectangle 3">
            <a:extLst>
              <a:ext uri="{FF2B5EF4-FFF2-40B4-BE49-F238E27FC236}">
                <a16:creationId xmlns:a16="http://schemas.microsoft.com/office/drawing/2014/main" id="{649997FC-7CD0-479B-BEB0-DC31F3C5E0E9}"/>
              </a:ext>
            </a:extLst>
          </p:cNvPr>
          <p:cNvSpPr>
            <a:spLocks noGrp="1"/>
          </p:cNvSpPr>
          <p:nvPr>
            <p:ph idx="1"/>
          </p:nvPr>
        </p:nvSpPr>
        <p:spPr>
          <a:xfrm>
            <a:off x="883006" y="1922409"/>
            <a:ext cx="10441160" cy="4023360"/>
          </a:xfrm>
        </p:spPr>
        <p:txBody>
          <a:bodyPr>
            <a:normAutofit/>
          </a:bodyPr>
          <a:lstStyle/>
          <a:p>
            <a:pPr algn="just"/>
            <a:r>
              <a:rPr lang="tr-TR" altLang="tr-TR" sz="3200" dirty="0">
                <a:latin typeface="Times New Roman" panose="02020603050405020304" pitchFamily="18" charset="0"/>
                <a:cs typeface="Times New Roman" panose="02020603050405020304" pitchFamily="18" charset="0"/>
              </a:rPr>
              <a:t>1 TL’ </a:t>
            </a:r>
            <a:r>
              <a:rPr lang="tr-TR" altLang="tr-TR" sz="3200" dirty="0" err="1">
                <a:latin typeface="Times New Roman" panose="02020603050405020304" pitchFamily="18" charset="0"/>
                <a:cs typeface="Times New Roman" panose="02020603050405020304" pitchFamily="18" charset="0"/>
              </a:rPr>
              <a:t>lık</a:t>
            </a:r>
            <a:r>
              <a:rPr lang="tr-TR" altLang="tr-TR" sz="3200" dirty="0">
                <a:latin typeface="Times New Roman" panose="02020603050405020304" pitchFamily="18" charset="0"/>
                <a:cs typeface="Times New Roman" panose="02020603050405020304" pitchFamily="18" charset="0"/>
              </a:rPr>
              <a:t> uzun vadeli borca karşılık işletmenin elinde ne kadarlık maddi duran varlık bulunduğunu gösterir. Oranın yüksek olması uzun vadeli kredinin vadesinde geri ödenmesinin bir teminatıdır.</a:t>
            </a:r>
          </a:p>
        </p:txBody>
      </p:sp>
      <mc:AlternateContent xmlns:mc="http://schemas.openxmlformats.org/markup-compatibility/2006" xmlns:a14="http://schemas.microsoft.com/office/drawing/2010/main">
        <mc:Choice Requires="a14">
          <p:sp>
            <p:nvSpPr>
              <p:cNvPr id="117765" name="Object 4">
                <a:extLst>
                  <a:ext uri="{FF2B5EF4-FFF2-40B4-BE49-F238E27FC236}">
                    <a16:creationId xmlns:a16="http://schemas.microsoft.com/office/drawing/2014/main" id="{5F3E85A7-DA71-462A-AF41-48C05A900624}"/>
                  </a:ext>
                </a:extLst>
              </p:cNvPr>
              <p:cNvSpPr txBox="1"/>
              <p:nvPr/>
            </p:nvSpPr>
            <p:spPr bwMode="auto">
              <a:xfrm>
                <a:off x="1947954" y="4509120"/>
                <a:ext cx="9361040" cy="15351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3600" i="1" smtClean="0">
                              <a:solidFill>
                                <a:srgbClr val="000000"/>
                              </a:solidFill>
                              <a:latin typeface="Cambria Math" panose="02040503050406030204" pitchFamily="18" charset="0"/>
                            </a:rPr>
                          </m:ctrlPr>
                        </m:fPr>
                        <m:num>
                          <m:r>
                            <m:rPr>
                              <m:sty m:val="p"/>
                            </m:rPr>
                            <a:rPr lang="tr-TR" sz="3600" b="0" i="0" smtClean="0">
                              <a:solidFill>
                                <a:srgbClr val="000000"/>
                              </a:solidFill>
                              <a:latin typeface="Cambria Math" panose="02040503050406030204" pitchFamily="18" charset="0"/>
                            </a:rPr>
                            <m:t>Maddi</m:t>
                          </m:r>
                          <m:r>
                            <a:rPr lang="tr-TR" sz="3600" b="0" i="1"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Duran</m:t>
                          </m:r>
                          <m:r>
                            <m:rPr>
                              <m:nor/>
                            </m:rPr>
                            <a:rPr lang="tr-TR" sz="3600" b="0" i="0"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Varl</m:t>
                          </m:r>
                          <m:r>
                            <m:rPr>
                              <m:nor/>
                            </m:rPr>
                            <a:rPr lang="tr-TR" sz="3600" b="0" i="0" smtClean="0">
                              <a:solidFill>
                                <a:srgbClr val="000000"/>
                              </a:solidFill>
                              <a:latin typeface="Cambria Math" panose="02040503050406030204" pitchFamily="18" charset="0"/>
                            </a:rPr>
                            <m:t>ı</m:t>
                          </m:r>
                          <m:r>
                            <m:rPr>
                              <m:nor/>
                            </m:rPr>
                            <a:rPr lang="tr-TR" sz="3600" b="0" i="0" smtClean="0">
                              <a:solidFill>
                                <a:srgbClr val="000000"/>
                              </a:solidFill>
                              <a:latin typeface="Cambria Math" panose="02040503050406030204" pitchFamily="18" charset="0"/>
                            </a:rPr>
                            <m:t>klar</m:t>
                          </m:r>
                        </m:num>
                        <m:den>
                          <m:r>
                            <m:rPr>
                              <m:nor/>
                            </m:rPr>
                            <a:rPr lang="tr-TR" sz="3600" b="0" i="0" smtClean="0">
                              <a:solidFill>
                                <a:srgbClr val="000000"/>
                              </a:solidFill>
                              <a:latin typeface="Cambria Math" panose="02040503050406030204" pitchFamily="18" charset="0"/>
                            </a:rPr>
                            <m:t>Uzun</m:t>
                          </m:r>
                          <m:r>
                            <m:rPr>
                              <m:nor/>
                            </m:rPr>
                            <a:rPr lang="tr-TR" sz="3600" b="0" i="0"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Vadeli</m:t>
                          </m:r>
                          <m:r>
                            <m:rPr>
                              <m:nor/>
                            </m:rPr>
                            <a:rPr lang="tr-TR" sz="3600" b="0" i="0" smtClean="0">
                              <a:solidFill>
                                <a:srgbClr val="000000"/>
                              </a:solidFill>
                              <a:latin typeface="Cambria Math" panose="02040503050406030204" pitchFamily="18" charset="0"/>
                            </a:rPr>
                            <m:t> </m:t>
                          </m:r>
                          <m:r>
                            <m:rPr>
                              <m:nor/>
                            </m:rPr>
                            <a:rPr lang="tr-TR" sz="3600" b="0" i="0" smtClean="0">
                              <a:solidFill>
                                <a:srgbClr val="000000"/>
                              </a:solidFill>
                              <a:latin typeface="Cambria Math" panose="02040503050406030204" pitchFamily="18" charset="0"/>
                            </a:rPr>
                            <m:t>Yabanc</m:t>
                          </m:r>
                          <m:r>
                            <m:rPr>
                              <m:nor/>
                            </m:rPr>
                            <a:rPr lang="tr-TR" sz="3600" b="0" i="0" smtClean="0">
                              <a:solidFill>
                                <a:srgbClr val="000000"/>
                              </a:solidFill>
                              <a:latin typeface="Cambria Math" panose="02040503050406030204" pitchFamily="18" charset="0"/>
                            </a:rPr>
                            <m:t>ı </m:t>
                          </m:r>
                          <m:r>
                            <m:rPr>
                              <m:nor/>
                            </m:rPr>
                            <a:rPr lang="tr-TR" sz="3600" b="0" i="0" smtClean="0">
                              <a:solidFill>
                                <a:srgbClr val="000000"/>
                              </a:solidFill>
                              <a:latin typeface="Cambria Math" panose="02040503050406030204" pitchFamily="18" charset="0"/>
                            </a:rPr>
                            <m:t>Kaynaklar</m:t>
                          </m:r>
                        </m:den>
                      </m:f>
                    </m:oMath>
                  </m:oMathPara>
                </a14:m>
                <a:endParaRPr lang="en-US" sz="3600" dirty="0"/>
              </a:p>
            </p:txBody>
          </p:sp>
        </mc:Choice>
        <mc:Fallback xmlns="">
          <p:sp>
            <p:nvSpPr>
              <p:cNvPr id="117765" name="Object 4">
                <a:extLst>
                  <a:ext uri="{FF2B5EF4-FFF2-40B4-BE49-F238E27FC236}">
                    <a16:creationId xmlns:a16="http://schemas.microsoft.com/office/drawing/2014/main" id="{5F3E85A7-DA71-462A-AF41-48C05A900624}"/>
                  </a:ext>
                </a:extLst>
              </p:cNvPr>
              <p:cNvSpPr txBox="1">
                <a:spLocks noRot="1" noChangeAspect="1" noMove="1" noResize="1" noEditPoints="1" noAdjustHandles="1" noChangeArrowheads="1" noChangeShapeType="1" noTextEdit="1"/>
              </p:cNvSpPr>
              <p:nvPr/>
            </p:nvSpPr>
            <p:spPr bwMode="auto">
              <a:xfrm>
                <a:off x="1947954" y="4509120"/>
                <a:ext cx="9361040" cy="1535112"/>
              </a:xfrm>
              <a:prstGeom prst="rect">
                <a:avLst/>
              </a:prstGeom>
              <a:blipFill>
                <a:blip r:embed="rId2"/>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2123576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fontScale="92500"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Maddi Duran Varlıkların Uzun Vadeli Yabancı Kaynaklara Oranı </a:t>
            </a:r>
            <a:r>
              <a:rPr lang="tr-TR" sz="3200" dirty="0">
                <a:latin typeface="Times New Roman" panose="02020603050405020304" pitchFamily="18" charset="0"/>
                <a:cs typeface="Times New Roman" panose="02020603050405020304" pitchFamily="18" charset="0"/>
              </a:rPr>
              <a:t>0,5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Maddi Duran Varlıkların Uzun Vadeli Yabancı Kaynaklara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Maddi Duran Varlıkların Uzun Vadeli Yabancı Kaynaklara Oranı </a:t>
            </a:r>
            <a:r>
              <a:rPr lang="tr-TR" sz="3200" dirty="0">
                <a:latin typeface="Times New Roman" panose="02020603050405020304" pitchFamily="18" charset="0"/>
                <a:cs typeface="Times New Roman" panose="02020603050405020304" pitchFamily="18" charset="0"/>
              </a:rPr>
              <a:t>2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uzun vadeli kredinin vadesinde ödenmesi açısından hangi işletmenin güvenilirliği daha yüksektir?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84457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Resim 3">
            <a:extLst>
              <a:ext uri="{FF2B5EF4-FFF2-40B4-BE49-F238E27FC236}">
                <a16:creationId xmlns:a16="http://schemas.microsoft.com/office/drawing/2014/main" id="{EBCCABCE-3602-4A00-8592-2947A55F9D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376" y="669924"/>
            <a:ext cx="10945216" cy="585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2">
            <a:extLst>
              <a:ext uri="{FF2B5EF4-FFF2-40B4-BE49-F238E27FC236}">
                <a16:creationId xmlns:a16="http://schemas.microsoft.com/office/drawing/2014/main" id="{3137B23D-A208-4214-8E90-DFCEC4B3F5AA}"/>
              </a:ext>
            </a:extLst>
          </p:cNvPr>
          <p:cNvSpPr>
            <a:spLocks noGrp="1"/>
          </p:cNvSpPr>
          <p:nvPr>
            <p:ph type="title"/>
          </p:nvPr>
        </p:nvSpPr>
        <p:spPr/>
        <p:txBody>
          <a:bodyPr/>
          <a:lstStyle/>
          <a:p>
            <a:r>
              <a:rPr lang="tr-TR" altLang="tr-TR" dirty="0">
                <a:latin typeface="Arial" panose="020B0604020202020204" pitchFamily="34" charset="0"/>
              </a:rPr>
              <a:t>3) Varlık  Kullanım Oranları</a:t>
            </a:r>
          </a:p>
        </p:txBody>
      </p:sp>
      <p:sp>
        <p:nvSpPr>
          <p:cNvPr id="119812" name="Rectangle 3">
            <a:extLst>
              <a:ext uri="{FF2B5EF4-FFF2-40B4-BE49-F238E27FC236}">
                <a16:creationId xmlns:a16="http://schemas.microsoft.com/office/drawing/2014/main" id="{AE972A79-03FB-46EB-9E52-0E8F87DE0828}"/>
              </a:ext>
            </a:extLst>
          </p:cNvPr>
          <p:cNvSpPr>
            <a:spLocks noGrp="1"/>
          </p:cNvSpPr>
          <p:nvPr>
            <p:ph type="body" idx="1"/>
          </p:nvPr>
        </p:nvSpPr>
        <p:spPr/>
        <p:txBody>
          <a:bodyPr/>
          <a:lstStyle/>
          <a:p>
            <a:pPr algn="just"/>
            <a:r>
              <a:rPr lang="tr-TR" altLang="tr-TR" sz="3200" dirty="0">
                <a:latin typeface="Times New Roman" panose="02020603050405020304" pitchFamily="18" charset="0"/>
                <a:cs typeface="Times New Roman" panose="02020603050405020304" pitchFamily="18" charset="0"/>
              </a:rPr>
              <a:t>Varlık kullanım oranları, işletme faaliyetlerinde kullanılan varlıkların etkili bir biçimde kullanılıp kullanılmadığı dolayısıyla aktiflerin verimli kullanılıp kullanılmadığı ölçülmektedir. </a:t>
            </a:r>
          </a:p>
          <a:p>
            <a:pPr algn="just"/>
            <a:r>
              <a:rPr lang="tr-TR" altLang="tr-TR" sz="3200" dirty="0">
                <a:latin typeface="Times New Roman" panose="02020603050405020304" pitchFamily="18" charset="0"/>
                <a:cs typeface="Times New Roman" panose="02020603050405020304" pitchFamily="18" charset="0"/>
              </a:rPr>
              <a:t>Faaliyet oranları olarak da bilinen bu oranlar satışlar ile çeşitli aktif kalemleri arasında uygun bir denge ve ilişki bulunduğunu varsayar.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2">
            <a:extLst>
              <a:ext uri="{FF2B5EF4-FFF2-40B4-BE49-F238E27FC236}">
                <a16:creationId xmlns:a16="http://schemas.microsoft.com/office/drawing/2014/main" id="{CCCCA18A-8B15-46AC-B677-C5C1D103CAE7}"/>
              </a:ext>
            </a:extLst>
          </p:cNvPr>
          <p:cNvSpPr>
            <a:spLocks noGrp="1"/>
          </p:cNvSpPr>
          <p:nvPr>
            <p:ph type="title"/>
          </p:nvPr>
        </p:nvSpPr>
        <p:spPr>
          <a:xfrm>
            <a:off x="1992313" y="260350"/>
            <a:ext cx="8229600" cy="1143000"/>
          </a:xfrm>
        </p:spPr>
        <p:txBody>
          <a:bodyPr/>
          <a:lstStyle/>
          <a:p>
            <a:r>
              <a:rPr lang="tr-TR" altLang="tr-TR">
                <a:latin typeface="Arial" panose="020B0604020202020204" pitchFamily="34" charset="0"/>
              </a:rPr>
              <a:t>Alacak Devir Hızı</a:t>
            </a:r>
          </a:p>
        </p:txBody>
      </p:sp>
      <p:sp>
        <p:nvSpPr>
          <p:cNvPr id="120836" name="Rectangle 3">
            <a:extLst>
              <a:ext uri="{FF2B5EF4-FFF2-40B4-BE49-F238E27FC236}">
                <a16:creationId xmlns:a16="http://schemas.microsoft.com/office/drawing/2014/main" id="{3B51F792-4D79-4545-8730-7EB7BD17C2E2}"/>
              </a:ext>
            </a:extLst>
          </p:cNvPr>
          <p:cNvSpPr>
            <a:spLocks noGrp="1"/>
          </p:cNvSpPr>
          <p:nvPr>
            <p:ph type="body" idx="1"/>
          </p:nvPr>
        </p:nvSpPr>
        <p:spPr>
          <a:xfrm>
            <a:off x="1055440" y="1412875"/>
            <a:ext cx="9865096" cy="3600450"/>
          </a:xfrm>
        </p:spPr>
        <p:txBody>
          <a:bodyPr/>
          <a:lstStyle/>
          <a:p>
            <a:pPr algn="just"/>
            <a:r>
              <a:rPr lang="tr-TR" altLang="tr-TR" sz="2400" dirty="0">
                <a:latin typeface="Times New Roman" panose="02020603050405020304" pitchFamily="18" charset="0"/>
                <a:cs typeface="Times New Roman" panose="02020603050405020304" pitchFamily="18" charset="0"/>
              </a:rPr>
              <a:t>Ticari alacaklar ile net satışlar arasında kurulacak bir ilişki alacaklar devir hızı oranını verir. Alacakların devir hızı ticari alacakların dönemde kaç defa tahsil edildiğini gösteren bir orandır. </a:t>
            </a:r>
          </a:p>
          <a:p>
            <a:pPr algn="just"/>
            <a:r>
              <a:rPr lang="tr-TR" altLang="tr-TR" sz="2400" dirty="0">
                <a:latin typeface="Times New Roman" panose="02020603050405020304" pitchFamily="18" charset="0"/>
                <a:cs typeface="Times New Roman" panose="02020603050405020304" pitchFamily="18" charset="0"/>
              </a:rPr>
              <a:t>Oranın yüksek olması ticari alacakların vadelerinin kısa ve vadelerinde tahsil edilebildiğini gösterir. Alacakların devir hızı düştüğünde, alacakların tahsil süresinin uzun olacağı, şüpheli alacakların ve alacakların tahsil giderlerinin artacağını gösterir. </a:t>
            </a:r>
          </a:p>
          <a:p>
            <a:pPr algn="just"/>
            <a:r>
              <a:rPr lang="tr-TR" altLang="tr-TR" sz="2400" dirty="0">
                <a:latin typeface="Times New Roman" panose="02020603050405020304" pitchFamily="18" charset="0"/>
                <a:cs typeface="Times New Roman" panose="02020603050405020304" pitchFamily="18" charset="0"/>
              </a:rPr>
              <a:t>Alacak devir hızının yüksek olması, çalışma sermayesinin alacaklara olan bağımlılığını azalttığı için işletmeler açısından arzu edilen bir durumdur.</a:t>
            </a:r>
          </a:p>
        </p:txBody>
      </p:sp>
      <p:graphicFrame>
        <p:nvGraphicFramePr>
          <p:cNvPr id="120837" name="Object 4">
            <a:extLst>
              <a:ext uri="{FF2B5EF4-FFF2-40B4-BE49-F238E27FC236}">
                <a16:creationId xmlns:a16="http://schemas.microsoft.com/office/drawing/2014/main" id="{0066C89B-B417-49F6-B990-8B4555E888D1}"/>
              </a:ext>
            </a:extLst>
          </p:cNvPr>
          <p:cNvGraphicFramePr>
            <a:graphicFrameLocks noChangeAspect="1"/>
          </p:cNvGraphicFramePr>
          <p:nvPr>
            <p:extLst>
              <p:ext uri="{D42A27DB-BD31-4B8C-83A1-F6EECF244321}">
                <p14:modId xmlns:p14="http://schemas.microsoft.com/office/powerpoint/2010/main" val="4258406404"/>
              </p:ext>
            </p:extLst>
          </p:nvPr>
        </p:nvGraphicFramePr>
        <p:xfrm>
          <a:off x="2424113" y="4941888"/>
          <a:ext cx="7067550" cy="1223962"/>
        </p:xfrm>
        <a:graphic>
          <a:graphicData uri="http://schemas.openxmlformats.org/presentationml/2006/ole">
            <mc:AlternateContent xmlns:mc="http://schemas.openxmlformats.org/markup-compatibility/2006">
              <mc:Choice xmlns:v="urn:schemas-microsoft-com:vml" Requires="v">
                <p:oleObj name="Equation" r:id="rId2" imgW="2273300" imgH="393700" progId="Equation.DSMT4">
                  <p:embed/>
                </p:oleObj>
              </mc:Choice>
              <mc:Fallback>
                <p:oleObj name="Equation" r:id="rId2" imgW="2273300" imgH="393700" progId="Equation.DSMT4">
                  <p:embed/>
                  <p:pic>
                    <p:nvPicPr>
                      <p:cNvPr id="120837" name="Object 4">
                        <a:extLst>
                          <a:ext uri="{FF2B5EF4-FFF2-40B4-BE49-F238E27FC236}">
                            <a16:creationId xmlns:a16="http://schemas.microsoft.com/office/drawing/2014/main" id="{0066C89B-B417-49F6-B990-8B4555E88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113" y="4941888"/>
                        <a:ext cx="7067550"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20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çalışma sermayesi açısından hangi işletmenin diğerlerinden daha iyi durumda olduğu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94795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9" y="908720"/>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2204864"/>
            <a:ext cx="9720073" cy="3960440"/>
          </a:xfrm>
        </p:spPr>
        <p:txBody>
          <a:bodyPr>
            <a:normAutofit/>
          </a:bodyPr>
          <a:lstStyle/>
          <a:p>
            <a:pPr algn="just"/>
            <a:r>
              <a:rPr lang="tr-TR" sz="3200" b="1" dirty="0">
                <a:latin typeface="Times New Roman" panose="02020603050405020304" pitchFamily="18" charset="0"/>
                <a:cs typeface="Times New Roman" panose="02020603050405020304" pitchFamily="18" charset="0"/>
              </a:rPr>
              <a:t>Alacak Devir Hızı Oranın, </a:t>
            </a:r>
            <a:r>
              <a:rPr lang="tr-TR" sz="3200" dirty="0">
                <a:latin typeface="Times New Roman" panose="02020603050405020304" pitchFamily="18" charset="0"/>
                <a:cs typeface="Times New Roman" panose="02020603050405020304" pitchFamily="18" charset="0"/>
              </a:rPr>
              <a:t>10 olarak hesaplanması ne anlama gelmektedir?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75021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1 Başlık">
            <a:extLst>
              <a:ext uri="{FF2B5EF4-FFF2-40B4-BE49-F238E27FC236}">
                <a16:creationId xmlns:a16="http://schemas.microsoft.com/office/drawing/2014/main" id="{C763A91A-D8E0-47A2-A13B-9A7AF32A44B1}"/>
              </a:ext>
            </a:extLst>
          </p:cNvPr>
          <p:cNvSpPr>
            <a:spLocks noGrp="1"/>
          </p:cNvSpPr>
          <p:nvPr>
            <p:ph type="title"/>
          </p:nvPr>
        </p:nvSpPr>
        <p:spPr>
          <a:xfrm>
            <a:off x="2063750" y="188913"/>
            <a:ext cx="8229600" cy="1143000"/>
          </a:xfrm>
        </p:spPr>
        <p:txBody>
          <a:bodyPr/>
          <a:lstStyle/>
          <a:p>
            <a:r>
              <a:rPr lang="tr-TR" altLang="tr-TR" sz="4000"/>
              <a:t>Alacakların Ortalama Tahsil Süresi</a:t>
            </a:r>
          </a:p>
        </p:txBody>
      </p:sp>
      <p:sp>
        <p:nvSpPr>
          <p:cNvPr id="121860" name="2 İçerik Yer Tutucusu">
            <a:extLst>
              <a:ext uri="{FF2B5EF4-FFF2-40B4-BE49-F238E27FC236}">
                <a16:creationId xmlns:a16="http://schemas.microsoft.com/office/drawing/2014/main" id="{57B024F8-89DD-489D-86C6-87723796B0AB}"/>
              </a:ext>
            </a:extLst>
          </p:cNvPr>
          <p:cNvSpPr>
            <a:spLocks noGrp="1"/>
          </p:cNvSpPr>
          <p:nvPr>
            <p:ph idx="1"/>
          </p:nvPr>
        </p:nvSpPr>
        <p:spPr>
          <a:xfrm>
            <a:off x="1055440" y="1341439"/>
            <a:ext cx="10657184" cy="4389437"/>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Bir firmanın, alacaklarını ne kadar sürede tahsil ettiğini ortaya koyan bir orandır. Oran kredili satışlarda alıcılara ne kadar süre vade tanındığını ifade eder ve söz konusu oranın satıcıların işletmeye tanıdığı vadeyi aşmaması gerekmektedir. </a:t>
            </a:r>
          </a:p>
          <a:p>
            <a:pPr algn="just"/>
            <a:r>
              <a:rPr lang="tr-TR" altLang="tr-TR" sz="2800" dirty="0">
                <a:latin typeface="Times New Roman" panose="02020603050405020304" pitchFamily="18" charset="0"/>
                <a:cs typeface="Times New Roman" panose="02020603050405020304" pitchFamily="18" charset="0"/>
              </a:rPr>
              <a:t>AOTS, bir firmada ne kadar düşük olursa, firma alacak yönetiminde o kadar etkili ve başarılı olarak değerlendirilir. Oranın üretim işletmelerinde </a:t>
            </a:r>
            <a:r>
              <a:rPr lang="tr-TR" altLang="tr-TR" sz="2800" b="1" dirty="0">
                <a:solidFill>
                  <a:srgbClr val="FF0000"/>
                </a:solidFill>
                <a:latin typeface="Times New Roman" panose="02020603050405020304" pitchFamily="18" charset="0"/>
                <a:cs typeface="Times New Roman" panose="02020603050405020304" pitchFamily="18" charset="0"/>
              </a:rPr>
              <a:t>30 gün </a:t>
            </a:r>
            <a:r>
              <a:rPr lang="tr-TR" altLang="tr-TR" sz="2800" dirty="0">
                <a:latin typeface="Times New Roman" panose="02020603050405020304" pitchFamily="18" charset="0"/>
                <a:cs typeface="Times New Roman" panose="02020603050405020304" pitchFamily="18" charset="0"/>
              </a:rPr>
              <a:t>olması uygun bulunmaktadır.</a:t>
            </a:r>
          </a:p>
        </p:txBody>
      </p:sp>
      <p:sp>
        <p:nvSpPr>
          <p:cNvPr id="121861" name="3 Slayt Numarası Yer Tutucusu">
            <a:extLst>
              <a:ext uri="{FF2B5EF4-FFF2-40B4-BE49-F238E27FC236}">
                <a16:creationId xmlns:a16="http://schemas.microsoft.com/office/drawing/2014/main" id="{84A1DDEF-CEE4-4C9C-8BFE-AD04077DE1C8}"/>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F3DF6F47-01F3-424F-8916-F5A71B50DAA0}" type="slidenum">
              <a:rPr lang="tr-TR" altLang="tr-TR" sz="1200">
                <a:solidFill>
                  <a:srgbClr val="045C75"/>
                </a:solidFill>
              </a:rPr>
              <a:pPr algn="r" eaLnBrk="1" hangingPunct="1">
                <a:spcBef>
                  <a:spcPct val="0"/>
                </a:spcBef>
                <a:buClrTx/>
                <a:buSzTx/>
                <a:buFontTx/>
                <a:buNone/>
              </a:pPr>
              <a:t>37</a:t>
            </a:fld>
            <a:endParaRPr lang="tr-TR" altLang="tr-TR" sz="1200">
              <a:solidFill>
                <a:srgbClr val="045C75"/>
              </a:solidFill>
            </a:endParaRPr>
          </a:p>
        </p:txBody>
      </p:sp>
      <p:graphicFrame>
        <p:nvGraphicFramePr>
          <p:cNvPr id="121862" name="Object 2">
            <a:extLst>
              <a:ext uri="{FF2B5EF4-FFF2-40B4-BE49-F238E27FC236}">
                <a16:creationId xmlns:a16="http://schemas.microsoft.com/office/drawing/2014/main" id="{900601E4-BF30-4279-AC97-BDFC8CD62BC3}"/>
              </a:ext>
            </a:extLst>
          </p:cNvPr>
          <p:cNvGraphicFramePr>
            <a:graphicFrameLocks noChangeAspect="1"/>
          </p:cNvGraphicFramePr>
          <p:nvPr>
            <p:extLst>
              <p:ext uri="{D42A27DB-BD31-4B8C-83A1-F6EECF244321}">
                <p14:modId xmlns:p14="http://schemas.microsoft.com/office/powerpoint/2010/main" val="3809481880"/>
              </p:ext>
            </p:extLst>
          </p:nvPr>
        </p:nvGraphicFramePr>
        <p:xfrm>
          <a:off x="2927351" y="4724401"/>
          <a:ext cx="5870575" cy="1368425"/>
        </p:xfrm>
        <a:graphic>
          <a:graphicData uri="http://schemas.openxmlformats.org/presentationml/2006/ole">
            <mc:AlternateContent xmlns:mc="http://schemas.openxmlformats.org/markup-compatibility/2006">
              <mc:Choice xmlns:v="urn:schemas-microsoft-com:vml" Requires="v">
                <p:oleObj name="Equation" r:id="rId2" imgW="1688367" imgH="393529" progId="Equation.DSMT4">
                  <p:embed/>
                </p:oleObj>
              </mc:Choice>
              <mc:Fallback>
                <p:oleObj name="Equation" r:id="rId2" imgW="1688367" imgH="393529" progId="Equation.DSMT4">
                  <p:embed/>
                  <p:pic>
                    <p:nvPicPr>
                      <p:cNvPr id="121862" name="Object 2">
                        <a:extLst>
                          <a:ext uri="{FF2B5EF4-FFF2-40B4-BE49-F238E27FC236}">
                            <a16:creationId xmlns:a16="http://schemas.microsoft.com/office/drawing/2014/main" id="{900601E4-BF30-4279-AC97-BDFC8CD62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1" y="4724401"/>
                        <a:ext cx="5870575"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20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hangi işletmenin diğerlerine göre alacaklarını daha kısa sürede tahsil edebildiği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00572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9" y="908720"/>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2204864"/>
            <a:ext cx="9720073" cy="3960440"/>
          </a:xfrm>
        </p:spPr>
        <p:txBody>
          <a:bodyPr>
            <a:normAutofit/>
          </a:bodyPr>
          <a:lstStyle/>
          <a:p>
            <a:pPr algn="just"/>
            <a:r>
              <a:rPr lang="tr-TR" sz="3200" dirty="0">
                <a:latin typeface="Times New Roman" panose="02020603050405020304" pitchFamily="18" charset="0"/>
                <a:cs typeface="Times New Roman" panose="02020603050405020304" pitchFamily="18" charset="0"/>
              </a:rPr>
              <a:t>Bir işletmenin </a:t>
            </a:r>
            <a:r>
              <a:rPr lang="tr-TR" sz="3200" b="1" dirty="0">
                <a:latin typeface="Times New Roman" panose="02020603050405020304" pitchFamily="18" charset="0"/>
                <a:cs typeface="Times New Roman" panose="02020603050405020304" pitchFamily="18" charset="0"/>
              </a:rPr>
              <a:t>Alacak Devir Hızı Oranı, </a:t>
            </a:r>
            <a:r>
              <a:rPr lang="tr-TR" sz="3200" dirty="0">
                <a:latin typeface="Times New Roman" panose="02020603050405020304" pitchFamily="18" charset="0"/>
                <a:cs typeface="Times New Roman" panose="02020603050405020304" pitchFamily="18" charset="0"/>
              </a:rPr>
              <a:t>10 olarak hesaplanmıştır. Bu işletme alacaklarını ortalama olarak kaç günde bir tahsil edebilmektedir? </a:t>
            </a:r>
          </a:p>
          <a:p>
            <a:pPr algn="just"/>
            <a:r>
              <a:rPr lang="tr-TR" sz="3200" dirty="0">
                <a:latin typeface="Times New Roman" panose="02020603050405020304" pitchFamily="18" charset="0"/>
                <a:cs typeface="Times New Roman" panose="02020603050405020304" pitchFamily="18" charset="0"/>
              </a:rPr>
              <a:t>(Yılı 360 gün olarak alın.)</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569709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1 Başlık">
            <a:extLst>
              <a:ext uri="{FF2B5EF4-FFF2-40B4-BE49-F238E27FC236}">
                <a16:creationId xmlns:a16="http://schemas.microsoft.com/office/drawing/2014/main" id="{9C44622A-5226-4328-8549-5E79A0B3D4C1}"/>
              </a:ext>
            </a:extLst>
          </p:cNvPr>
          <p:cNvSpPr>
            <a:spLocks noGrp="1"/>
          </p:cNvSpPr>
          <p:nvPr>
            <p:ph type="title"/>
          </p:nvPr>
        </p:nvSpPr>
        <p:spPr>
          <a:xfrm>
            <a:off x="1992313" y="260350"/>
            <a:ext cx="8229600" cy="1143000"/>
          </a:xfrm>
        </p:spPr>
        <p:txBody>
          <a:bodyPr/>
          <a:lstStyle/>
          <a:p>
            <a:r>
              <a:rPr lang="tr-TR" altLang="tr-TR"/>
              <a:t>Stok Devir Hızı</a:t>
            </a:r>
          </a:p>
        </p:txBody>
      </p:sp>
      <p:sp>
        <p:nvSpPr>
          <p:cNvPr id="122884" name="2 İçerik Yer Tutucusu">
            <a:extLst>
              <a:ext uri="{FF2B5EF4-FFF2-40B4-BE49-F238E27FC236}">
                <a16:creationId xmlns:a16="http://schemas.microsoft.com/office/drawing/2014/main" id="{3C79463E-8A02-4B4D-AF51-32ABE18D84D9}"/>
              </a:ext>
            </a:extLst>
          </p:cNvPr>
          <p:cNvSpPr>
            <a:spLocks noGrp="1"/>
          </p:cNvSpPr>
          <p:nvPr>
            <p:ph idx="1"/>
          </p:nvPr>
        </p:nvSpPr>
        <p:spPr>
          <a:xfrm>
            <a:off x="983432" y="1412876"/>
            <a:ext cx="10585176" cy="3744913"/>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Bir firmanın stoklarını ne kadar etkili kullandığını ortaya koyan önemli bir orandır. Stok devir hızı oranı, stokların yılda kaç kez satışa konu olduğunu (paraya çevrildiğini) gösterir. </a:t>
            </a:r>
          </a:p>
          <a:p>
            <a:pPr algn="just"/>
            <a:r>
              <a:rPr lang="tr-TR" altLang="tr-TR" sz="2800" dirty="0">
                <a:latin typeface="Times New Roman" panose="02020603050405020304" pitchFamily="18" charset="0"/>
                <a:cs typeface="Times New Roman" panose="02020603050405020304" pitchFamily="18" charset="0"/>
              </a:rPr>
              <a:t>Stok devir hızının yüksek olması stokların bekleme süresinin az olduğunu ve dolayısıyla işletmenin likiditesinin yüksek ve aktiflerin etkin kullanıldığını gösterir. Stok devir hızının düşük çıkması ise stoklama süresinin fazla olduğu ve malların sürümünün yavaş olduğunu gösterir. </a:t>
            </a:r>
          </a:p>
          <a:p>
            <a:endParaRPr lang="tr-TR" altLang="tr-TR" sz="2800" dirty="0">
              <a:latin typeface="Times New Roman" panose="02020603050405020304" pitchFamily="18" charset="0"/>
              <a:cs typeface="Times New Roman" panose="02020603050405020304" pitchFamily="18" charset="0"/>
            </a:endParaRPr>
          </a:p>
        </p:txBody>
      </p:sp>
      <p:sp>
        <p:nvSpPr>
          <p:cNvPr id="122885" name="3 Slayt Numarası Yer Tutucusu">
            <a:extLst>
              <a:ext uri="{FF2B5EF4-FFF2-40B4-BE49-F238E27FC236}">
                <a16:creationId xmlns:a16="http://schemas.microsoft.com/office/drawing/2014/main" id="{234C03B3-25A7-4F9A-AC09-76C27115A244}"/>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9AFCAEA4-1E5D-4EA5-8E48-C3AA8A977E0C}" type="slidenum">
              <a:rPr lang="tr-TR" altLang="tr-TR" sz="1200">
                <a:solidFill>
                  <a:srgbClr val="045C75"/>
                </a:solidFill>
              </a:rPr>
              <a:pPr algn="r" eaLnBrk="1" hangingPunct="1">
                <a:spcBef>
                  <a:spcPct val="0"/>
                </a:spcBef>
                <a:buClrTx/>
                <a:buSzTx/>
                <a:buFontTx/>
                <a:buNone/>
              </a:pPr>
              <a:t>40</a:t>
            </a:fld>
            <a:endParaRPr lang="tr-TR" altLang="tr-TR" sz="1200">
              <a:solidFill>
                <a:srgbClr val="045C75"/>
              </a:solidFill>
            </a:endParaRPr>
          </a:p>
        </p:txBody>
      </p:sp>
      <p:graphicFrame>
        <p:nvGraphicFramePr>
          <p:cNvPr id="122886" name="Object 2">
            <a:extLst>
              <a:ext uri="{FF2B5EF4-FFF2-40B4-BE49-F238E27FC236}">
                <a16:creationId xmlns:a16="http://schemas.microsoft.com/office/drawing/2014/main" id="{B7480E01-669B-49CD-B384-40004AF55997}"/>
              </a:ext>
            </a:extLst>
          </p:cNvPr>
          <p:cNvGraphicFramePr>
            <a:graphicFrameLocks noChangeAspect="1"/>
          </p:cNvGraphicFramePr>
          <p:nvPr>
            <p:extLst>
              <p:ext uri="{D42A27DB-BD31-4B8C-83A1-F6EECF244321}">
                <p14:modId xmlns:p14="http://schemas.microsoft.com/office/powerpoint/2010/main" val="4103588278"/>
              </p:ext>
            </p:extLst>
          </p:nvPr>
        </p:nvGraphicFramePr>
        <p:xfrm>
          <a:off x="3071813" y="5013325"/>
          <a:ext cx="5472112" cy="1314450"/>
        </p:xfrm>
        <a:graphic>
          <a:graphicData uri="http://schemas.openxmlformats.org/presentationml/2006/ole">
            <mc:AlternateContent xmlns:mc="http://schemas.openxmlformats.org/markup-compatibility/2006">
              <mc:Choice xmlns:v="urn:schemas-microsoft-com:vml" Requires="v">
                <p:oleObj name="Equation" r:id="rId2" imgW="1637589" imgH="393529" progId="Equation.DSMT4">
                  <p:embed/>
                </p:oleObj>
              </mc:Choice>
              <mc:Fallback>
                <p:oleObj name="Equation" r:id="rId2" imgW="1637589" imgH="393529" progId="Equation.DSMT4">
                  <p:embed/>
                  <p:pic>
                    <p:nvPicPr>
                      <p:cNvPr id="122886" name="Object 2">
                        <a:extLst>
                          <a:ext uri="{FF2B5EF4-FFF2-40B4-BE49-F238E27FC236}">
                            <a16:creationId xmlns:a16="http://schemas.microsoft.com/office/drawing/2014/main" id="{B7480E01-669B-49CD-B384-40004AF559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5013325"/>
                        <a:ext cx="5472112"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9" y="908720"/>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2204864"/>
            <a:ext cx="9720073" cy="3960440"/>
          </a:xfrm>
        </p:spPr>
        <p:txBody>
          <a:bodyPr>
            <a:normAutofit/>
          </a:bodyPr>
          <a:lstStyle/>
          <a:p>
            <a:pPr algn="just"/>
            <a:r>
              <a:rPr lang="tr-TR" sz="3200" b="1" dirty="0">
                <a:latin typeface="Times New Roman" panose="02020603050405020304" pitchFamily="18" charset="0"/>
                <a:cs typeface="Times New Roman" panose="02020603050405020304" pitchFamily="18" charset="0"/>
              </a:rPr>
              <a:t>Stok Devir Hızı Oranın, </a:t>
            </a:r>
            <a:r>
              <a:rPr lang="tr-TR" sz="3200" dirty="0">
                <a:latin typeface="Times New Roman" panose="02020603050405020304" pitchFamily="18" charset="0"/>
                <a:cs typeface="Times New Roman" panose="02020603050405020304" pitchFamily="18" charset="0"/>
              </a:rPr>
              <a:t>10 olarak hesaplanması ne anlama gelmektedir?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83975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20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hangi işletmenin diğerlerine göre stoklarını daha kısa sürede paraya çevirdiği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70100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20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hangi işletmenin diğerlerine göre stoklarını daha YAVAŞ sattığı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56714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1 Başlık">
            <a:extLst>
              <a:ext uri="{FF2B5EF4-FFF2-40B4-BE49-F238E27FC236}">
                <a16:creationId xmlns:a16="http://schemas.microsoft.com/office/drawing/2014/main" id="{611AA08E-3E3A-47DD-8F9B-A5CD797E5EF5}"/>
              </a:ext>
            </a:extLst>
          </p:cNvPr>
          <p:cNvSpPr>
            <a:spLocks noGrp="1"/>
          </p:cNvSpPr>
          <p:nvPr>
            <p:ph type="title"/>
          </p:nvPr>
        </p:nvSpPr>
        <p:spPr>
          <a:xfrm>
            <a:off x="1992313" y="333375"/>
            <a:ext cx="8229600" cy="1143000"/>
          </a:xfrm>
        </p:spPr>
        <p:txBody>
          <a:bodyPr/>
          <a:lstStyle/>
          <a:p>
            <a:r>
              <a:rPr lang="tr-TR" altLang="tr-TR"/>
              <a:t>Stok Devir Süresi</a:t>
            </a:r>
          </a:p>
        </p:txBody>
      </p:sp>
      <p:sp>
        <p:nvSpPr>
          <p:cNvPr id="123908" name="2 İçerik Yer Tutucusu">
            <a:extLst>
              <a:ext uri="{FF2B5EF4-FFF2-40B4-BE49-F238E27FC236}">
                <a16:creationId xmlns:a16="http://schemas.microsoft.com/office/drawing/2014/main" id="{9BD59474-E5BC-4988-909B-C1724B3C9BD5}"/>
              </a:ext>
            </a:extLst>
          </p:cNvPr>
          <p:cNvSpPr>
            <a:spLocks noGrp="1"/>
          </p:cNvSpPr>
          <p:nvPr>
            <p:ph idx="1"/>
          </p:nvPr>
        </p:nvSpPr>
        <p:spPr>
          <a:xfrm>
            <a:off x="983432" y="1484314"/>
            <a:ext cx="10729192" cy="4389437"/>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Bu oran, bir firmadaki stokların ne kadar sürede tüketildiğini ortaya koymaktadır. Stok devir süresi, bir firmada ne kadar düşük olursa, firmanın stok yönetiminde o düzeyde başarılı olduğunu söyleyebiliriz. </a:t>
            </a:r>
          </a:p>
          <a:p>
            <a:endParaRPr lang="tr-TR" altLang="tr-TR" sz="2800" dirty="0">
              <a:latin typeface="Times New Roman" panose="02020603050405020304" pitchFamily="18" charset="0"/>
              <a:cs typeface="Times New Roman" panose="02020603050405020304" pitchFamily="18" charset="0"/>
            </a:endParaRPr>
          </a:p>
        </p:txBody>
      </p:sp>
      <p:sp>
        <p:nvSpPr>
          <p:cNvPr id="123909" name="3 Slayt Numarası Yer Tutucusu">
            <a:extLst>
              <a:ext uri="{FF2B5EF4-FFF2-40B4-BE49-F238E27FC236}">
                <a16:creationId xmlns:a16="http://schemas.microsoft.com/office/drawing/2014/main" id="{FF8B7BC4-210B-4437-AD1A-DA061ED46427}"/>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5CD0E152-420B-4F73-AA58-C57A79221361}" type="slidenum">
              <a:rPr lang="tr-TR" altLang="tr-TR" sz="1200">
                <a:solidFill>
                  <a:srgbClr val="045C75"/>
                </a:solidFill>
              </a:rPr>
              <a:pPr algn="r" eaLnBrk="1" hangingPunct="1">
                <a:spcBef>
                  <a:spcPct val="0"/>
                </a:spcBef>
                <a:buClrTx/>
                <a:buSzTx/>
                <a:buFontTx/>
                <a:buNone/>
              </a:pPr>
              <a:t>44</a:t>
            </a:fld>
            <a:endParaRPr lang="tr-TR" altLang="tr-TR" sz="1200">
              <a:solidFill>
                <a:srgbClr val="045C75"/>
              </a:solidFill>
            </a:endParaRPr>
          </a:p>
        </p:txBody>
      </p:sp>
      <p:graphicFrame>
        <p:nvGraphicFramePr>
          <p:cNvPr id="123910" name="Object 2">
            <a:extLst>
              <a:ext uri="{FF2B5EF4-FFF2-40B4-BE49-F238E27FC236}">
                <a16:creationId xmlns:a16="http://schemas.microsoft.com/office/drawing/2014/main" id="{161820BF-94B3-4128-87CE-7541B378018F}"/>
              </a:ext>
            </a:extLst>
          </p:cNvPr>
          <p:cNvGraphicFramePr>
            <a:graphicFrameLocks noChangeAspect="1"/>
          </p:cNvGraphicFramePr>
          <p:nvPr>
            <p:extLst>
              <p:ext uri="{D42A27DB-BD31-4B8C-83A1-F6EECF244321}">
                <p14:modId xmlns:p14="http://schemas.microsoft.com/office/powerpoint/2010/main" val="1684618407"/>
              </p:ext>
            </p:extLst>
          </p:nvPr>
        </p:nvGraphicFramePr>
        <p:xfrm>
          <a:off x="2495550" y="3860801"/>
          <a:ext cx="6870700" cy="1223963"/>
        </p:xfrm>
        <a:graphic>
          <a:graphicData uri="http://schemas.openxmlformats.org/presentationml/2006/ole">
            <mc:AlternateContent xmlns:mc="http://schemas.openxmlformats.org/markup-compatibility/2006">
              <mc:Choice xmlns:v="urn:schemas-microsoft-com:vml" Requires="v">
                <p:oleObj name="Equation" r:id="rId2" imgW="2209800" imgH="393700" progId="Equation.DSMT4">
                  <p:embed/>
                </p:oleObj>
              </mc:Choice>
              <mc:Fallback>
                <p:oleObj name="Equation" r:id="rId2" imgW="2209800" imgH="393700" progId="Equation.DSMT4">
                  <p:embed/>
                  <p:pic>
                    <p:nvPicPr>
                      <p:cNvPr id="123910" name="Object 2">
                        <a:extLst>
                          <a:ext uri="{FF2B5EF4-FFF2-40B4-BE49-F238E27FC236}">
                            <a16:creationId xmlns:a16="http://schemas.microsoft.com/office/drawing/2014/main" id="{161820BF-94B3-4128-87CE-7541B37801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550" y="3860801"/>
                        <a:ext cx="68707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9" y="908720"/>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2204864"/>
            <a:ext cx="9720073" cy="3960440"/>
          </a:xfrm>
        </p:spPr>
        <p:txBody>
          <a:bodyPr>
            <a:normAutofit/>
          </a:bodyPr>
          <a:lstStyle/>
          <a:p>
            <a:pPr algn="just"/>
            <a:r>
              <a:rPr lang="tr-TR" sz="3200" dirty="0">
                <a:latin typeface="Times New Roman" panose="02020603050405020304" pitchFamily="18" charset="0"/>
                <a:cs typeface="Times New Roman" panose="02020603050405020304" pitchFamily="18" charset="0"/>
              </a:rPr>
              <a:t>Bir işletmenin </a:t>
            </a:r>
            <a:r>
              <a:rPr lang="tr-TR" sz="3200" b="1" dirty="0">
                <a:latin typeface="Times New Roman" panose="02020603050405020304" pitchFamily="18" charset="0"/>
                <a:cs typeface="Times New Roman" panose="02020603050405020304" pitchFamily="18" charset="0"/>
              </a:rPr>
              <a:t>Stok Devir Hızı Oranı, </a:t>
            </a:r>
            <a:r>
              <a:rPr lang="tr-TR" sz="3200" dirty="0">
                <a:latin typeface="Times New Roman" panose="02020603050405020304" pitchFamily="18" charset="0"/>
                <a:cs typeface="Times New Roman" panose="02020603050405020304" pitchFamily="18" charset="0"/>
              </a:rPr>
              <a:t>10 olarak hesaplanmıştır. Bu işletme stoklarını ortalama olarak kaç günde bir paraya çevirmektedir? </a:t>
            </a:r>
          </a:p>
          <a:p>
            <a:pPr algn="just"/>
            <a:r>
              <a:rPr lang="tr-TR" sz="3200" dirty="0">
                <a:latin typeface="Times New Roman" panose="02020603050405020304" pitchFamily="18" charset="0"/>
                <a:cs typeface="Times New Roman" panose="02020603050405020304" pitchFamily="18" charset="0"/>
              </a:rPr>
              <a:t>(Yılı 360 gün olarak alın.)</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13751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1 Başlık">
            <a:extLst>
              <a:ext uri="{FF2B5EF4-FFF2-40B4-BE49-F238E27FC236}">
                <a16:creationId xmlns:a16="http://schemas.microsoft.com/office/drawing/2014/main" id="{16376CF8-27E7-41BF-9329-B57269CE84BF}"/>
              </a:ext>
            </a:extLst>
          </p:cNvPr>
          <p:cNvSpPr>
            <a:spLocks noGrp="1"/>
          </p:cNvSpPr>
          <p:nvPr>
            <p:ph type="title"/>
          </p:nvPr>
        </p:nvSpPr>
        <p:spPr>
          <a:xfrm>
            <a:off x="1992313" y="404813"/>
            <a:ext cx="8229600" cy="1143000"/>
          </a:xfrm>
        </p:spPr>
        <p:txBody>
          <a:bodyPr/>
          <a:lstStyle/>
          <a:p>
            <a:r>
              <a:rPr lang="tr-TR" altLang="tr-TR"/>
              <a:t>Aktif Devir Hızı</a:t>
            </a:r>
          </a:p>
        </p:txBody>
      </p:sp>
      <p:sp>
        <p:nvSpPr>
          <p:cNvPr id="124932" name="2 İçerik Yer Tutucusu">
            <a:extLst>
              <a:ext uri="{FF2B5EF4-FFF2-40B4-BE49-F238E27FC236}">
                <a16:creationId xmlns:a16="http://schemas.microsoft.com/office/drawing/2014/main" id="{00FDE96C-45C0-427E-AB48-334382587BD2}"/>
              </a:ext>
            </a:extLst>
          </p:cNvPr>
          <p:cNvSpPr>
            <a:spLocks noGrp="1"/>
          </p:cNvSpPr>
          <p:nvPr>
            <p:ph idx="1"/>
          </p:nvPr>
        </p:nvSpPr>
        <p:spPr>
          <a:xfrm>
            <a:off x="1127448" y="1557339"/>
            <a:ext cx="10369152" cy="4389437"/>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Bir işletmenin varlıklarını ne kadar etkin kullandığını ortaya koyan bir orandır. Aktif devir hızı, aktifin kaç katı oranında net satış hasılatı elde edildiğini gösterir. </a:t>
            </a:r>
          </a:p>
          <a:p>
            <a:pPr algn="just"/>
            <a:r>
              <a:rPr lang="tr-TR" altLang="tr-TR" sz="2800" dirty="0">
                <a:latin typeface="Times New Roman" panose="02020603050405020304" pitchFamily="18" charset="0"/>
                <a:cs typeface="Times New Roman" panose="02020603050405020304" pitchFamily="18" charset="0"/>
              </a:rPr>
              <a:t>Oranın yüksek olması işletmenin aktiflerden yeterince yararlanıldığını, düşük olması ise aktiflerden etkin bir şekilde yararlanılmadığının gösterir.</a:t>
            </a:r>
          </a:p>
          <a:p>
            <a:endParaRPr lang="tr-TR" altLang="tr-TR" sz="2800" dirty="0">
              <a:latin typeface="Times New Roman" panose="02020603050405020304" pitchFamily="18" charset="0"/>
              <a:cs typeface="Times New Roman" panose="02020603050405020304" pitchFamily="18" charset="0"/>
            </a:endParaRPr>
          </a:p>
        </p:txBody>
      </p:sp>
      <p:sp>
        <p:nvSpPr>
          <p:cNvPr id="124933" name="3 Slayt Numarası Yer Tutucusu">
            <a:extLst>
              <a:ext uri="{FF2B5EF4-FFF2-40B4-BE49-F238E27FC236}">
                <a16:creationId xmlns:a16="http://schemas.microsoft.com/office/drawing/2014/main" id="{E356BD48-5F0D-4F0A-B379-65A4FFA9103B}"/>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4FCA2023-15F1-474B-9785-DA298BA2E913}" type="slidenum">
              <a:rPr lang="tr-TR" altLang="tr-TR" sz="1200">
                <a:solidFill>
                  <a:srgbClr val="045C75"/>
                </a:solidFill>
              </a:rPr>
              <a:pPr algn="r" eaLnBrk="1" hangingPunct="1">
                <a:spcBef>
                  <a:spcPct val="0"/>
                </a:spcBef>
                <a:buClrTx/>
                <a:buSzTx/>
                <a:buFontTx/>
                <a:buNone/>
              </a:pPr>
              <a:t>46</a:t>
            </a:fld>
            <a:endParaRPr lang="tr-TR" altLang="tr-TR" sz="1200">
              <a:solidFill>
                <a:srgbClr val="045C75"/>
              </a:solidFill>
            </a:endParaRPr>
          </a:p>
        </p:txBody>
      </p:sp>
      <p:graphicFrame>
        <p:nvGraphicFramePr>
          <p:cNvPr id="124934" name="Object 2">
            <a:extLst>
              <a:ext uri="{FF2B5EF4-FFF2-40B4-BE49-F238E27FC236}">
                <a16:creationId xmlns:a16="http://schemas.microsoft.com/office/drawing/2014/main" id="{9F985030-DF86-43C7-8F43-89E0241ED4F4}"/>
              </a:ext>
            </a:extLst>
          </p:cNvPr>
          <p:cNvGraphicFramePr>
            <a:graphicFrameLocks noChangeAspect="1"/>
          </p:cNvGraphicFramePr>
          <p:nvPr>
            <p:extLst>
              <p:ext uri="{D42A27DB-BD31-4B8C-83A1-F6EECF244321}">
                <p14:modId xmlns:p14="http://schemas.microsoft.com/office/powerpoint/2010/main" val="574815463"/>
              </p:ext>
            </p:extLst>
          </p:nvPr>
        </p:nvGraphicFramePr>
        <p:xfrm>
          <a:off x="2495600" y="4841902"/>
          <a:ext cx="6716713" cy="1366838"/>
        </p:xfrm>
        <a:graphic>
          <a:graphicData uri="http://schemas.openxmlformats.org/presentationml/2006/ole">
            <mc:AlternateContent xmlns:mc="http://schemas.openxmlformats.org/markup-compatibility/2006">
              <mc:Choice xmlns:v="urn:schemas-microsoft-com:vml" Requires="v">
                <p:oleObj name="Equation" r:id="rId2" imgW="2057400" imgH="419100" progId="Equation.DSMT4">
                  <p:embed/>
                </p:oleObj>
              </mc:Choice>
              <mc:Fallback>
                <p:oleObj name="Equation" r:id="rId2" imgW="2057400" imgH="419100" progId="Equation.DSMT4">
                  <p:embed/>
                  <p:pic>
                    <p:nvPicPr>
                      <p:cNvPr id="124934" name="Object 2">
                        <a:extLst>
                          <a:ext uri="{FF2B5EF4-FFF2-40B4-BE49-F238E27FC236}">
                            <a16:creationId xmlns:a16="http://schemas.microsoft.com/office/drawing/2014/main" id="{9F985030-DF86-43C7-8F43-89E0241ED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600" y="4841902"/>
                        <a:ext cx="6716713"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Aktif Devir Hızı Oranı </a:t>
            </a:r>
            <a:r>
              <a:rPr lang="tr-TR" sz="3200" dirty="0">
                <a:latin typeface="Times New Roman" panose="02020603050405020304" pitchFamily="18" charset="0"/>
                <a:cs typeface="Times New Roman" panose="02020603050405020304" pitchFamily="18" charset="0"/>
              </a:rPr>
              <a:t>0,5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Aktif Devir Hızı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Aktif Devir Hızı Oranı </a:t>
            </a:r>
            <a:r>
              <a:rPr lang="tr-TR" sz="3200" dirty="0">
                <a:latin typeface="Times New Roman" panose="02020603050405020304" pitchFamily="18" charset="0"/>
                <a:cs typeface="Times New Roman" panose="02020603050405020304" pitchFamily="18" charset="0"/>
              </a:rPr>
              <a:t>2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hangi işletmenin diğerlerine göre varlıklarını daha etkin/verimli kullandığı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41803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1 Başlık">
            <a:extLst>
              <a:ext uri="{FF2B5EF4-FFF2-40B4-BE49-F238E27FC236}">
                <a16:creationId xmlns:a16="http://schemas.microsoft.com/office/drawing/2014/main" id="{16376CF8-27E7-41BF-9329-B57269CE84BF}"/>
              </a:ext>
            </a:extLst>
          </p:cNvPr>
          <p:cNvSpPr>
            <a:spLocks noGrp="1"/>
          </p:cNvSpPr>
          <p:nvPr>
            <p:ph type="title"/>
          </p:nvPr>
        </p:nvSpPr>
        <p:spPr>
          <a:xfrm>
            <a:off x="1343472" y="404813"/>
            <a:ext cx="8878441" cy="1143000"/>
          </a:xfrm>
        </p:spPr>
        <p:txBody>
          <a:bodyPr/>
          <a:lstStyle/>
          <a:p>
            <a:r>
              <a:rPr lang="tr-TR" altLang="tr-TR" dirty="0"/>
              <a:t>Maddi Duran Varlık Devir Hızı</a:t>
            </a:r>
          </a:p>
        </p:txBody>
      </p:sp>
      <p:sp>
        <p:nvSpPr>
          <p:cNvPr id="124932" name="2 İçerik Yer Tutucusu">
            <a:extLst>
              <a:ext uri="{FF2B5EF4-FFF2-40B4-BE49-F238E27FC236}">
                <a16:creationId xmlns:a16="http://schemas.microsoft.com/office/drawing/2014/main" id="{00FDE96C-45C0-427E-AB48-334382587BD2}"/>
              </a:ext>
            </a:extLst>
          </p:cNvPr>
          <p:cNvSpPr>
            <a:spLocks noGrp="1"/>
          </p:cNvSpPr>
          <p:nvPr>
            <p:ph idx="1"/>
          </p:nvPr>
        </p:nvSpPr>
        <p:spPr>
          <a:xfrm>
            <a:off x="1127448" y="1557339"/>
            <a:ext cx="10369152" cy="4389437"/>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İşletmedeki duran varlıkların verimliliğini ölçen bu oran, duran varlıklara aşırı bir yatırım yapılıp yapılmadığını gösterir.</a:t>
            </a:r>
          </a:p>
          <a:p>
            <a:pPr algn="just"/>
            <a:r>
              <a:rPr lang="tr-TR" altLang="tr-TR" sz="2800" dirty="0">
                <a:latin typeface="Times New Roman" panose="02020603050405020304" pitchFamily="18" charset="0"/>
                <a:cs typeface="Times New Roman" panose="02020603050405020304" pitchFamily="18" charset="0"/>
              </a:rPr>
              <a:t>Oranın sektör ortalamasının çok üzerinde olması, maddi duran varlıkların kapasitelerinin üstünde kullanıldığını; sektör ortalamasının çok altında olması atıl kapasitenin olduğunu gösterir.</a:t>
            </a:r>
          </a:p>
        </p:txBody>
      </p:sp>
      <p:sp>
        <p:nvSpPr>
          <p:cNvPr id="124933" name="3 Slayt Numarası Yer Tutucusu">
            <a:extLst>
              <a:ext uri="{FF2B5EF4-FFF2-40B4-BE49-F238E27FC236}">
                <a16:creationId xmlns:a16="http://schemas.microsoft.com/office/drawing/2014/main" id="{E356BD48-5F0D-4F0A-B379-65A4FFA9103B}"/>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4FCA2023-15F1-474B-9785-DA298BA2E913}" type="slidenum">
              <a:rPr lang="tr-TR" altLang="tr-TR" sz="1200">
                <a:solidFill>
                  <a:srgbClr val="045C75"/>
                </a:solidFill>
              </a:rPr>
              <a:pPr algn="r" eaLnBrk="1" hangingPunct="1">
                <a:spcBef>
                  <a:spcPct val="0"/>
                </a:spcBef>
                <a:buClrTx/>
                <a:buSzTx/>
                <a:buFontTx/>
                <a:buNone/>
              </a:pPr>
              <a:t>48</a:t>
            </a:fld>
            <a:endParaRPr lang="tr-TR" altLang="tr-TR" sz="1200">
              <a:solidFill>
                <a:srgbClr val="045C75"/>
              </a:solidFill>
            </a:endParaRPr>
          </a:p>
        </p:txBody>
      </p:sp>
      <mc:AlternateContent xmlns:mc="http://schemas.openxmlformats.org/markup-compatibility/2006" xmlns:a14="http://schemas.microsoft.com/office/drawing/2010/main">
        <mc:Choice Requires="a14">
          <p:sp>
            <p:nvSpPr>
              <p:cNvPr id="124934" name="Object 2">
                <a:extLst>
                  <a:ext uri="{FF2B5EF4-FFF2-40B4-BE49-F238E27FC236}">
                    <a16:creationId xmlns:a16="http://schemas.microsoft.com/office/drawing/2014/main" id="{9F985030-DF86-43C7-8F43-89E0241ED4F4}"/>
                  </a:ext>
                </a:extLst>
              </p:cNvPr>
              <p:cNvSpPr txBox="1"/>
              <p:nvPr/>
            </p:nvSpPr>
            <p:spPr bwMode="auto">
              <a:xfrm>
                <a:off x="1055440" y="4841875"/>
                <a:ext cx="9721080" cy="13668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nor/>
                        </m:rPr>
                        <a:rPr lang="tr-TR" sz="2800" b="0" i="0" smtClean="0">
                          <a:solidFill>
                            <a:srgbClr val="000000"/>
                          </a:solidFill>
                          <a:latin typeface="Cambria Math" panose="02040503050406030204" pitchFamily="18" charset="0"/>
                        </a:rPr>
                        <m:t>Maddi</m:t>
                      </m:r>
                      <m:r>
                        <m:rPr>
                          <m:nor/>
                        </m:rPr>
                        <a:rPr lang="tr-TR" sz="2800" b="0" i="0" smtClean="0">
                          <a:solidFill>
                            <a:srgbClr val="000000"/>
                          </a:solidFill>
                          <a:latin typeface="Cambria Math" panose="02040503050406030204" pitchFamily="18" charset="0"/>
                        </a:rPr>
                        <m:t> </m:t>
                      </m:r>
                      <m:r>
                        <m:rPr>
                          <m:nor/>
                        </m:rPr>
                        <a:rPr lang="tr-TR" sz="2800" b="0" i="0" smtClean="0">
                          <a:solidFill>
                            <a:srgbClr val="000000"/>
                          </a:solidFill>
                          <a:latin typeface="Cambria Math" panose="02040503050406030204" pitchFamily="18" charset="0"/>
                        </a:rPr>
                        <m:t>Duran</m:t>
                      </m:r>
                      <m:r>
                        <m:rPr>
                          <m:nor/>
                        </m:rPr>
                        <a:rPr lang="tr-TR" sz="2800" b="0" i="0" smtClean="0">
                          <a:solidFill>
                            <a:srgbClr val="000000"/>
                          </a:solidFill>
                          <a:latin typeface="Cambria Math" panose="02040503050406030204" pitchFamily="18" charset="0"/>
                        </a:rPr>
                        <m:t> </m:t>
                      </m:r>
                      <m:r>
                        <m:rPr>
                          <m:nor/>
                        </m:rPr>
                        <a:rPr lang="tr-TR" sz="2800" b="0" i="0" smtClean="0">
                          <a:solidFill>
                            <a:srgbClr val="000000"/>
                          </a:solidFill>
                          <a:latin typeface="Cambria Math" panose="02040503050406030204" pitchFamily="18" charset="0"/>
                        </a:rPr>
                        <m:t>Varl</m:t>
                      </m:r>
                      <m:r>
                        <m:rPr>
                          <m:nor/>
                        </m:rPr>
                        <a:rPr lang="tr-TR" sz="2800" b="0" i="0" smtClean="0">
                          <a:solidFill>
                            <a:srgbClr val="000000"/>
                          </a:solidFill>
                          <a:latin typeface="Cambria Math" panose="02040503050406030204" pitchFamily="18" charset="0"/>
                        </a:rPr>
                        <m:t>ı</m:t>
                      </m:r>
                      <m:r>
                        <m:rPr>
                          <m:nor/>
                        </m:rPr>
                        <a:rPr lang="tr-TR" sz="2800" b="0" i="0" smtClean="0">
                          <a:solidFill>
                            <a:srgbClr val="000000"/>
                          </a:solidFill>
                          <a:latin typeface="Cambria Math" panose="02040503050406030204" pitchFamily="18" charset="0"/>
                        </a:rPr>
                        <m:t>k</m:t>
                      </m:r>
                      <m:r>
                        <m:rPr>
                          <m:nor/>
                        </m:rPr>
                        <a:rPr lang="en-US" sz="2800" i="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Devir</m:t>
                      </m:r>
                      <m:r>
                        <m:rPr>
                          <m:nor/>
                        </m:rPr>
                        <a:rPr lang="en-US" sz="2800" i="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H</m:t>
                      </m:r>
                      <m:r>
                        <m:rPr>
                          <m:nor/>
                        </m:rPr>
                        <a:rPr lang="en-US" sz="2800" i="0">
                          <a:solidFill>
                            <a:srgbClr val="000000"/>
                          </a:solidFill>
                          <a:latin typeface="Cambria Math" panose="02040503050406030204" pitchFamily="18" charset="0"/>
                        </a:rPr>
                        <m:t>ı</m:t>
                      </m:r>
                      <m:r>
                        <m:rPr>
                          <m:nor/>
                        </m:rPr>
                        <a:rPr lang="en-US" sz="2800" i="0">
                          <a:solidFill>
                            <a:srgbClr val="000000"/>
                          </a:solidFill>
                          <a:latin typeface="Cambria Math" panose="02040503050406030204" pitchFamily="18" charset="0"/>
                        </a:rPr>
                        <m:t>z</m:t>
                      </m:r>
                      <m:r>
                        <m:rPr>
                          <m:nor/>
                        </m:rPr>
                        <a:rPr lang="en-US" sz="2800" i="0">
                          <a:solidFill>
                            <a:srgbClr val="000000"/>
                          </a:solidFill>
                          <a:latin typeface="Cambria Math" panose="02040503050406030204" pitchFamily="18" charset="0"/>
                        </a:rPr>
                        <m:t>ı=</m:t>
                      </m:r>
                      <m:f>
                        <m:fPr>
                          <m:ctrlPr>
                            <a:rPr lang="en-US" sz="2800" i="1">
                              <a:solidFill>
                                <a:srgbClr val="000000"/>
                              </a:solidFill>
                              <a:latin typeface="Cambria Math" panose="02040503050406030204" pitchFamily="18" charset="0"/>
                            </a:rPr>
                          </m:ctrlPr>
                        </m:fPr>
                        <m:num>
                          <m:r>
                            <m:rPr>
                              <m:nor/>
                            </m:rPr>
                            <a:rPr lang="en-US" sz="2800" i="0">
                              <a:solidFill>
                                <a:srgbClr val="000000"/>
                              </a:solidFill>
                              <a:latin typeface="Cambria Math" panose="02040503050406030204" pitchFamily="18" charset="0"/>
                            </a:rPr>
                            <m:t>Net</m:t>
                          </m:r>
                          <m:r>
                            <m:rPr>
                              <m:nor/>
                            </m:rPr>
                            <a:rPr lang="en-US" sz="2800" i="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Sat</m:t>
                          </m:r>
                          <m:r>
                            <m:rPr>
                              <m:nor/>
                            </m:rPr>
                            <a:rPr lang="en-US" sz="2800" i="0">
                              <a:solidFill>
                                <a:srgbClr val="000000"/>
                              </a:solidFill>
                              <a:latin typeface="Cambria Math" panose="02040503050406030204" pitchFamily="18" charset="0"/>
                            </a:rPr>
                            <m:t>ış</m:t>
                          </m:r>
                          <m:r>
                            <m:rPr>
                              <m:nor/>
                            </m:rPr>
                            <a:rPr lang="en-US" sz="2800" i="0">
                              <a:solidFill>
                                <a:srgbClr val="000000"/>
                              </a:solidFill>
                              <a:latin typeface="Cambria Math" panose="02040503050406030204" pitchFamily="18" charset="0"/>
                            </a:rPr>
                            <m:t>lar</m:t>
                          </m:r>
                        </m:num>
                        <m:den>
                          <m:r>
                            <m:rPr>
                              <m:nor/>
                            </m:rPr>
                            <a:rPr lang="tr-TR" sz="2800" b="0" i="0" smtClean="0">
                              <a:solidFill>
                                <a:srgbClr val="000000"/>
                              </a:solidFill>
                              <a:latin typeface="Cambria Math" panose="02040503050406030204" pitchFamily="18" charset="0"/>
                            </a:rPr>
                            <m:t>Maddi</m:t>
                          </m:r>
                          <m:r>
                            <m:rPr>
                              <m:nor/>
                            </m:rPr>
                            <a:rPr lang="tr-TR" sz="2800" b="0" i="0" smtClean="0">
                              <a:solidFill>
                                <a:srgbClr val="000000"/>
                              </a:solidFill>
                              <a:latin typeface="Cambria Math" panose="02040503050406030204" pitchFamily="18" charset="0"/>
                            </a:rPr>
                            <m:t> </m:t>
                          </m:r>
                          <m:r>
                            <m:rPr>
                              <m:nor/>
                            </m:rPr>
                            <a:rPr lang="tr-TR" sz="2800" b="0" i="0" smtClean="0">
                              <a:solidFill>
                                <a:srgbClr val="000000"/>
                              </a:solidFill>
                              <a:latin typeface="Cambria Math" panose="02040503050406030204" pitchFamily="18" charset="0"/>
                            </a:rPr>
                            <m:t>Duran</m:t>
                          </m:r>
                          <m:r>
                            <m:rPr>
                              <m:nor/>
                            </m:rPr>
                            <a:rPr lang="tr-TR" sz="2800" b="0" i="0" smtClean="0">
                              <a:solidFill>
                                <a:srgbClr val="000000"/>
                              </a:solidFill>
                              <a:latin typeface="Cambria Math" panose="02040503050406030204" pitchFamily="18" charset="0"/>
                            </a:rPr>
                            <m:t> </m:t>
                          </m:r>
                          <m:r>
                            <m:rPr>
                              <m:nor/>
                            </m:rPr>
                            <a:rPr lang="tr-TR" sz="2800" b="0" i="0" smtClean="0">
                              <a:solidFill>
                                <a:srgbClr val="000000"/>
                              </a:solidFill>
                              <a:latin typeface="Cambria Math" panose="02040503050406030204" pitchFamily="18" charset="0"/>
                            </a:rPr>
                            <m:t>Varl</m:t>
                          </m:r>
                          <m:r>
                            <m:rPr>
                              <m:nor/>
                            </m:rPr>
                            <a:rPr lang="tr-TR" sz="2800" b="0" i="0" smtClean="0">
                              <a:solidFill>
                                <a:srgbClr val="000000"/>
                              </a:solidFill>
                              <a:latin typeface="Cambria Math" panose="02040503050406030204" pitchFamily="18" charset="0"/>
                            </a:rPr>
                            <m:t>ı</m:t>
                          </m:r>
                          <m:r>
                            <m:rPr>
                              <m:nor/>
                            </m:rPr>
                            <a:rPr lang="tr-TR" sz="2800" b="0" i="0" smtClean="0">
                              <a:solidFill>
                                <a:srgbClr val="000000"/>
                              </a:solidFill>
                              <a:latin typeface="Cambria Math" panose="02040503050406030204" pitchFamily="18" charset="0"/>
                            </a:rPr>
                            <m:t>klar</m:t>
                          </m:r>
                        </m:den>
                      </m:f>
                    </m:oMath>
                  </m:oMathPara>
                </a14:m>
                <a:endParaRPr lang="en-US" sz="2800" dirty="0"/>
              </a:p>
            </p:txBody>
          </p:sp>
        </mc:Choice>
        <mc:Fallback xmlns="">
          <p:sp>
            <p:nvSpPr>
              <p:cNvPr id="124934" name="Object 2">
                <a:extLst>
                  <a:ext uri="{FF2B5EF4-FFF2-40B4-BE49-F238E27FC236}">
                    <a16:creationId xmlns:a16="http://schemas.microsoft.com/office/drawing/2014/main" id="{9F985030-DF86-43C7-8F43-89E0241ED4F4}"/>
                  </a:ext>
                </a:extLst>
              </p:cNvPr>
              <p:cNvSpPr txBox="1">
                <a:spLocks noRot="1" noChangeAspect="1" noMove="1" noResize="1" noEditPoints="1" noAdjustHandles="1" noChangeArrowheads="1" noChangeShapeType="1" noTextEdit="1"/>
              </p:cNvSpPr>
              <p:nvPr/>
            </p:nvSpPr>
            <p:spPr bwMode="auto">
              <a:xfrm>
                <a:off x="1055440" y="4841875"/>
                <a:ext cx="9721080" cy="1366838"/>
              </a:xfrm>
              <a:prstGeom prst="rect">
                <a:avLst/>
              </a:prstGeom>
              <a:blipFill>
                <a:blip r:embed="rId2"/>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3993369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Maddi Duran Varlık Devir Hızı Oranı </a:t>
            </a:r>
            <a:r>
              <a:rPr lang="tr-TR" sz="3200" dirty="0">
                <a:latin typeface="Times New Roman" panose="02020603050405020304" pitchFamily="18" charset="0"/>
                <a:cs typeface="Times New Roman" panose="02020603050405020304" pitchFamily="18" charset="0"/>
              </a:rPr>
              <a:t>40 olarak hesaplanmıştır.</a:t>
            </a:r>
          </a:p>
          <a:p>
            <a:pPr algn="just"/>
            <a:r>
              <a:rPr lang="tr-TR" sz="3200" dirty="0">
                <a:latin typeface="Times New Roman" panose="02020603050405020304" pitchFamily="18" charset="0"/>
                <a:cs typeface="Times New Roman" panose="02020603050405020304" pitchFamily="18" charset="0"/>
              </a:rPr>
              <a:t>A işletmesinin faaliyet gösterdiği sektörde ortalama Maddi Duran Varlık Devir Hızı Oranı, 5 olarak hesaplanmıştır. </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A işletmesinin maddi duran varlık kapasite kullanımı ile ilgili olarak aşağıdakilerden hangisi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00704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4747984"/>
          </a:xfrm>
        </p:spPr>
        <p:txBody>
          <a:bodyPr>
            <a:normAutofit/>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Maddi Duran Varlık Devir Hızı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A işletmesinin faaliyet gösterdiği sektörde ortalama Maddi Duran Varlık Devir Hızı Oranı, 20 olarak hesaplanmıştır. </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A işletmesinin maddi duran varlık kapasite kullanımı ile ilgili olarak aşağıdakilerden hangisi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78522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1 Başlık">
            <a:extLst>
              <a:ext uri="{FF2B5EF4-FFF2-40B4-BE49-F238E27FC236}">
                <a16:creationId xmlns:a16="http://schemas.microsoft.com/office/drawing/2014/main" id="{16376CF8-27E7-41BF-9329-B57269CE84BF}"/>
              </a:ext>
            </a:extLst>
          </p:cNvPr>
          <p:cNvSpPr>
            <a:spLocks noGrp="1"/>
          </p:cNvSpPr>
          <p:nvPr>
            <p:ph type="title"/>
          </p:nvPr>
        </p:nvSpPr>
        <p:spPr>
          <a:xfrm>
            <a:off x="1343472" y="404813"/>
            <a:ext cx="8878441" cy="1143000"/>
          </a:xfrm>
        </p:spPr>
        <p:txBody>
          <a:bodyPr/>
          <a:lstStyle/>
          <a:p>
            <a:r>
              <a:rPr lang="tr-TR" altLang="tr-TR" dirty="0"/>
              <a:t>ÖZKAYNAK Devir Hızı</a:t>
            </a:r>
          </a:p>
        </p:txBody>
      </p:sp>
      <p:sp>
        <p:nvSpPr>
          <p:cNvPr id="124932" name="2 İçerik Yer Tutucusu">
            <a:extLst>
              <a:ext uri="{FF2B5EF4-FFF2-40B4-BE49-F238E27FC236}">
                <a16:creationId xmlns:a16="http://schemas.microsoft.com/office/drawing/2014/main" id="{00FDE96C-45C0-427E-AB48-334382587BD2}"/>
              </a:ext>
            </a:extLst>
          </p:cNvPr>
          <p:cNvSpPr>
            <a:spLocks noGrp="1"/>
          </p:cNvSpPr>
          <p:nvPr>
            <p:ph idx="1"/>
          </p:nvPr>
        </p:nvSpPr>
        <p:spPr>
          <a:xfrm>
            <a:off x="1127448" y="1557339"/>
            <a:ext cx="10369152" cy="4389437"/>
          </a:xfrm>
        </p:spPr>
        <p:txBody>
          <a:bodyPr>
            <a:normAutofit/>
          </a:bodyPr>
          <a:lstStyle/>
          <a:p>
            <a:pPr algn="just"/>
            <a:r>
              <a:rPr lang="tr-TR" altLang="tr-TR" sz="2800" dirty="0">
                <a:latin typeface="Times New Roman" panose="02020603050405020304" pitchFamily="18" charset="0"/>
                <a:cs typeface="Times New Roman" panose="02020603050405020304" pitchFamily="18" charset="0"/>
              </a:rPr>
              <a:t>Öz kaynakların ne ölçüde verimli kullanıldığını belirten göstergedir.</a:t>
            </a:r>
          </a:p>
          <a:p>
            <a:pPr algn="just"/>
            <a:r>
              <a:rPr lang="tr-TR" altLang="tr-TR" sz="2800" dirty="0">
                <a:latin typeface="Times New Roman" panose="02020603050405020304" pitchFamily="18" charset="0"/>
                <a:cs typeface="Times New Roman" panose="02020603050405020304" pitchFamily="18" charset="0"/>
              </a:rPr>
              <a:t>Oranın yüksek olması, öz sermayenin verimli kullanıldığını, düşük olması öz sermayenin iş hacmine göre fazla olduğunu gösterir.</a:t>
            </a:r>
          </a:p>
        </p:txBody>
      </p:sp>
      <p:sp>
        <p:nvSpPr>
          <p:cNvPr id="124933" name="3 Slayt Numarası Yer Tutucusu">
            <a:extLst>
              <a:ext uri="{FF2B5EF4-FFF2-40B4-BE49-F238E27FC236}">
                <a16:creationId xmlns:a16="http://schemas.microsoft.com/office/drawing/2014/main" id="{E356BD48-5F0D-4F0A-B379-65A4FFA9103B}"/>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4FCA2023-15F1-474B-9785-DA298BA2E913}" type="slidenum">
              <a:rPr lang="tr-TR" altLang="tr-TR" sz="1200">
                <a:solidFill>
                  <a:srgbClr val="045C75"/>
                </a:solidFill>
              </a:rPr>
              <a:pPr algn="r" eaLnBrk="1" hangingPunct="1">
                <a:spcBef>
                  <a:spcPct val="0"/>
                </a:spcBef>
                <a:buClrTx/>
                <a:buSzTx/>
                <a:buFontTx/>
                <a:buNone/>
              </a:pPr>
              <a:t>51</a:t>
            </a:fld>
            <a:endParaRPr lang="tr-TR" altLang="tr-TR" sz="1200">
              <a:solidFill>
                <a:srgbClr val="045C75"/>
              </a:solidFill>
            </a:endParaRPr>
          </a:p>
        </p:txBody>
      </p:sp>
      <mc:AlternateContent xmlns:mc="http://schemas.openxmlformats.org/markup-compatibility/2006" xmlns:a14="http://schemas.microsoft.com/office/drawing/2010/main">
        <mc:Choice Requires="a14">
          <p:sp>
            <p:nvSpPr>
              <p:cNvPr id="124934" name="Object 2">
                <a:extLst>
                  <a:ext uri="{FF2B5EF4-FFF2-40B4-BE49-F238E27FC236}">
                    <a16:creationId xmlns:a16="http://schemas.microsoft.com/office/drawing/2014/main" id="{9F985030-DF86-43C7-8F43-89E0241ED4F4}"/>
                  </a:ext>
                </a:extLst>
              </p:cNvPr>
              <p:cNvSpPr txBox="1"/>
              <p:nvPr/>
            </p:nvSpPr>
            <p:spPr bwMode="auto">
              <a:xfrm>
                <a:off x="2135560" y="4293096"/>
                <a:ext cx="9721080" cy="13668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tr-TR" sz="3600" b="0" i="1" smtClean="0">
                          <a:solidFill>
                            <a:srgbClr val="000000"/>
                          </a:solidFill>
                          <a:latin typeface="Cambria Math" panose="02040503050406030204" pitchFamily="18" charset="0"/>
                        </a:rPr>
                        <m:t>Ö</m:t>
                      </m:r>
                      <m:r>
                        <m:rPr>
                          <m:sty m:val="p"/>
                        </m:rPr>
                        <a:rPr lang="tr-TR" sz="3600" b="0" i="1" smtClean="0">
                          <a:solidFill>
                            <a:srgbClr val="000000"/>
                          </a:solidFill>
                          <a:latin typeface="Cambria Math" panose="02040503050406030204" pitchFamily="18" charset="0"/>
                        </a:rPr>
                        <m:t>zkaynak</m:t>
                      </m:r>
                      <m:r>
                        <m:rPr>
                          <m:nor/>
                        </m:rPr>
                        <a:rPr lang="tr-TR" sz="3600" b="0" i="0" smtClean="0">
                          <a:solidFill>
                            <a:srgbClr val="000000"/>
                          </a:solidFill>
                          <a:latin typeface="Cambria Math" panose="02040503050406030204" pitchFamily="18" charset="0"/>
                        </a:rPr>
                        <m:t> </m:t>
                      </m:r>
                      <m:r>
                        <m:rPr>
                          <m:nor/>
                        </m:rPr>
                        <a:rPr lang="en-US" sz="3600" i="0">
                          <a:solidFill>
                            <a:srgbClr val="000000"/>
                          </a:solidFill>
                          <a:latin typeface="Cambria Math" panose="02040503050406030204" pitchFamily="18" charset="0"/>
                        </a:rPr>
                        <m:t>Devir</m:t>
                      </m:r>
                      <m:r>
                        <m:rPr>
                          <m:nor/>
                        </m:rPr>
                        <a:rPr lang="en-US" sz="3600" i="0">
                          <a:solidFill>
                            <a:srgbClr val="000000"/>
                          </a:solidFill>
                          <a:latin typeface="Cambria Math" panose="02040503050406030204" pitchFamily="18" charset="0"/>
                        </a:rPr>
                        <m:t> </m:t>
                      </m:r>
                      <m:r>
                        <m:rPr>
                          <m:nor/>
                        </m:rPr>
                        <a:rPr lang="en-US" sz="3600" i="0">
                          <a:solidFill>
                            <a:srgbClr val="000000"/>
                          </a:solidFill>
                          <a:latin typeface="Cambria Math" panose="02040503050406030204" pitchFamily="18" charset="0"/>
                        </a:rPr>
                        <m:t>H</m:t>
                      </m:r>
                      <m:r>
                        <m:rPr>
                          <m:nor/>
                        </m:rPr>
                        <a:rPr lang="en-US" sz="3600" i="0">
                          <a:solidFill>
                            <a:srgbClr val="000000"/>
                          </a:solidFill>
                          <a:latin typeface="Cambria Math" panose="02040503050406030204" pitchFamily="18" charset="0"/>
                        </a:rPr>
                        <m:t>ı</m:t>
                      </m:r>
                      <m:r>
                        <m:rPr>
                          <m:nor/>
                        </m:rPr>
                        <a:rPr lang="en-US" sz="3600" i="0">
                          <a:solidFill>
                            <a:srgbClr val="000000"/>
                          </a:solidFill>
                          <a:latin typeface="Cambria Math" panose="02040503050406030204" pitchFamily="18" charset="0"/>
                        </a:rPr>
                        <m:t>z</m:t>
                      </m:r>
                      <m:r>
                        <m:rPr>
                          <m:nor/>
                        </m:rPr>
                        <a:rPr lang="en-US" sz="3600" i="0">
                          <a:solidFill>
                            <a:srgbClr val="000000"/>
                          </a:solidFill>
                          <a:latin typeface="Cambria Math" panose="02040503050406030204" pitchFamily="18" charset="0"/>
                        </a:rPr>
                        <m:t>ı=</m:t>
                      </m:r>
                      <m:f>
                        <m:fPr>
                          <m:ctrlPr>
                            <a:rPr lang="en-US" sz="3600" i="1">
                              <a:solidFill>
                                <a:srgbClr val="000000"/>
                              </a:solidFill>
                              <a:latin typeface="Cambria Math" panose="02040503050406030204" pitchFamily="18" charset="0"/>
                            </a:rPr>
                          </m:ctrlPr>
                        </m:fPr>
                        <m:num>
                          <m:r>
                            <m:rPr>
                              <m:nor/>
                            </m:rPr>
                            <a:rPr lang="en-US" sz="3600" i="0">
                              <a:solidFill>
                                <a:srgbClr val="000000"/>
                              </a:solidFill>
                              <a:latin typeface="Cambria Math" panose="02040503050406030204" pitchFamily="18" charset="0"/>
                            </a:rPr>
                            <m:t>Net</m:t>
                          </m:r>
                          <m:r>
                            <m:rPr>
                              <m:nor/>
                            </m:rPr>
                            <a:rPr lang="en-US" sz="3600" i="0">
                              <a:solidFill>
                                <a:srgbClr val="000000"/>
                              </a:solidFill>
                              <a:latin typeface="Cambria Math" panose="02040503050406030204" pitchFamily="18" charset="0"/>
                            </a:rPr>
                            <m:t> </m:t>
                          </m:r>
                          <m:r>
                            <m:rPr>
                              <m:nor/>
                            </m:rPr>
                            <a:rPr lang="en-US" sz="3600" i="0">
                              <a:solidFill>
                                <a:srgbClr val="000000"/>
                              </a:solidFill>
                              <a:latin typeface="Cambria Math" panose="02040503050406030204" pitchFamily="18" charset="0"/>
                            </a:rPr>
                            <m:t>Sat</m:t>
                          </m:r>
                          <m:r>
                            <m:rPr>
                              <m:nor/>
                            </m:rPr>
                            <a:rPr lang="en-US" sz="3600" i="0">
                              <a:solidFill>
                                <a:srgbClr val="000000"/>
                              </a:solidFill>
                              <a:latin typeface="Cambria Math" panose="02040503050406030204" pitchFamily="18" charset="0"/>
                            </a:rPr>
                            <m:t>ış</m:t>
                          </m:r>
                          <m:r>
                            <m:rPr>
                              <m:nor/>
                            </m:rPr>
                            <a:rPr lang="en-US" sz="3600" i="0">
                              <a:solidFill>
                                <a:srgbClr val="000000"/>
                              </a:solidFill>
                              <a:latin typeface="Cambria Math" panose="02040503050406030204" pitchFamily="18" charset="0"/>
                            </a:rPr>
                            <m:t>lar</m:t>
                          </m:r>
                        </m:num>
                        <m:den>
                          <m:r>
                            <m:rPr>
                              <m:nor/>
                            </m:rPr>
                            <a:rPr lang="tr-TR" sz="3600" b="0" i="0" smtClean="0">
                              <a:solidFill>
                                <a:srgbClr val="000000"/>
                              </a:solidFill>
                              <a:latin typeface="Cambria Math" panose="02040503050406030204" pitchFamily="18" charset="0"/>
                            </a:rPr>
                            <m:t>Ö</m:t>
                          </m:r>
                          <m:r>
                            <m:rPr>
                              <m:nor/>
                            </m:rPr>
                            <a:rPr lang="tr-TR" sz="3600" b="0" i="0" smtClean="0">
                              <a:solidFill>
                                <a:srgbClr val="000000"/>
                              </a:solidFill>
                              <a:latin typeface="Cambria Math" panose="02040503050406030204" pitchFamily="18" charset="0"/>
                            </a:rPr>
                            <m:t>zkaynaklar</m:t>
                          </m:r>
                        </m:den>
                      </m:f>
                    </m:oMath>
                  </m:oMathPara>
                </a14:m>
                <a:endParaRPr lang="en-US" sz="3600" dirty="0"/>
              </a:p>
            </p:txBody>
          </p:sp>
        </mc:Choice>
        <mc:Fallback xmlns="">
          <p:sp>
            <p:nvSpPr>
              <p:cNvPr id="124934" name="Object 2">
                <a:extLst>
                  <a:ext uri="{FF2B5EF4-FFF2-40B4-BE49-F238E27FC236}">
                    <a16:creationId xmlns:a16="http://schemas.microsoft.com/office/drawing/2014/main" id="{9F985030-DF86-43C7-8F43-89E0241ED4F4}"/>
                  </a:ext>
                </a:extLst>
              </p:cNvPr>
              <p:cNvSpPr txBox="1">
                <a:spLocks noRot="1" noChangeAspect="1" noMove="1" noResize="1" noEditPoints="1" noAdjustHandles="1" noChangeArrowheads="1" noChangeShapeType="1" noTextEdit="1"/>
              </p:cNvSpPr>
              <p:nvPr/>
            </p:nvSpPr>
            <p:spPr bwMode="auto">
              <a:xfrm>
                <a:off x="2135560" y="4293096"/>
                <a:ext cx="9721080" cy="1366838"/>
              </a:xfrm>
              <a:prstGeom prst="rect">
                <a:avLst/>
              </a:prstGeom>
              <a:blipFill>
                <a:blip r:embed="rId2"/>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31771594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5252040"/>
          </a:xfrm>
        </p:spPr>
        <p:txBody>
          <a:bodyPr>
            <a:normAutofit fontScale="92500" lnSpcReduction="10000"/>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err="1">
                <a:latin typeface="Times New Roman" panose="02020603050405020304" pitchFamily="18" charset="0"/>
                <a:cs typeface="Times New Roman" panose="02020603050405020304" pitchFamily="18" charset="0"/>
              </a:rPr>
              <a:t>Özkaynak</a:t>
            </a:r>
            <a:r>
              <a:rPr lang="tr-TR" sz="3200" b="1" dirty="0">
                <a:latin typeface="Times New Roman" panose="02020603050405020304" pitchFamily="18" charset="0"/>
                <a:cs typeface="Times New Roman" panose="02020603050405020304" pitchFamily="18" charset="0"/>
              </a:rPr>
              <a:t> Devir Hızı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err="1">
                <a:latin typeface="Times New Roman" panose="02020603050405020304" pitchFamily="18" charset="0"/>
                <a:cs typeface="Times New Roman" panose="02020603050405020304" pitchFamily="18" charset="0"/>
              </a:rPr>
              <a:t>Özkaynak</a:t>
            </a:r>
            <a:r>
              <a:rPr lang="tr-TR" sz="3200" b="1" dirty="0">
                <a:latin typeface="Times New Roman" panose="02020603050405020304" pitchFamily="18" charset="0"/>
                <a:cs typeface="Times New Roman" panose="02020603050405020304" pitchFamily="18" charset="0"/>
              </a:rPr>
              <a:t> Devir Hızı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err="1">
                <a:latin typeface="Times New Roman" panose="02020603050405020304" pitchFamily="18" charset="0"/>
                <a:cs typeface="Times New Roman" panose="02020603050405020304" pitchFamily="18" charset="0"/>
              </a:rPr>
              <a:t>Özkaynak</a:t>
            </a:r>
            <a:r>
              <a:rPr lang="tr-TR" sz="3200" b="1" dirty="0">
                <a:latin typeface="Times New Roman" panose="02020603050405020304" pitchFamily="18" charset="0"/>
                <a:cs typeface="Times New Roman" panose="02020603050405020304" pitchFamily="18" charset="0"/>
              </a:rPr>
              <a:t> Devir Hızı Oranı </a:t>
            </a:r>
            <a:r>
              <a:rPr lang="tr-TR" sz="3200" dirty="0">
                <a:latin typeface="Times New Roman" panose="02020603050405020304" pitchFamily="18" charset="0"/>
                <a:cs typeface="Times New Roman" panose="02020603050405020304" pitchFamily="18" charset="0"/>
              </a:rPr>
              <a:t>10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b="1" dirty="0">
                <a:latin typeface="Times New Roman" panose="02020603050405020304" pitchFamily="18" charset="0"/>
                <a:cs typeface="Times New Roman" panose="02020603050405020304" pitchFamily="18" charset="0"/>
              </a:rPr>
              <a:t>Sektörün</a:t>
            </a:r>
            <a:r>
              <a:rPr lang="tr-TR" sz="3200" dirty="0">
                <a:latin typeface="Times New Roman" panose="02020603050405020304" pitchFamily="18" charset="0"/>
                <a:cs typeface="Times New Roman" panose="02020603050405020304" pitchFamily="18" charset="0"/>
              </a:rPr>
              <a:t> </a:t>
            </a:r>
            <a:r>
              <a:rPr lang="tr-TR" sz="3200" dirty="0" err="1">
                <a:latin typeface="Times New Roman" panose="02020603050405020304" pitchFamily="18" charset="0"/>
                <a:cs typeface="Times New Roman" panose="02020603050405020304" pitchFamily="18" charset="0"/>
              </a:rPr>
              <a:t>özkaynak</a:t>
            </a:r>
            <a:r>
              <a:rPr lang="tr-TR" sz="3200" dirty="0">
                <a:latin typeface="Times New Roman" panose="02020603050405020304" pitchFamily="18" charset="0"/>
                <a:cs typeface="Times New Roman" panose="02020603050405020304" pitchFamily="18" charset="0"/>
              </a:rPr>
              <a:t> devir hızı oranı </a:t>
            </a:r>
            <a:r>
              <a:rPr lang="tr-TR" sz="3200" b="1" dirty="0">
                <a:latin typeface="Times New Roman" panose="02020603050405020304" pitchFamily="18" charset="0"/>
                <a:cs typeface="Times New Roman" panose="02020603050405020304" pitchFamily="18" charset="0"/>
              </a:rPr>
              <a:t>5</a:t>
            </a:r>
            <a:r>
              <a:rPr lang="tr-TR" sz="3200" dirty="0">
                <a:latin typeface="Times New Roman" panose="02020603050405020304" pitchFamily="18" charset="0"/>
                <a:cs typeface="Times New Roman" panose="02020603050405020304" pitchFamily="18" charset="0"/>
              </a:rPr>
              <a:t> olarak hesaplanmıştır. </a:t>
            </a:r>
          </a:p>
          <a:p>
            <a:pPr algn="just"/>
            <a:r>
              <a:rPr lang="tr-TR" sz="3200" dirty="0">
                <a:latin typeface="Times New Roman" panose="02020603050405020304" pitchFamily="18" charset="0"/>
                <a:cs typeface="Times New Roman" panose="02020603050405020304" pitchFamily="18" charset="0"/>
              </a:rPr>
              <a:t>Sadece bu bilgi ışığında aynı sektörde faaliyet gösteren hangi işletmenin </a:t>
            </a:r>
            <a:r>
              <a:rPr lang="tr-TR" sz="3200" dirty="0" err="1">
                <a:latin typeface="Times New Roman" panose="02020603050405020304" pitchFamily="18" charset="0"/>
                <a:cs typeface="Times New Roman" panose="02020603050405020304" pitchFamily="18" charset="0"/>
              </a:rPr>
              <a:t>özkaynaklarının</a:t>
            </a:r>
            <a:r>
              <a:rPr lang="tr-TR" sz="3200" dirty="0">
                <a:latin typeface="Times New Roman" panose="02020603050405020304" pitchFamily="18" charset="0"/>
                <a:cs typeface="Times New Roman" panose="02020603050405020304" pitchFamily="18" charset="0"/>
              </a:rPr>
              <a:t> iş hacmine göre FAZLA olduğu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60622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1 Başlık">
            <a:extLst>
              <a:ext uri="{FF2B5EF4-FFF2-40B4-BE49-F238E27FC236}">
                <a16:creationId xmlns:a16="http://schemas.microsoft.com/office/drawing/2014/main" id="{6E102D9B-4597-44F0-874D-1A3650D58DCE}"/>
              </a:ext>
            </a:extLst>
          </p:cNvPr>
          <p:cNvSpPr>
            <a:spLocks noGrp="1"/>
          </p:cNvSpPr>
          <p:nvPr>
            <p:ph type="title"/>
          </p:nvPr>
        </p:nvSpPr>
        <p:spPr/>
        <p:txBody>
          <a:bodyPr/>
          <a:lstStyle/>
          <a:p>
            <a:r>
              <a:rPr lang="tr-TR" altLang="tr-TR" dirty="0"/>
              <a:t>4) Karlılık Oranları</a:t>
            </a:r>
          </a:p>
        </p:txBody>
      </p:sp>
      <p:sp>
        <p:nvSpPr>
          <p:cNvPr id="125956" name="2 İçerik Yer Tutucusu">
            <a:extLst>
              <a:ext uri="{FF2B5EF4-FFF2-40B4-BE49-F238E27FC236}">
                <a16:creationId xmlns:a16="http://schemas.microsoft.com/office/drawing/2014/main" id="{236CD10C-3DA1-449F-ADAE-80A25486EEF9}"/>
              </a:ext>
            </a:extLst>
          </p:cNvPr>
          <p:cNvSpPr>
            <a:spLocks noGrp="1"/>
          </p:cNvSpPr>
          <p:nvPr>
            <p:ph idx="1"/>
          </p:nvPr>
        </p:nvSpPr>
        <p:spPr>
          <a:xfrm>
            <a:off x="767408" y="2075704"/>
            <a:ext cx="10441160" cy="4184704"/>
          </a:xfrm>
        </p:spPr>
        <p:txBody>
          <a:bodyPr>
            <a:normAutofit/>
          </a:bodyPr>
          <a:lstStyle/>
          <a:p>
            <a:pPr algn="just">
              <a:buFont typeface="Wingdings 2" panose="05020102010507070707" pitchFamily="18" charset="2"/>
              <a:buNone/>
            </a:pPr>
            <a:r>
              <a:rPr lang="tr-TR" altLang="tr-TR" sz="2800" dirty="0">
                <a:latin typeface="Times New Roman" panose="02020603050405020304" pitchFamily="18" charset="0"/>
                <a:cs typeface="Times New Roman" panose="02020603050405020304" pitchFamily="18" charset="0"/>
              </a:rPr>
              <a:t>	Karlılık oranları işletmenin faaliyetleri sonucu yeterince kar sağlayıp sağlamadığını ölçmeye yardımcı olur.</a:t>
            </a:r>
          </a:p>
          <a:p>
            <a:pPr algn="just">
              <a:buFont typeface="Wingdings 2" panose="05020102010507070707" pitchFamily="18" charset="2"/>
              <a:buNone/>
            </a:pPr>
            <a:r>
              <a:rPr lang="tr-TR" altLang="tr-TR" sz="2800" dirty="0">
                <a:latin typeface="Times New Roman" panose="02020603050405020304" pitchFamily="18" charset="0"/>
                <a:cs typeface="Times New Roman" panose="02020603050405020304" pitchFamily="18" charset="0"/>
              </a:rPr>
              <a:t>	Karlılık oranları üç grupta incelenebilir;</a:t>
            </a:r>
          </a:p>
          <a:p>
            <a:pPr algn="just">
              <a:lnSpc>
                <a:spcPct val="150000"/>
              </a:lnSpc>
              <a:buFont typeface="Wingdings" panose="05000000000000000000" pitchFamily="2" charset="2"/>
              <a:buChar char="Ø"/>
            </a:pPr>
            <a:r>
              <a:rPr lang="tr-TR" altLang="tr-TR" sz="2800" dirty="0">
                <a:latin typeface="Times New Roman" panose="02020603050405020304" pitchFamily="18" charset="0"/>
                <a:cs typeface="Times New Roman" panose="02020603050405020304" pitchFamily="18" charset="0"/>
              </a:rPr>
              <a:t>Öz kaynaklar üzerinden karlılık oranları</a:t>
            </a:r>
          </a:p>
          <a:p>
            <a:pPr algn="just">
              <a:lnSpc>
                <a:spcPct val="150000"/>
              </a:lnSpc>
              <a:buFont typeface="Wingdings" panose="05000000000000000000" pitchFamily="2" charset="2"/>
              <a:buChar char="Ø"/>
            </a:pPr>
            <a:r>
              <a:rPr lang="tr-TR" altLang="tr-TR" sz="2800" dirty="0">
                <a:latin typeface="Times New Roman" panose="02020603050405020304" pitchFamily="18" charset="0"/>
                <a:cs typeface="Times New Roman" panose="02020603050405020304" pitchFamily="18" charset="0"/>
              </a:rPr>
              <a:t>Satışlar üzerinden karlılık oranları</a:t>
            </a:r>
          </a:p>
          <a:p>
            <a:pPr algn="just">
              <a:lnSpc>
                <a:spcPct val="150000"/>
              </a:lnSpc>
              <a:buFont typeface="Wingdings" panose="05000000000000000000" pitchFamily="2" charset="2"/>
              <a:buChar char="Ø"/>
            </a:pPr>
            <a:r>
              <a:rPr lang="tr-TR" altLang="tr-TR" sz="2800" dirty="0">
                <a:latin typeface="Times New Roman" panose="02020603050405020304" pitchFamily="18" charset="0"/>
                <a:cs typeface="Times New Roman" panose="02020603050405020304" pitchFamily="18" charset="0"/>
              </a:rPr>
              <a:t>Varlıklar üzerinden karlılık oranları </a:t>
            </a:r>
          </a:p>
          <a:p>
            <a:endParaRPr lang="tr-TR" altLang="tr-TR" sz="2800" dirty="0">
              <a:latin typeface="Times New Roman" panose="02020603050405020304" pitchFamily="18" charset="0"/>
              <a:cs typeface="Times New Roman" panose="02020603050405020304" pitchFamily="18" charset="0"/>
            </a:endParaRPr>
          </a:p>
        </p:txBody>
      </p:sp>
      <p:sp>
        <p:nvSpPr>
          <p:cNvPr id="125957" name="3 Slayt Numarası Yer Tutucusu">
            <a:extLst>
              <a:ext uri="{FF2B5EF4-FFF2-40B4-BE49-F238E27FC236}">
                <a16:creationId xmlns:a16="http://schemas.microsoft.com/office/drawing/2014/main" id="{DD6CCBCE-E0DE-47D3-B30D-F2413E658354}"/>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ED38BD89-31E3-478E-AC12-8EB6DFB7411E}" type="slidenum">
              <a:rPr lang="tr-TR" altLang="tr-TR" sz="1200">
                <a:solidFill>
                  <a:srgbClr val="045C75"/>
                </a:solidFill>
              </a:rPr>
              <a:pPr algn="r" eaLnBrk="1" hangingPunct="1">
                <a:spcBef>
                  <a:spcPct val="0"/>
                </a:spcBef>
                <a:buClrTx/>
                <a:buSzTx/>
                <a:buFontTx/>
                <a:buNone/>
              </a:pPr>
              <a:t>53</a:t>
            </a:fld>
            <a:endParaRPr lang="tr-TR" altLang="tr-TR" sz="1200">
              <a:solidFill>
                <a:srgbClr val="045C75"/>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1 Başlık">
            <a:extLst>
              <a:ext uri="{FF2B5EF4-FFF2-40B4-BE49-F238E27FC236}">
                <a16:creationId xmlns:a16="http://schemas.microsoft.com/office/drawing/2014/main" id="{B56CAA83-01D7-46BF-95B5-1D28344ECF06}"/>
              </a:ext>
            </a:extLst>
          </p:cNvPr>
          <p:cNvSpPr>
            <a:spLocks noGrp="1"/>
          </p:cNvSpPr>
          <p:nvPr>
            <p:ph type="title"/>
          </p:nvPr>
        </p:nvSpPr>
        <p:spPr>
          <a:xfrm>
            <a:off x="983432" y="548680"/>
            <a:ext cx="8229600" cy="1143000"/>
          </a:xfrm>
        </p:spPr>
        <p:txBody>
          <a:bodyPr/>
          <a:lstStyle/>
          <a:p>
            <a:r>
              <a:rPr lang="tr-TR" altLang="tr-TR" sz="3200" dirty="0"/>
              <a:t>Öz kaynaklar üzerinden karlılık oranları</a:t>
            </a:r>
          </a:p>
        </p:txBody>
      </p:sp>
      <p:sp>
        <p:nvSpPr>
          <p:cNvPr id="126980" name="2 İçerik Yer Tutucusu">
            <a:extLst>
              <a:ext uri="{FF2B5EF4-FFF2-40B4-BE49-F238E27FC236}">
                <a16:creationId xmlns:a16="http://schemas.microsoft.com/office/drawing/2014/main" id="{C076A920-362B-4AA1-B3BF-7E3A2010A83D}"/>
              </a:ext>
            </a:extLst>
          </p:cNvPr>
          <p:cNvSpPr>
            <a:spLocks noGrp="1"/>
          </p:cNvSpPr>
          <p:nvPr>
            <p:ph idx="1"/>
          </p:nvPr>
        </p:nvSpPr>
        <p:spPr>
          <a:xfrm>
            <a:off x="1055440" y="1628800"/>
            <a:ext cx="10297144" cy="4389437"/>
          </a:xfrm>
        </p:spPr>
        <p:txBody>
          <a:bodyPr/>
          <a:lstStyle/>
          <a:p>
            <a:r>
              <a:rPr lang="tr-TR" altLang="tr-TR" sz="2800" b="1" dirty="0">
                <a:solidFill>
                  <a:srgbClr val="FF0000"/>
                </a:solidFill>
                <a:latin typeface="Times New Roman" panose="02020603050405020304" pitchFamily="18" charset="0"/>
                <a:cs typeface="Times New Roman" panose="02020603050405020304" pitchFamily="18" charset="0"/>
              </a:rPr>
              <a:t>Dönem Net Karının Öz kaynaklara Oranı:</a:t>
            </a:r>
          </a:p>
          <a:p>
            <a:pPr algn="just">
              <a:buFont typeface="Wingdings 2" panose="05020102010507070707" pitchFamily="18" charset="2"/>
              <a:buNone/>
            </a:pPr>
            <a:r>
              <a:rPr lang="tr-TR" altLang="tr-TR" sz="2800" dirty="0">
                <a:latin typeface="Times New Roman" panose="02020603050405020304" pitchFamily="18" charset="0"/>
                <a:cs typeface="Times New Roman" panose="02020603050405020304" pitchFamily="18" charset="0"/>
              </a:rPr>
              <a:t>	Bu oran, dönem net karının öz kaynaklar içerisindeki oranını gösterir. Bu oranın yüksek çıkması işletme yönetiminin faaliyetlerdeki bir başarısı olarak yorumlanmaktadır. Düşük çıkması ise işletmenin ve dolayısıyla yönetimin başarısızlığı olarak yorumlanmaktadır.</a:t>
            </a:r>
          </a:p>
          <a:p>
            <a:pPr algn="just">
              <a:buFont typeface="Wingdings 2" panose="05020102010507070707" pitchFamily="18" charset="2"/>
              <a:buNone/>
            </a:pPr>
            <a:r>
              <a:rPr lang="tr-TR" altLang="tr-TR" sz="2800" dirty="0">
                <a:latin typeface="Times New Roman" panose="02020603050405020304" pitchFamily="18" charset="0"/>
                <a:cs typeface="Times New Roman" panose="02020603050405020304" pitchFamily="18" charset="0"/>
              </a:rPr>
              <a:t>İşletme sahip ve ortakları tarafından sağlanan her 1TL kaynağın ne kadar kar getirdiğini göstermektedir.</a:t>
            </a:r>
          </a:p>
          <a:p>
            <a:endParaRPr lang="tr-TR" altLang="tr-TR" dirty="0"/>
          </a:p>
        </p:txBody>
      </p:sp>
      <p:sp>
        <p:nvSpPr>
          <p:cNvPr id="126981" name="3 Slayt Numarası Yer Tutucusu">
            <a:extLst>
              <a:ext uri="{FF2B5EF4-FFF2-40B4-BE49-F238E27FC236}">
                <a16:creationId xmlns:a16="http://schemas.microsoft.com/office/drawing/2014/main" id="{6C34C1C9-D010-4ED0-8EAC-1E089C6C899A}"/>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01351583-584C-4045-AEAE-D728A8553CB9}" type="slidenum">
              <a:rPr lang="tr-TR" altLang="tr-TR" sz="1200">
                <a:solidFill>
                  <a:srgbClr val="045C75"/>
                </a:solidFill>
              </a:rPr>
              <a:pPr algn="r" eaLnBrk="1" hangingPunct="1">
                <a:spcBef>
                  <a:spcPct val="0"/>
                </a:spcBef>
                <a:buClrTx/>
                <a:buSzTx/>
                <a:buFontTx/>
                <a:buNone/>
              </a:pPr>
              <a:t>54</a:t>
            </a:fld>
            <a:endParaRPr lang="tr-TR" altLang="tr-TR" sz="1200">
              <a:solidFill>
                <a:srgbClr val="045C75"/>
              </a:solidFill>
            </a:endParaRPr>
          </a:p>
        </p:txBody>
      </p:sp>
      <p:graphicFrame>
        <p:nvGraphicFramePr>
          <p:cNvPr id="126982" name="Object 2">
            <a:extLst>
              <a:ext uri="{FF2B5EF4-FFF2-40B4-BE49-F238E27FC236}">
                <a16:creationId xmlns:a16="http://schemas.microsoft.com/office/drawing/2014/main" id="{B6E3D9CD-195F-4004-BB46-4A6D6C01A571}"/>
              </a:ext>
            </a:extLst>
          </p:cNvPr>
          <p:cNvGraphicFramePr>
            <a:graphicFrameLocks noChangeAspect="1"/>
          </p:cNvGraphicFramePr>
          <p:nvPr>
            <p:extLst>
              <p:ext uri="{D42A27DB-BD31-4B8C-83A1-F6EECF244321}">
                <p14:modId xmlns:p14="http://schemas.microsoft.com/office/powerpoint/2010/main" val="2742406252"/>
              </p:ext>
            </p:extLst>
          </p:nvPr>
        </p:nvGraphicFramePr>
        <p:xfrm>
          <a:off x="3431704" y="4869160"/>
          <a:ext cx="4968875" cy="1679910"/>
        </p:xfrm>
        <a:graphic>
          <a:graphicData uri="http://schemas.openxmlformats.org/presentationml/2006/ole">
            <mc:AlternateContent xmlns:mc="http://schemas.openxmlformats.org/markup-compatibility/2006">
              <mc:Choice xmlns:v="urn:schemas-microsoft-com:vml" Requires="v">
                <p:oleObj name="Equation" r:id="rId2" imgW="1079500" imgH="419100" progId="Equation.DSMT4">
                  <p:embed/>
                </p:oleObj>
              </mc:Choice>
              <mc:Fallback>
                <p:oleObj name="Equation" r:id="rId2" imgW="1079500" imgH="419100" progId="Equation.DSMT4">
                  <p:embed/>
                  <p:pic>
                    <p:nvPicPr>
                      <p:cNvPr id="126982" name="Object 2">
                        <a:extLst>
                          <a:ext uri="{FF2B5EF4-FFF2-40B4-BE49-F238E27FC236}">
                            <a16:creationId xmlns:a16="http://schemas.microsoft.com/office/drawing/2014/main" id="{B6E3D9CD-195F-4004-BB46-4A6D6C01A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1704" y="4869160"/>
                        <a:ext cx="4968875" cy="1679910"/>
                      </a:xfrm>
                      <a:prstGeom prst="rect">
                        <a:avLst/>
                      </a:prstGeom>
                      <a:noFill/>
                      <a:ln>
                        <a:noFill/>
                      </a:ln>
                      <a:effec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983708" y="908720"/>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2276872"/>
            <a:ext cx="9720073" cy="4392488"/>
          </a:xfrm>
        </p:spPr>
        <p:txBody>
          <a:bodyPr>
            <a:normAutofit/>
          </a:bodyPr>
          <a:lstStyle/>
          <a:p>
            <a:pPr algn="just"/>
            <a:r>
              <a:rPr lang="tr-TR" sz="3200" dirty="0">
                <a:latin typeface="Times New Roman" panose="02020603050405020304" pitchFamily="18" charset="0"/>
                <a:cs typeface="Times New Roman" panose="02020603050405020304" pitchFamily="18" charset="0"/>
              </a:rPr>
              <a:t>İşletme sahip ve ortakları tarafından sağlanan her 1TL kaynağın ne kadar kar getirdiğini aşağıdaki oranlardan hangisi ile hesaplayabiliriz? </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00911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1 Başlık">
            <a:extLst>
              <a:ext uri="{FF2B5EF4-FFF2-40B4-BE49-F238E27FC236}">
                <a16:creationId xmlns:a16="http://schemas.microsoft.com/office/drawing/2014/main" id="{38FE5B49-50D7-4D68-90F8-B11EAFC5730F}"/>
              </a:ext>
            </a:extLst>
          </p:cNvPr>
          <p:cNvSpPr>
            <a:spLocks noGrp="1"/>
          </p:cNvSpPr>
          <p:nvPr>
            <p:ph type="title"/>
          </p:nvPr>
        </p:nvSpPr>
        <p:spPr>
          <a:xfrm>
            <a:off x="1024128" y="692696"/>
            <a:ext cx="8229600" cy="1143000"/>
          </a:xfrm>
        </p:spPr>
        <p:txBody>
          <a:bodyPr/>
          <a:lstStyle/>
          <a:p>
            <a:pPr algn="ctr"/>
            <a:r>
              <a:rPr lang="tr-TR" altLang="tr-TR" sz="4000" dirty="0"/>
              <a:t>Öz kaynaklar üzerinden karlılık oranları</a:t>
            </a:r>
          </a:p>
        </p:txBody>
      </p:sp>
      <p:sp>
        <p:nvSpPr>
          <p:cNvPr id="128004" name="2 İçerik Yer Tutucusu">
            <a:extLst>
              <a:ext uri="{FF2B5EF4-FFF2-40B4-BE49-F238E27FC236}">
                <a16:creationId xmlns:a16="http://schemas.microsoft.com/office/drawing/2014/main" id="{DF8BE578-7EBE-42E5-A05C-6DDF88E04F01}"/>
              </a:ext>
            </a:extLst>
          </p:cNvPr>
          <p:cNvSpPr>
            <a:spLocks noGrp="1"/>
          </p:cNvSpPr>
          <p:nvPr>
            <p:ph idx="1"/>
          </p:nvPr>
        </p:nvSpPr>
        <p:spPr>
          <a:xfrm>
            <a:off x="911424" y="1929709"/>
            <a:ext cx="10585176" cy="4023360"/>
          </a:xfrm>
        </p:spPr>
        <p:txBody>
          <a:bodyPr>
            <a:normAutofit/>
          </a:bodyPr>
          <a:lstStyle/>
          <a:p>
            <a:r>
              <a:rPr lang="tr-TR" altLang="tr-TR" sz="2800" b="1" dirty="0">
                <a:solidFill>
                  <a:srgbClr val="FF0000"/>
                </a:solidFill>
              </a:rPr>
              <a:t>Dönem Karının Öz Kaynaklara Oranı:</a:t>
            </a:r>
          </a:p>
          <a:p>
            <a:pPr algn="just">
              <a:buFont typeface="Wingdings 2" panose="05020102010507070707" pitchFamily="18" charset="2"/>
              <a:buNone/>
            </a:pPr>
            <a:r>
              <a:rPr lang="tr-TR" altLang="tr-TR" sz="2800" b="1" dirty="0">
                <a:solidFill>
                  <a:srgbClr val="FF0000"/>
                </a:solidFill>
              </a:rPr>
              <a:t>	</a:t>
            </a:r>
            <a:r>
              <a:rPr lang="tr-TR" altLang="tr-TR" sz="2800" dirty="0"/>
              <a:t>Vergiden önceki karın öz kaynaklara oranı vergi yükünden kaynaklanabilecek hataların önüne geçilmesine imkan sağlar.</a:t>
            </a:r>
          </a:p>
        </p:txBody>
      </p:sp>
      <p:sp>
        <p:nvSpPr>
          <p:cNvPr id="128005" name="3 Slayt Numarası Yer Tutucusu">
            <a:extLst>
              <a:ext uri="{FF2B5EF4-FFF2-40B4-BE49-F238E27FC236}">
                <a16:creationId xmlns:a16="http://schemas.microsoft.com/office/drawing/2014/main" id="{32C709DB-1B5B-4074-831C-3B1068E7A023}"/>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96012A97-0C8A-43EF-AF8C-A804376A2A19}" type="slidenum">
              <a:rPr lang="tr-TR" altLang="tr-TR" sz="1200">
                <a:solidFill>
                  <a:srgbClr val="045C75"/>
                </a:solidFill>
              </a:rPr>
              <a:pPr algn="r" eaLnBrk="1" hangingPunct="1">
                <a:spcBef>
                  <a:spcPct val="0"/>
                </a:spcBef>
                <a:buClrTx/>
                <a:buSzTx/>
                <a:buFontTx/>
                <a:buNone/>
              </a:pPr>
              <a:t>56</a:t>
            </a:fld>
            <a:endParaRPr lang="tr-TR" altLang="tr-TR" sz="1200">
              <a:solidFill>
                <a:srgbClr val="045C75"/>
              </a:solidFill>
            </a:endParaRPr>
          </a:p>
        </p:txBody>
      </p:sp>
      <p:graphicFrame>
        <p:nvGraphicFramePr>
          <p:cNvPr id="128006" name="Object 2">
            <a:extLst>
              <a:ext uri="{FF2B5EF4-FFF2-40B4-BE49-F238E27FC236}">
                <a16:creationId xmlns:a16="http://schemas.microsoft.com/office/drawing/2014/main" id="{189CAE52-3460-488A-AD52-5D71B92107CD}"/>
              </a:ext>
            </a:extLst>
          </p:cNvPr>
          <p:cNvGraphicFramePr>
            <a:graphicFrameLocks noChangeAspect="1"/>
          </p:cNvGraphicFramePr>
          <p:nvPr>
            <p:extLst>
              <p:ext uri="{D42A27DB-BD31-4B8C-83A1-F6EECF244321}">
                <p14:modId xmlns:p14="http://schemas.microsoft.com/office/powerpoint/2010/main" val="1056016326"/>
              </p:ext>
            </p:extLst>
          </p:nvPr>
        </p:nvGraphicFramePr>
        <p:xfrm>
          <a:off x="3828256" y="4132261"/>
          <a:ext cx="4535487" cy="2079625"/>
        </p:xfrm>
        <a:graphic>
          <a:graphicData uri="http://schemas.openxmlformats.org/presentationml/2006/ole">
            <mc:AlternateContent xmlns:mc="http://schemas.openxmlformats.org/markup-compatibility/2006">
              <mc:Choice xmlns:v="urn:schemas-microsoft-com:vml" Requires="v">
                <p:oleObj name="Equation" r:id="rId2" imgW="914400" imgH="419100" progId="Equation.DSMT4">
                  <p:embed/>
                </p:oleObj>
              </mc:Choice>
              <mc:Fallback>
                <p:oleObj name="Equation" r:id="rId2" imgW="914400" imgH="419100" progId="Equation.DSMT4">
                  <p:embed/>
                  <p:pic>
                    <p:nvPicPr>
                      <p:cNvPr id="128006" name="Object 2">
                        <a:extLst>
                          <a:ext uri="{FF2B5EF4-FFF2-40B4-BE49-F238E27FC236}">
                            <a16:creationId xmlns:a16="http://schemas.microsoft.com/office/drawing/2014/main" id="{189CAE52-3460-488A-AD52-5D71B9210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8256" y="4132261"/>
                        <a:ext cx="4535487" cy="207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1 Başlık">
            <a:extLst>
              <a:ext uri="{FF2B5EF4-FFF2-40B4-BE49-F238E27FC236}">
                <a16:creationId xmlns:a16="http://schemas.microsoft.com/office/drawing/2014/main" id="{4FEF0E58-0F2C-47C8-B1EB-47579D57AFF5}"/>
              </a:ext>
            </a:extLst>
          </p:cNvPr>
          <p:cNvSpPr>
            <a:spLocks noGrp="1"/>
          </p:cNvSpPr>
          <p:nvPr>
            <p:ph type="title"/>
          </p:nvPr>
        </p:nvSpPr>
        <p:spPr>
          <a:xfrm>
            <a:off x="767408" y="692696"/>
            <a:ext cx="8229600" cy="1143000"/>
          </a:xfrm>
        </p:spPr>
        <p:txBody>
          <a:bodyPr/>
          <a:lstStyle/>
          <a:p>
            <a:r>
              <a:rPr lang="tr-TR" altLang="tr-TR" sz="4000" dirty="0"/>
              <a:t>Satışlar üzerinden karlılık oranları</a:t>
            </a:r>
          </a:p>
        </p:txBody>
      </p:sp>
      <p:sp>
        <p:nvSpPr>
          <p:cNvPr id="129028" name="2 İçerik Yer Tutucusu">
            <a:extLst>
              <a:ext uri="{FF2B5EF4-FFF2-40B4-BE49-F238E27FC236}">
                <a16:creationId xmlns:a16="http://schemas.microsoft.com/office/drawing/2014/main" id="{DD17C893-E9BA-4008-B169-521593A63E83}"/>
              </a:ext>
            </a:extLst>
          </p:cNvPr>
          <p:cNvSpPr>
            <a:spLocks noGrp="1"/>
          </p:cNvSpPr>
          <p:nvPr>
            <p:ph idx="1"/>
          </p:nvPr>
        </p:nvSpPr>
        <p:spPr>
          <a:xfrm>
            <a:off x="767408" y="1835696"/>
            <a:ext cx="10729192" cy="4111080"/>
          </a:xfrm>
        </p:spPr>
        <p:txBody>
          <a:bodyPr>
            <a:normAutofit/>
          </a:bodyPr>
          <a:lstStyle/>
          <a:p>
            <a:pPr algn="just"/>
            <a:r>
              <a:rPr lang="tr-TR" altLang="tr-TR" sz="2800" b="1" dirty="0">
                <a:solidFill>
                  <a:srgbClr val="FF0000"/>
                </a:solidFill>
              </a:rPr>
              <a:t>Brüt Satış Karı Oranı: </a:t>
            </a:r>
            <a:r>
              <a:rPr lang="tr-TR" altLang="tr-TR" sz="2800" dirty="0"/>
              <a:t>Oran işletmenin ana faaliyet konusu işlemlerinden ne oranda kar elde ettiğini gösterir. Brüt satış karı oranının yüksek olması, işletmenin ana faaliyet konusu işlemlerinden kar elde ettiğini ve işletmenin mal ve hizmet satışlarının karlı olduğunu gösterir.</a:t>
            </a:r>
          </a:p>
          <a:p>
            <a:pPr algn="just"/>
            <a:r>
              <a:rPr lang="tr-TR" altLang="tr-TR" sz="2800" dirty="0"/>
              <a:t>Oranın </a:t>
            </a:r>
            <a:r>
              <a:rPr lang="tr-TR" altLang="tr-TR" sz="2800" b="1" dirty="0"/>
              <a:t>yükselme eğiliminde olması </a:t>
            </a:r>
            <a:r>
              <a:rPr lang="tr-TR" altLang="tr-TR" sz="2800" dirty="0"/>
              <a:t>toplam satışlar içinde satılan malın maliyetinin payının azaldığını gösterir.</a:t>
            </a:r>
          </a:p>
          <a:p>
            <a:endParaRPr lang="tr-TR" altLang="tr-TR" sz="2800" b="1" dirty="0">
              <a:solidFill>
                <a:srgbClr val="FF0000"/>
              </a:solidFill>
            </a:endParaRPr>
          </a:p>
          <a:p>
            <a:endParaRPr lang="tr-TR" altLang="tr-TR" sz="2800" b="1" dirty="0">
              <a:solidFill>
                <a:srgbClr val="FF0000"/>
              </a:solidFill>
            </a:endParaRPr>
          </a:p>
          <a:p>
            <a:endParaRPr lang="tr-TR" altLang="tr-TR" sz="2800" b="1" dirty="0">
              <a:solidFill>
                <a:srgbClr val="FF0000"/>
              </a:solidFill>
            </a:endParaRPr>
          </a:p>
          <a:p>
            <a:endParaRPr lang="tr-TR" altLang="tr-TR" sz="2800" b="1" dirty="0">
              <a:solidFill>
                <a:srgbClr val="FF0000"/>
              </a:solidFill>
            </a:endParaRPr>
          </a:p>
        </p:txBody>
      </p:sp>
      <p:sp>
        <p:nvSpPr>
          <p:cNvPr id="129029" name="3 Slayt Numarası Yer Tutucusu">
            <a:extLst>
              <a:ext uri="{FF2B5EF4-FFF2-40B4-BE49-F238E27FC236}">
                <a16:creationId xmlns:a16="http://schemas.microsoft.com/office/drawing/2014/main" id="{9B97F2E4-A5F5-4DA5-B694-0B5C2C483F9F}"/>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74CEA1E1-90F9-4CEB-B0D5-6C2784AE23A9}" type="slidenum">
              <a:rPr lang="tr-TR" altLang="tr-TR" sz="1200">
                <a:solidFill>
                  <a:srgbClr val="045C75"/>
                </a:solidFill>
              </a:rPr>
              <a:pPr algn="r" eaLnBrk="1" hangingPunct="1">
                <a:spcBef>
                  <a:spcPct val="0"/>
                </a:spcBef>
                <a:buClrTx/>
                <a:buSzTx/>
                <a:buFontTx/>
                <a:buNone/>
              </a:pPr>
              <a:t>57</a:t>
            </a:fld>
            <a:endParaRPr lang="tr-TR" altLang="tr-TR" sz="1200">
              <a:solidFill>
                <a:srgbClr val="045C75"/>
              </a:solidFill>
            </a:endParaRPr>
          </a:p>
        </p:txBody>
      </p:sp>
      <p:graphicFrame>
        <p:nvGraphicFramePr>
          <p:cNvPr id="129030" name="Object 2">
            <a:extLst>
              <a:ext uri="{FF2B5EF4-FFF2-40B4-BE49-F238E27FC236}">
                <a16:creationId xmlns:a16="http://schemas.microsoft.com/office/drawing/2014/main" id="{6ECEEBCE-BD60-43FD-AD98-864D2F0E6A35}"/>
              </a:ext>
            </a:extLst>
          </p:cNvPr>
          <p:cNvGraphicFramePr>
            <a:graphicFrameLocks noChangeAspect="1"/>
          </p:cNvGraphicFramePr>
          <p:nvPr>
            <p:extLst>
              <p:ext uri="{D42A27DB-BD31-4B8C-83A1-F6EECF244321}">
                <p14:modId xmlns:p14="http://schemas.microsoft.com/office/powerpoint/2010/main" val="3187433590"/>
              </p:ext>
            </p:extLst>
          </p:nvPr>
        </p:nvGraphicFramePr>
        <p:xfrm>
          <a:off x="4138612" y="4699001"/>
          <a:ext cx="3914775" cy="1657350"/>
        </p:xfrm>
        <a:graphic>
          <a:graphicData uri="http://schemas.openxmlformats.org/presentationml/2006/ole">
            <mc:AlternateContent xmlns:mc="http://schemas.openxmlformats.org/markup-compatibility/2006">
              <mc:Choice xmlns:v="urn:schemas-microsoft-com:vml" Requires="v">
                <p:oleObj name="Equation" r:id="rId2" imgW="990600" imgH="419100" progId="Equation.DSMT4">
                  <p:embed/>
                </p:oleObj>
              </mc:Choice>
              <mc:Fallback>
                <p:oleObj name="Equation" r:id="rId2" imgW="990600" imgH="419100" progId="Equation.DSMT4">
                  <p:embed/>
                  <p:pic>
                    <p:nvPicPr>
                      <p:cNvPr id="129030" name="Object 2">
                        <a:extLst>
                          <a:ext uri="{FF2B5EF4-FFF2-40B4-BE49-F238E27FC236}">
                            <a16:creationId xmlns:a16="http://schemas.microsoft.com/office/drawing/2014/main" id="{6ECEEBCE-BD60-43FD-AD98-864D2F0E6A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8612" y="4699001"/>
                        <a:ext cx="3914775"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983708" y="908720"/>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2276872"/>
            <a:ext cx="9720073" cy="4392488"/>
          </a:xfrm>
        </p:spPr>
        <p:txBody>
          <a:bodyPr>
            <a:normAutofit/>
          </a:bodyPr>
          <a:lstStyle/>
          <a:p>
            <a:pPr algn="just"/>
            <a:r>
              <a:rPr lang="tr-TR" sz="3200" dirty="0">
                <a:latin typeface="Times New Roman" panose="02020603050405020304" pitchFamily="18" charset="0"/>
                <a:cs typeface="Times New Roman" panose="02020603050405020304" pitchFamily="18" charset="0"/>
              </a:rPr>
              <a:t>Brüt Satış Karı Oranın yıllar itibariyle yükselme eğiliminde olması ne anlama gelmektedir?</a:t>
            </a:r>
          </a:p>
          <a:p>
            <a:endParaRPr lang="en-US" dirty="0"/>
          </a:p>
        </p:txBody>
      </p:sp>
    </p:spTree>
    <p:extLst>
      <p:ext uri="{BB962C8B-B14F-4D97-AF65-F5344CB8AC3E}">
        <p14:creationId xmlns:p14="http://schemas.microsoft.com/office/powerpoint/2010/main" val="27127210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1 Başlık">
            <a:extLst>
              <a:ext uri="{FF2B5EF4-FFF2-40B4-BE49-F238E27FC236}">
                <a16:creationId xmlns:a16="http://schemas.microsoft.com/office/drawing/2014/main" id="{47C4911B-04FA-48E9-B8ED-925E92FF648D}"/>
              </a:ext>
            </a:extLst>
          </p:cNvPr>
          <p:cNvSpPr>
            <a:spLocks noGrp="1"/>
          </p:cNvSpPr>
          <p:nvPr>
            <p:ph type="title"/>
          </p:nvPr>
        </p:nvSpPr>
        <p:spPr/>
        <p:txBody>
          <a:bodyPr/>
          <a:lstStyle/>
          <a:p>
            <a:r>
              <a:rPr lang="tr-TR" altLang="tr-TR" sz="4000" dirty="0"/>
              <a:t>Satışlar üzerinden karlılık oranları</a:t>
            </a:r>
          </a:p>
        </p:txBody>
      </p:sp>
      <p:sp>
        <p:nvSpPr>
          <p:cNvPr id="130052" name="2 İçerik Yer Tutucusu">
            <a:extLst>
              <a:ext uri="{FF2B5EF4-FFF2-40B4-BE49-F238E27FC236}">
                <a16:creationId xmlns:a16="http://schemas.microsoft.com/office/drawing/2014/main" id="{35CC008C-2891-44AD-812F-D17CF5CBB33B}"/>
              </a:ext>
            </a:extLst>
          </p:cNvPr>
          <p:cNvSpPr>
            <a:spLocks noGrp="1"/>
          </p:cNvSpPr>
          <p:nvPr>
            <p:ph idx="1"/>
          </p:nvPr>
        </p:nvSpPr>
        <p:spPr>
          <a:xfrm>
            <a:off x="1024127" y="2084832"/>
            <a:ext cx="10472473" cy="4023360"/>
          </a:xfrm>
        </p:spPr>
        <p:txBody>
          <a:bodyPr>
            <a:normAutofit/>
          </a:bodyPr>
          <a:lstStyle/>
          <a:p>
            <a:pPr algn="just"/>
            <a:r>
              <a:rPr lang="tr-TR" altLang="tr-TR" sz="2800" b="1" dirty="0">
                <a:solidFill>
                  <a:srgbClr val="FF0000"/>
                </a:solidFill>
              </a:rPr>
              <a:t>Faaliyet Karı Oranı: </a:t>
            </a:r>
            <a:r>
              <a:rPr lang="tr-TR" altLang="tr-TR" sz="2800" dirty="0"/>
              <a:t>Faaliyet karı oranı; işletmenin net satılarından yüzde kaç olarak faaliyet karı elde ettiğini gösterir. Oranın yüksek olması işletmenin ana faaliyetlerinde başarılı olduğunu gösterir. </a:t>
            </a:r>
          </a:p>
          <a:p>
            <a:endParaRPr lang="tr-TR" altLang="tr-TR" sz="2800" b="1" dirty="0">
              <a:solidFill>
                <a:srgbClr val="FF0000"/>
              </a:solidFill>
            </a:endParaRPr>
          </a:p>
          <a:p>
            <a:endParaRPr lang="tr-TR" altLang="tr-TR" sz="2800" dirty="0"/>
          </a:p>
        </p:txBody>
      </p:sp>
      <p:sp>
        <p:nvSpPr>
          <p:cNvPr id="130053" name="3 Slayt Numarası Yer Tutucusu">
            <a:extLst>
              <a:ext uri="{FF2B5EF4-FFF2-40B4-BE49-F238E27FC236}">
                <a16:creationId xmlns:a16="http://schemas.microsoft.com/office/drawing/2014/main" id="{9DD30E56-EF86-468B-ADB2-E74EF7FD1516}"/>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3DF1477D-FC36-4FA3-BCA8-48CE5D353F1A}" type="slidenum">
              <a:rPr lang="tr-TR" altLang="tr-TR" sz="1200">
                <a:solidFill>
                  <a:srgbClr val="045C75"/>
                </a:solidFill>
              </a:rPr>
              <a:pPr algn="r" eaLnBrk="1" hangingPunct="1">
                <a:spcBef>
                  <a:spcPct val="0"/>
                </a:spcBef>
                <a:buClrTx/>
                <a:buSzTx/>
                <a:buFontTx/>
                <a:buNone/>
              </a:pPr>
              <a:t>59</a:t>
            </a:fld>
            <a:endParaRPr lang="tr-TR" altLang="tr-TR" sz="1200">
              <a:solidFill>
                <a:srgbClr val="045C75"/>
              </a:solidFill>
            </a:endParaRPr>
          </a:p>
        </p:txBody>
      </p:sp>
      <p:graphicFrame>
        <p:nvGraphicFramePr>
          <p:cNvPr id="130054" name="Object 2">
            <a:extLst>
              <a:ext uri="{FF2B5EF4-FFF2-40B4-BE49-F238E27FC236}">
                <a16:creationId xmlns:a16="http://schemas.microsoft.com/office/drawing/2014/main" id="{EE5CF18B-A829-45AE-90E4-CDED553EB305}"/>
              </a:ext>
            </a:extLst>
          </p:cNvPr>
          <p:cNvGraphicFramePr>
            <a:graphicFrameLocks noChangeAspect="1"/>
          </p:cNvGraphicFramePr>
          <p:nvPr>
            <p:extLst>
              <p:ext uri="{D42A27DB-BD31-4B8C-83A1-F6EECF244321}">
                <p14:modId xmlns:p14="http://schemas.microsoft.com/office/powerpoint/2010/main" val="3912485495"/>
              </p:ext>
            </p:extLst>
          </p:nvPr>
        </p:nvGraphicFramePr>
        <p:xfrm>
          <a:off x="4331550" y="4502201"/>
          <a:ext cx="3857625" cy="1871662"/>
        </p:xfrm>
        <a:graphic>
          <a:graphicData uri="http://schemas.openxmlformats.org/presentationml/2006/ole">
            <mc:AlternateContent xmlns:mc="http://schemas.openxmlformats.org/markup-compatibility/2006">
              <mc:Choice xmlns:v="urn:schemas-microsoft-com:vml" Requires="v">
                <p:oleObj name="Equation" r:id="rId2" imgW="863225" imgH="418918" progId="Equation.DSMT4">
                  <p:embed/>
                </p:oleObj>
              </mc:Choice>
              <mc:Fallback>
                <p:oleObj name="Equation" r:id="rId2" imgW="863225" imgH="418918" progId="Equation.DSMT4">
                  <p:embed/>
                  <p:pic>
                    <p:nvPicPr>
                      <p:cNvPr id="130054" name="Object 2">
                        <a:extLst>
                          <a:ext uri="{FF2B5EF4-FFF2-40B4-BE49-F238E27FC236}">
                            <a16:creationId xmlns:a16="http://schemas.microsoft.com/office/drawing/2014/main" id="{EE5CF18B-A829-45AE-90E4-CDED553EB3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1550" y="4502201"/>
                        <a:ext cx="3857625" cy="187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1 Başlık">
            <a:extLst>
              <a:ext uri="{FF2B5EF4-FFF2-40B4-BE49-F238E27FC236}">
                <a16:creationId xmlns:a16="http://schemas.microsoft.com/office/drawing/2014/main" id="{C9223F58-546E-4AF6-9416-5E0C62F1C80F}"/>
              </a:ext>
            </a:extLst>
          </p:cNvPr>
          <p:cNvSpPr>
            <a:spLocks noGrp="1"/>
          </p:cNvSpPr>
          <p:nvPr>
            <p:ph type="title"/>
          </p:nvPr>
        </p:nvSpPr>
        <p:spPr>
          <a:xfrm>
            <a:off x="1055440" y="692696"/>
            <a:ext cx="8229600" cy="1143000"/>
          </a:xfrm>
        </p:spPr>
        <p:txBody>
          <a:bodyPr/>
          <a:lstStyle/>
          <a:p>
            <a:r>
              <a:rPr lang="tr-TR" altLang="tr-TR" sz="4000" dirty="0"/>
              <a:t>Satışlar üzerinden karlılık oranları</a:t>
            </a:r>
          </a:p>
        </p:txBody>
      </p:sp>
      <p:sp>
        <p:nvSpPr>
          <p:cNvPr id="131076" name="2 İçerik Yer Tutucusu">
            <a:extLst>
              <a:ext uri="{FF2B5EF4-FFF2-40B4-BE49-F238E27FC236}">
                <a16:creationId xmlns:a16="http://schemas.microsoft.com/office/drawing/2014/main" id="{4D20B677-CAF7-44CB-A8BE-2BB00CADE0C6}"/>
              </a:ext>
            </a:extLst>
          </p:cNvPr>
          <p:cNvSpPr>
            <a:spLocks noGrp="1"/>
          </p:cNvSpPr>
          <p:nvPr>
            <p:ph idx="1"/>
          </p:nvPr>
        </p:nvSpPr>
        <p:spPr>
          <a:xfrm>
            <a:off x="1055440" y="2024856"/>
            <a:ext cx="10513168" cy="2808287"/>
          </a:xfrm>
        </p:spPr>
        <p:txBody>
          <a:bodyPr>
            <a:normAutofit/>
          </a:bodyPr>
          <a:lstStyle/>
          <a:p>
            <a:pPr algn="just"/>
            <a:r>
              <a:rPr lang="tr-TR" altLang="tr-TR" sz="2800" b="1" dirty="0">
                <a:solidFill>
                  <a:srgbClr val="FF0000"/>
                </a:solidFill>
              </a:rPr>
              <a:t>Dönem Net Karı Oranı: </a:t>
            </a:r>
            <a:r>
              <a:rPr lang="tr-TR" altLang="tr-TR" sz="2800" dirty="0"/>
              <a:t>Bu oran, tüm giderlerle birlikte, vergiler de karşılandıktan sonra net satışların karlılık oranını verir. Net kar oranı, net satışların yüzde kaçı kadar net kar elde edildiğini, başka bir ifade ile net satışların ne kadarlık kısmının net karı kapsadığını gösterir. </a:t>
            </a:r>
          </a:p>
          <a:p>
            <a:endParaRPr lang="tr-TR" altLang="tr-TR" sz="2800" b="1" dirty="0">
              <a:solidFill>
                <a:srgbClr val="FF0000"/>
              </a:solidFill>
            </a:endParaRPr>
          </a:p>
        </p:txBody>
      </p:sp>
      <p:sp>
        <p:nvSpPr>
          <p:cNvPr id="131077" name="3 Slayt Numarası Yer Tutucusu">
            <a:extLst>
              <a:ext uri="{FF2B5EF4-FFF2-40B4-BE49-F238E27FC236}">
                <a16:creationId xmlns:a16="http://schemas.microsoft.com/office/drawing/2014/main" id="{49FFEA0D-4033-42D3-BBE9-926D71CC69D3}"/>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559C18A4-CEF1-484D-B1DA-9591832DE7F7}" type="slidenum">
              <a:rPr lang="tr-TR" altLang="tr-TR" sz="1200">
                <a:solidFill>
                  <a:srgbClr val="045C75"/>
                </a:solidFill>
              </a:rPr>
              <a:pPr algn="r" eaLnBrk="1" hangingPunct="1">
                <a:spcBef>
                  <a:spcPct val="0"/>
                </a:spcBef>
                <a:buClrTx/>
                <a:buSzTx/>
                <a:buFontTx/>
                <a:buNone/>
              </a:pPr>
              <a:t>60</a:t>
            </a:fld>
            <a:endParaRPr lang="tr-TR" altLang="tr-TR" sz="1200">
              <a:solidFill>
                <a:srgbClr val="045C75"/>
              </a:solidFill>
            </a:endParaRPr>
          </a:p>
        </p:txBody>
      </p:sp>
      <p:graphicFrame>
        <p:nvGraphicFramePr>
          <p:cNvPr id="131078" name="Object 2">
            <a:extLst>
              <a:ext uri="{FF2B5EF4-FFF2-40B4-BE49-F238E27FC236}">
                <a16:creationId xmlns:a16="http://schemas.microsoft.com/office/drawing/2014/main" id="{72CDDCDF-F311-4857-936E-E26717AE7587}"/>
              </a:ext>
            </a:extLst>
          </p:cNvPr>
          <p:cNvGraphicFramePr>
            <a:graphicFrameLocks noChangeAspect="1"/>
          </p:cNvGraphicFramePr>
          <p:nvPr>
            <p:extLst>
              <p:ext uri="{D42A27DB-BD31-4B8C-83A1-F6EECF244321}">
                <p14:modId xmlns:p14="http://schemas.microsoft.com/office/powerpoint/2010/main" val="1947873741"/>
              </p:ext>
            </p:extLst>
          </p:nvPr>
        </p:nvGraphicFramePr>
        <p:xfrm>
          <a:off x="3575720" y="4629151"/>
          <a:ext cx="4451350" cy="1727200"/>
        </p:xfrm>
        <a:graphic>
          <a:graphicData uri="http://schemas.openxmlformats.org/presentationml/2006/ole">
            <mc:AlternateContent xmlns:mc="http://schemas.openxmlformats.org/markup-compatibility/2006">
              <mc:Choice xmlns:v="urn:schemas-microsoft-com:vml" Requires="v">
                <p:oleObj name="Equation" r:id="rId2" imgW="1079500" imgH="419100" progId="Equation.DSMT4">
                  <p:embed/>
                </p:oleObj>
              </mc:Choice>
              <mc:Fallback>
                <p:oleObj name="Equation" r:id="rId2" imgW="1079500" imgH="419100" progId="Equation.DSMT4">
                  <p:embed/>
                  <p:pic>
                    <p:nvPicPr>
                      <p:cNvPr id="131078" name="Object 2">
                        <a:extLst>
                          <a:ext uri="{FF2B5EF4-FFF2-40B4-BE49-F238E27FC236}">
                            <a16:creationId xmlns:a16="http://schemas.microsoft.com/office/drawing/2014/main" id="{72CDDCDF-F311-4857-936E-E26717AE7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720" y="4629151"/>
                        <a:ext cx="4451350"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1 Başlık">
            <a:extLst>
              <a:ext uri="{FF2B5EF4-FFF2-40B4-BE49-F238E27FC236}">
                <a16:creationId xmlns:a16="http://schemas.microsoft.com/office/drawing/2014/main" id="{B1E5B8B5-1963-4C6F-ABDA-B2D33545992E}"/>
              </a:ext>
            </a:extLst>
          </p:cNvPr>
          <p:cNvSpPr>
            <a:spLocks noGrp="1"/>
          </p:cNvSpPr>
          <p:nvPr>
            <p:ph type="title"/>
          </p:nvPr>
        </p:nvSpPr>
        <p:spPr>
          <a:xfrm>
            <a:off x="1194250" y="769937"/>
            <a:ext cx="8229600" cy="1143000"/>
          </a:xfrm>
        </p:spPr>
        <p:txBody>
          <a:bodyPr/>
          <a:lstStyle/>
          <a:p>
            <a:r>
              <a:rPr lang="tr-TR" altLang="tr-TR" sz="4000" dirty="0"/>
              <a:t>Varlıklar üzerinden karlılık oranları </a:t>
            </a:r>
          </a:p>
        </p:txBody>
      </p:sp>
      <p:sp>
        <p:nvSpPr>
          <p:cNvPr id="132100" name="2 İçerik Yer Tutucusu">
            <a:extLst>
              <a:ext uri="{FF2B5EF4-FFF2-40B4-BE49-F238E27FC236}">
                <a16:creationId xmlns:a16="http://schemas.microsoft.com/office/drawing/2014/main" id="{A9FEEDDA-C5CA-45B3-B348-22F86CE5E251}"/>
              </a:ext>
            </a:extLst>
          </p:cNvPr>
          <p:cNvSpPr>
            <a:spLocks noGrp="1"/>
          </p:cNvSpPr>
          <p:nvPr>
            <p:ph idx="1"/>
          </p:nvPr>
        </p:nvSpPr>
        <p:spPr/>
        <p:txBody>
          <a:bodyPr>
            <a:normAutofit/>
          </a:bodyPr>
          <a:lstStyle/>
          <a:p>
            <a:pPr algn="just"/>
            <a:r>
              <a:rPr lang="tr-TR" altLang="tr-TR" sz="2800" b="1" dirty="0">
                <a:solidFill>
                  <a:srgbClr val="FF0000"/>
                </a:solidFill>
              </a:rPr>
              <a:t>Aktif Karlılık Oranı: </a:t>
            </a:r>
            <a:r>
              <a:rPr lang="tr-TR" altLang="tr-TR" sz="2800" dirty="0"/>
              <a:t>Bu oran, bir firmanın yapmış olduğu yatırımın karlılığını, başka bir deyişle </a:t>
            </a:r>
            <a:r>
              <a:rPr lang="tr-TR" altLang="tr-TR" sz="3200" dirty="0"/>
              <a:t>varlıklarını</a:t>
            </a:r>
            <a:r>
              <a:rPr lang="tr-TR" altLang="tr-TR" sz="2800" dirty="0"/>
              <a:t> ne ölçüde verimli kullandığını göstermektedir.</a:t>
            </a:r>
          </a:p>
          <a:p>
            <a:endParaRPr lang="tr-TR" altLang="tr-TR" sz="2800" dirty="0"/>
          </a:p>
        </p:txBody>
      </p:sp>
      <p:sp>
        <p:nvSpPr>
          <p:cNvPr id="132101" name="3 Slayt Numarası Yer Tutucusu">
            <a:extLst>
              <a:ext uri="{FF2B5EF4-FFF2-40B4-BE49-F238E27FC236}">
                <a16:creationId xmlns:a16="http://schemas.microsoft.com/office/drawing/2014/main" id="{6EAB5649-46CF-4B8C-969D-EECDF0E31C8A}"/>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8694FC6A-D994-4F59-9722-00A09318C052}" type="slidenum">
              <a:rPr lang="tr-TR" altLang="tr-TR" sz="1200">
                <a:solidFill>
                  <a:srgbClr val="045C75"/>
                </a:solidFill>
              </a:rPr>
              <a:pPr algn="r" eaLnBrk="1" hangingPunct="1">
                <a:spcBef>
                  <a:spcPct val="0"/>
                </a:spcBef>
                <a:buClrTx/>
                <a:buSzTx/>
                <a:buFontTx/>
                <a:buNone/>
              </a:pPr>
              <a:t>61</a:t>
            </a:fld>
            <a:endParaRPr lang="tr-TR" altLang="tr-TR" sz="1200">
              <a:solidFill>
                <a:srgbClr val="045C75"/>
              </a:solidFill>
            </a:endParaRPr>
          </a:p>
        </p:txBody>
      </p:sp>
      <p:graphicFrame>
        <p:nvGraphicFramePr>
          <p:cNvPr id="132102" name="Object 2">
            <a:extLst>
              <a:ext uri="{FF2B5EF4-FFF2-40B4-BE49-F238E27FC236}">
                <a16:creationId xmlns:a16="http://schemas.microsoft.com/office/drawing/2014/main" id="{4FD3E317-11F4-4E9E-91BA-B69B4E821C17}"/>
              </a:ext>
            </a:extLst>
          </p:cNvPr>
          <p:cNvGraphicFramePr>
            <a:graphicFrameLocks noChangeAspect="1"/>
          </p:cNvGraphicFramePr>
          <p:nvPr>
            <p:extLst>
              <p:ext uri="{D42A27DB-BD31-4B8C-83A1-F6EECF244321}">
                <p14:modId xmlns:p14="http://schemas.microsoft.com/office/powerpoint/2010/main" val="1842443316"/>
              </p:ext>
            </p:extLst>
          </p:nvPr>
        </p:nvGraphicFramePr>
        <p:xfrm>
          <a:off x="4151784" y="4483486"/>
          <a:ext cx="4081463" cy="1582738"/>
        </p:xfrm>
        <a:graphic>
          <a:graphicData uri="http://schemas.openxmlformats.org/presentationml/2006/ole">
            <mc:AlternateContent xmlns:mc="http://schemas.openxmlformats.org/markup-compatibility/2006">
              <mc:Choice xmlns:v="urn:schemas-microsoft-com:vml" Requires="v">
                <p:oleObj name="Equation" r:id="rId2" imgW="1079500" imgH="419100" progId="Equation.DSMT4">
                  <p:embed/>
                </p:oleObj>
              </mc:Choice>
              <mc:Fallback>
                <p:oleObj name="Equation" r:id="rId2" imgW="1079500" imgH="419100" progId="Equation.DSMT4">
                  <p:embed/>
                  <p:pic>
                    <p:nvPicPr>
                      <p:cNvPr id="132102" name="Object 2">
                        <a:extLst>
                          <a:ext uri="{FF2B5EF4-FFF2-40B4-BE49-F238E27FC236}">
                            <a16:creationId xmlns:a16="http://schemas.microsoft.com/office/drawing/2014/main" id="{4FD3E317-11F4-4E9E-91BA-B69B4E821C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784" y="4483486"/>
                        <a:ext cx="4081463" cy="158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BE78D4-59F6-47B7-A281-3E16CE6B9633}"/>
              </a:ext>
            </a:extLst>
          </p:cNvPr>
          <p:cNvSpPr>
            <a:spLocks noGrp="1"/>
          </p:cNvSpPr>
          <p:nvPr>
            <p:ph type="title"/>
          </p:nvPr>
        </p:nvSpPr>
        <p:spPr>
          <a:xfrm>
            <a:off x="1024128" y="585216"/>
            <a:ext cx="9720072" cy="683544"/>
          </a:xfrm>
        </p:spPr>
        <p:txBody>
          <a:bodyPr>
            <a:normAutofit fontScale="90000"/>
          </a:bodyPr>
          <a:lstStyle/>
          <a:p>
            <a:r>
              <a:rPr lang="tr-TR" dirty="0"/>
              <a:t>Soru?</a:t>
            </a:r>
            <a:endParaRPr lang="en-US" dirty="0"/>
          </a:p>
        </p:txBody>
      </p:sp>
      <p:sp>
        <p:nvSpPr>
          <p:cNvPr id="3" name="İçerik Yer Tutucusu 2">
            <a:extLst>
              <a:ext uri="{FF2B5EF4-FFF2-40B4-BE49-F238E27FC236}">
                <a16:creationId xmlns:a16="http://schemas.microsoft.com/office/drawing/2014/main" id="{83D26722-170F-4548-A12A-F016821455B5}"/>
              </a:ext>
            </a:extLst>
          </p:cNvPr>
          <p:cNvSpPr>
            <a:spLocks noGrp="1"/>
          </p:cNvSpPr>
          <p:nvPr>
            <p:ph idx="1"/>
          </p:nvPr>
        </p:nvSpPr>
        <p:spPr>
          <a:xfrm>
            <a:off x="1012906" y="1417320"/>
            <a:ext cx="9720073" cy="5252040"/>
          </a:xfrm>
        </p:spPr>
        <p:txBody>
          <a:bodyPr>
            <a:normAutofit/>
          </a:bodyPr>
          <a:lstStyle/>
          <a:p>
            <a:pPr algn="just"/>
            <a:r>
              <a:rPr lang="tr-TR" sz="3200" dirty="0">
                <a:latin typeface="Times New Roman" panose="02020603050405020304" pitchFamily="18" charset="0"/>
                <a:cs typeface="Times New Roman" panose="02020603050405020304" pitchFamily="18" charset="0"/>
              </a:rPr>
              <a:t>A işletmesi için </a:t>
            </a:r>
            <a:r>
              <a:rPr lang="tr-TR" sz="3200" b="1" dirty="0">
                <a:latin typeface="Times New Roman" panose="02020603050405020304" pitchFamily="18" charset="0"/>
                <a:cs typeface="Times New Roman" panose="02020603050405020304" pitchFamily="18" charset="0"/>
              </a:rPr>
              <a:t>Aktif Karlılık Oranı </a:t>
            </a:r>
            <a:r>
              <a:rPr lang="tr-TR" sz="3200" dirty="0">
                <a:latin typeface="Times New Roman" panose="02020603050405020304" pitchFamily="18" charset="0"/>
                <a:cs typeface="Times New Roman" panose="02020603050405020304" pitchFamily="18" charset="0"/>
              </a:rPr>
              <a:t>1 olarak hesaplanmıştır.</a:t>
            </a:r>
          </a:p>
          <a:p>
            <a:pPr algn="just"/>
            <a:r>
              <a:rPr lang="tr-TR" sz="3200" dirty="0">
                <a:latin typeface="Times New Roman" panose="02020603050405020304" pitchFamily="18" charset="0"/>
                <a:cs typeface="Times New Roman" panose="02020603050405020304" pitchFamily="18" charset="0"/>
              </a:rPr>
              <a:t>B işletmesi için </a:t>
            </a:r>
            <a:r>
              <a:rPr lang="tr-TR" sz="3200" b="1" dirty="0">
                <a:latin typeface="Times New Roman" panose="02020603050405020304" pitchFamily="18" charset="0"/>
                <a:cs typeface="Times New Roman" panose="02020603050405020304" pitchFamily="18" charset="0"/>
              </a:rPr>
              <a:t>Aktif Karlılık Oranı </a:t>
            </a:r>
            <a:r>
              <a:rPr lang="tr-TR" sz="3200" dirty="0">
                <a:latin typeface="Times New Roman" panose="02020603050405020304" pitchFamily="18" charset="0"/>
                <a:cs typeface="Times New Roman" panose="02020603050405020304" pitchFamily="18" charset="0"/>
              </a:rPr>
              <a:t>5 olarak hesaplanmıştır.</a:t>
            </a:r>
          </a:p>
          <a:p>
            <a:pPr algn="just"/>
            <a:r>
              <a:rPr lang="tr-TR" sz="3200" dirty="0">
                <a:latin typeface="Times New Roman" panose="02020603050405020304" pitchFamily="18" charset="0"/>
                <a:cs typeface="Times New Roman" panose="02020603050405020304" pitchFamily="18" charset="0"/>
              </a:rPr>
              <a:t>C işletmesi için </a:t>
            </a:r>
            <a:r>
              <a:rPr lang="tr-TR" sz="3200" b="1" dirty="0">
                <a:latin typeface="Times New Roman" panose="02020603050405020304" pitchFamily="18" charset="0"/>
                <a:cs typeface="Times New Roman" panose="02020603050405020304" pitchFamily="18" charset="0"/>
              </a:rPr>
              <a:t>Aktif Karlılık Oranı </a:t>
            </a:r>
            <a:r>
              <a:rPr lang="tr-TR" sz="3200" dirty="0">
                <a:latin typeface="Times New Roman" panose="02020603050405020304" pitchFamily="18" charset="0"/>
                <a:cs typeface="Times New Roman" panose="02020603050405020304" pitchFamily="18" charset="0"/>
              </a:rPr>
              <a:t>10 olarak hesaplanmıştır.</a:t>
            </a:r>
          </a:p>
          <a:p>
            <a:pPr algn="just"/>
            <a:endParaRPr lang="tr-TR" sz="3200" dirty="0">
              <a:latin typeface="Times New Roman" panose="02020603050405020304" pitchFamily="18" charset="0"/>
              <a:cs typeface="Times New Roman" panose="02020603050405020304" pitchFamily="18" charset="0"/>
            </a:endParaRPr>
          </a:p>
          <a:p>
            <a:pPr algn="just"/>
            <a:r>
              <a:rPr lang="tr-TR" sz="3200" dirty="0">
                <a:latin typeface="Times New Roman" panose="02020603050405020304" pitchFamily="18" charset="0"/>
                <a:cs typeface="Times New Roman" panose="02020603050405020304" pitchFamily="18" charset="0"/>
              </a:rPr>
              <a:t>Sadece bu bilgi ışığında aynı sektörde faaliyet gösteren hangi işletmenin varlıklarını diğerlerine göre verimli kullandığı söylenebilir?</a:t>
            </a:r>
          </a:p>
          <a:p>
            <a:pPr algn="just"/>
            <a:endParaRPr lang="tr-TR"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810146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1 Başlık">
            <a:extLst>
              <a:ext uri="{FF2B5EF4-FFF2-40B4-BE49-F238E27FC236}">
                <a16:creationId xmlns:a16="http://schemas.microsoft.com/office/drawing/2014/main" id="{FF537333-8783-41B3-ACE9-26F7731D9582}"/>
              </a:ext>
            </a:extLst>
          </p:cNvPr>
          <p:cNvSpPr>
            <a:spLocks noGrp="1"/>
          </p:cNvSpPr>
          <p:nvPr>
            <p:ph type="title"/>
          </p:nvPr>
        </p:nvSpPr>
        <p:spPr>
          <a:xfrm>
            <a:off x="1127448" y="764704"/>
            <a:ext cx="8229600" cy="1143000"/>
          </a:xfrm>
        </p:spPr>
        <p:txBody>
          <a:bodyPr/>
          <a:lstStyle/>
          <a:p>
            <a:r>
              <a:rPr lang="tr-TR" altLang="tr-TR" dirty="0"/>
              <a:t>5) Borsa Performans Oranları</a:t>
            </a:r>
          </a:p>
        </p:txBody>
      </p:sp>
      <p:sp>
        <p:nvSpPr>
          <p:cNvPr id="133124" name="2 İçerik Yer Tutucusu">
            <a:extLst>
              <a:ext uri="{FF2B5EF4-FFF2-40B4-BE49-F238E27FC236}">
                <a16:creationId xmlns:a16="http://schemas.microsoft.com/office/drawing/2014/main" id="{FBDA7B7E-F791-458F-9153-60EDF4D13EFF}"/>
              </a:ext>
            </a:extLst>
          </p:cNvPr>
          <p:cNvSpPr>
            <a:spLocks noGrp="1"/>
          </p:cNvSpPr>
          <p:nvPr>
            <p:ph idx="1"/>
          </p:nvPr>
        </p:nvSpPr>
        <p:spPr>
          <a:xfrm>
            <a:off x="983432" y="2132856"/>
            <a:ext cx="9227368" cy="4191745"/>
          </a:xfrm>
        </p:spPr>
        <p:txBody>
          <a:bodyPr/>
          <a:lstStyle/>
          <a:p>
            <a:pPr algn="just">
              <a:buFont typeface="Wingdings 2" panose="05020102010507070707" pitchFamily="18" charset="2"/>
              <a:buNone/>
            </a:pPr>
            <a:r>
              <a:rPr lang="tr-TR" altLang="tr-TR" dirty="0"/>
              <a:t>		İşletmenin mevcut ortakları ve potansiyel yatırımcılar için işletmenin pay sahiplerine yeterli bir kazanç sağlanıp sağlanmadığının saptanmasında hisse senetlerinin mali değerinin bilinmesi ve hisse başına ne kadar kar payı ödeneceğinin bilinmesi önem taşımaktadır.</a:t>
            </a:r>
          </a:p>
          <a:p>
            <a:pPr>
              <a:buFont typeface="Wingdings 2" panose="05020102010507070707" pitchFamily="18" charset="2"/>
              <a:buNone/>
            </a:pPr>
            <a:r>
              <a:rPr lang="tr-TR" altLang="tr-TR" dirty="0"/>
              <a:t>		Bu kapsamda yer alan oranlar şunlardır;</a:t>
            </a:r>
          </a:p>
          <a:p>
            <a:r>
              <a:rPr lang="tr-TR" altLang="tr-TR" dirty="0"/>
              <a:t>Fiyat-kazanç oranı</a:t>
            </a:r>
          </a:p>
          <a:p>
            <a:r>
              <a:rPr lang="tr-TR" altLang="tr-TR" dirty="0"/>
              <a:t>Piyasa değeri/defter değeri oranı </a:t>
            </a:r>
          </a:p>
          <a:p>
            <a:r>
              <a:rPr lang="tr-TR" altLang="tr-TR" dirty="0"/>
              <a:t>Hisse senedi başına kar oranı</a:t>
            </a:r>
          </a:p>
          <a:p>
            <a:pPr>
              <a:buFont typeface="Wingdings 2" panose="05020102010507070707" pitchFamily="18" charset="2"/>
              <a:buNone/>
            </a:pPr>
            <a:endParaRPr lang="tr-TR" altLang="tr-TR" dirty="0"/>
          </a:p>
        </p:txBody>
      </p:sp>
      <p:sp>
        <p:nvSpPr>
          <p:cNvPr id="133125" name="3 Slayt Numarası Yer Tutucusu">
            <a:extLst>
              <a:ext uri="{FF2B5EF4-FFF2-40B4-BE49-F238E27FC236}">
                <a16:creationId xmlns:a16="http://schemas.microsoft.com/office/drawing/2014/main" id="{55F1F7A2-3F71-4D63-A68D-87D7AA53A0AC}"/>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8746FA25-3403-473F-99CF-AE89200F9D99}" type="slidenum">
              <a:rPr lang="tr-TR" altLang="tr-TR" sz="1200">
                <a:solidFill>
                  <a:srgbClr val="045C75"/>
                </a:solidFill>
              </a:rPr>
              <a:pPr algn="r" eaLnBrk="1" hangingPunct="1">
                <a:spcBef>
                  <a:spcPct val="0"/>
                </a:spcBef>
                <a:buClrTx/>
                <a:buSzTx/>
                <a:buFontTx/>
                <a:buNone/>
              </a:pPr>
              <a:t>63</a:t>
            </a:fld>
            <a:endParaRPr lang="tr-TR" altLang="tr-TR" sz="1200">
              <a:solidFill>
                <a:srgbClr val="045C75"/>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1 Başlık">
            <a:extLst>
              <a:ext uri="{FF2B5EF4-FFF2-40B4-BE49-F238E27FC236}">
                <a16:creationId xmlns:a16="http://schemas.microsoft.com/office/drawing/2014/main" id="{7B665CCF-75CE-4B42-8807-8E6BF3697710}"/>
              </a:ext>
            </a:extLst>
          </p:cNvPr>
          <p:cNvSpPr>
            <a:spLocks noGrp="1"/>
          </p:cNvSpPr>
          <p:nvPr>
            <p:ph type="title"/>
          </p:nvPr>
        </p:nvSpPr>
        <p:spPr/>
        <p:txBody>
          <a:bodyPr/>
          <a:lstStyle/>
          <a:p>
            <a:r>
              <a:rPr lang="tr-TR" altLang="tr-TR"/>
              <a:t>Fiyat-kazanç oranı</a:t>
            </a:r>
          </a:p>
        </p:txBody>
      </p:sp>
      <p:sp>
        <p:nvSpPr>
          <p:cNvPr id="134148" name="2 İçerik Yer Tutucusu">
            <a:extLst>
              <a:ext uri="{FF2B5EF4-FFF2-40B4-BE49-F238E27FC236}">
                <a16:creationId xmlns:a16="http://schemas.microsoft.com/office/drawing/2014/main" id="{46B24E32-68D9-4958-A3EE-E52E63B1C88B}"/>
              </a:ext>
            </a:extLst>
          </p:cNvPr>
          <p:cNvSpPr>
            <a:spLocks noGrp="1"/>
          </p:cNvSpPr>
          <p:nvPr>
            <p:ph idx="1"/>
          </p:nvPr>
        </p:nvSpPr>
        <p:spPr>
          <a:xfrm>
            <a:off x="1024128" y="2276872"/>
            <a:ext cx="10143744" cy="4047729"/>
          </a:xfrm>
        </p:spPr>
        <p:txBody>
          <a:bodyPr/>
          <a:lstStyle/>
          <a:p>
            <a:pPr algn="just"/>
            <a:r>
              <a:rPr lang="tr-TR" altLang="tr-TR" sz="2800" dirty="0"/>
              <a:t>Oran, işletmenin ortaklarına şirketin hisse senetlerinin borsadaki değerinin yüzde kaçı oranında kar bıraktığını gösterir. Hisse senedinin rantabilitesi olarak tanımlanan bu oran, gerek mevcut ve gerekse de potansiyel ortaklar açısından önemlidir.</a:t>
            </a:r>
          </a:p>
          <a:p>
            <a:pPr algn="just"/>
            <a:endParaRPr lang="tr-TR" altLang="tr-TR" dirty="0"/>
          </a:p>
          <a:p>
            <a:pPr algn="just"/>
            <a:endParaRPr lang="tr-TR" altLang="tr-TR" dirty="0"/>
          </a:p>
          <a:p>
            <a:pPr algn="just"/>
            <a:endParaRPr lang="tr-TR" altLang="tr-TR" dirty="0"/>
          </a:p>
          <a:p>
            <a:pPr algn="just">
              <a:buFont typeface="Wingdings 2" panose="05020102010507070707" pitchFamily="18" charset="2"/>
              <a:buNone/>
            </a:pPr>
            <a:endParaRPr lang="tr-TR" altLang="tr-TR" sz="1800" dirty="0"/>
          </a:p>
          <a:p>
            <a:pPr algn="just">
              <a:buFont typeface="Wingdings 2" panose="05020102010507070707" pitchFamily="18" charset="2"/>
              <a:buNone/>
            </a:pPr>
            <a:r>
              <a:rPr lang="tr-TR" altLang="tr-TR" sz="1800" dirty="0"/>
              <a:t>(</a:t>
            </a:r>
            <a:r>
              <a:rPr lang="tr-TR" altLang="tr-TR" sz="1800" b="1" dirty="0"/>
              <a:t>İşletmenin toplam borsa değeri</a:t>
            </a:r>
            <a:r>
              <a:rPr lang="tr-TR" altLang="tr-TR" sz="1800" dirty="0"/>
              <a:t>= Bir hissenin borsa fiyatı * Hisse senedi sayısı)</a:t>
            </a:r>
          </a:p>
          <a:p>
            <a:pPr algn="just"/>
            <a:endParaRPr lang="tr-TR" altLang="tr-TR" dirty="0"/>
          </a:p>
        </p:txBody>
      </p:sp>
      <p:sp>
        <p:nvSpPr>
          <p:cNvPr id="134149" name="3 Slayt Numarası Yer Tutucusu">
            <a:extLst>
              <a:ext uri="{FF2B5EF4-FFF2-40B4-BE49-F238E27FC236}">
                <a16:creationId xmlns:a16="http://schemas.microsoft.com/office/drawing/2014/main" id="{446AEAE9-B518-42E6-8A89-1C9AF4DB5735}"/>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4B8F5EF3-DE7A-459B-924F-D54348369E37}" type="slidenum">
              <a:rPr lang="tr-TR" altLang="tr-TR" sz="1200">
                <a:solidFill>
                  <a:srgbClr val="045C75"/>
                </a:solidFill>
              </a:rPr>
              <a:pPr algn="r" eaLnBrk="1" hangingPunct="1">
                <a:spcBef>
                  <a:spcPct val="0"/>
                </a:spcBef>
                <a:buClrTx/>
                <a:buSzTx/>
                <a:buFontTx/>
                <a:buNone/>
              </a:pPr>
              <a:t>64</a:t>
            </a:fld>
            <a:endParaRPr lang="tr-TR" altLang="tr-TR" sz="1200">
              <a:solidFill>
                <a:srgbClr val="045C75"/>
              </a:solidFill>
            </a:endParaRPr>
          </a:p>
        </p:txBody>
      </p:sp>
      <p:graphicFrame>
        <p:nvGraphicFramePr>
          <p:cNvPr id="134150" name="Object 3">
            <a:extLst>
              <a:ext uri="{FF2B5EF4-FFF2-40B4-BE49-F238E27FC236}">
                <a16:creationId xmlns:a16="http://schemas.microsoft.com/office/drawing/2014/main" id="{3609ECD1-EAC5-4E04-91B0-9620CD3B7A22}"/>
              </a:ext>
            </a:extLst>
          </p:cNvPr>
          <p:cNvGraphicFramePr>
            <a:graphicFrameLocks noChangeAspect="1"/>
          </p:cNvGraphicFramePr>
          <p:nvPr>
            <p:extLst>
              <p:ext uri="{D42A27DB-BD31-4B8C-83A1-F6EECF244321}">
                <p14:modId xmlns:p14="http://schemas.microsoft.com/office/powerpoint/2010/main" val="920012757"/>
              </p:ext>
            </p:extLst>
          </p:nvPr>
        </p:nvGraphicFramePr>
        <p:xfrm>
          <a:off x="1728994" y="4365104"/>
          <a:ext cx="7723187" cy="935038"/>
        </p:xfrm>
        <a:graphic>
          <a:graphicData uri="http://schemas.openxmlformats.org/presentationml/2006/ole">
            <mc:AlternateContent xmlns:mc="http://schemas.openxmlformats.org/markup-compatibility/2006">
              <mc:Choice xmlns:v="urn:schemas-microsoft-com:vml" Requires="v">
                <p:oleObj name="Equation" r:id="rId2" imgW="3352800" imgH="406400" progId="Equation.DSMT4">
                  <p:embed/>
                </p:oleObj>
              </mc:Choice>
              <mc:Fallback>
                <p:oleObj name="Equation" r:id="rId2" imgW="3352800" imgH="406400" progId="Equation.DSMT4">
                  <p:embed/>
                  <p:pic>
                    <p:nvPicPr>
                      <p:cNvPr id="134150" name="Object 3">
                        <a:extLst>
                          <a:ext uri="{FF2B5EF4-FFF2-40B4-BE49-F238E27FC236}">
                            <a16:creationId xmlns:a16="http://schemas.microsoft.com/office/drawing/2014/main" id="{3609ECD1-EAC5-4E04-91B0-9620CD3B7A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8994" y="4365104"/>
                        <a:ext cx="7723187"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1 Başlık">
            <a:extLst>
              <a:ext uri="{FF2B5EF4-FFF2-40B4-BE49-F238E27FC236}">
                <a16:creationId xmlns:a16="http://schemas.microsoft.com/office/drawing/2014/main" id="{22A1350D-16C6-4127-98CA-732C6EC33DDF}"/>
              </a:ext>
            </a:extLst>
          </p:cNvPr>
          <p:cNvSpPr>
            <a:spLocks noGrp="1"/>
          </p:cNvSpPr>
          <p:nvPr>
            <p:ph type="title"/>
          </p:nvPr>
        </p:nvSpPr>
        <p:spPr>
          <a:xfrm>
            <a:off x="1127448" y="692696"/>
            <a:ext cx="8229600" cy="1143000"/>
          </a:xfrm>
        </p:spPr>
        <p:txBody>
          <a:bodyPr/>
          <a:lstStyle/>
          <a:p>
            <a:r>
              <a:rPr lang="tr-TR" altLang="tr-TR" sz="4000" dirty="0"/>
              <a:t>Piyasa değeri/Defter değeri oranı</a:t>
            </a:r>
          </a:p>
        </p:txBody>
      </p:sp>
      <p:sp>
        <p:nvSpPr>
          <p:cNvPr id="135172" name="2 İçerik Yer Tutucusu">
            <a:extLst>
              <a:ext uri="{FF2B5EF4-FFF2-40B4-BE49-F238E27FC236}">
                <a16:creationId xmlns:a16="http://schemas.microsoft.com/office/drawing/2014/main" id="{F4EBE20B-8473-4B0C-9DA5-5DF60027D766}"/>
              </a:ext>
            </a:extLst>
          </p:cNvPr>
          <p:cNvSpPr>
            <a:spLocks noGrp="1"/>
          </p:cNvSpPr>
          <p:nvPr>
            <p:ph idx="1"/>
          </p:nvPr>
        </p:nvSpPr>
        <p:spPr/>
        <p:txBody>
          <a:bodyPr>
            <a:normAutofit/>
          </a:bodyPr>
          <a:lstStyle/>
          <a:p>
            <a:pPr algn="just"/>
            <a:r>
              <a:rPr lang="tr-TR" altLang="tr-TR" sz="2800" dirty="0"/>
              <a:t>Bu oran hisse senedi yatırımcılarına alma, satma veya elde tutma kararlarında yardımcı olabilir. Katsayı büyüdükçe, hisse senedinin fazla değer kazandığı anlamı çıkar. Dolayısıyla bu katsayının artması hisse senedinin satılması, küçülmesi ise satın alınması yönünde işaret verir.</a:t>
            </a:r>
          </a:p>
        </p:txBody>
      </p:sp>
      <p:sp>
        <p:nvSpPr>
          <p:cNvPr id="135173" name="3 Slayt Numarası Yer Tutucusu">
            <a:extLst>
              <a:ext uri="{FF2B5EF4-FFF2-40B4-BE49-F238E27FC236}">
                <a16:creationId xmlns:a16="http://schemas.microsoft.com/office/drawing/2014/main" id="{238E23A6-5694-40FD-B8FE-28E255AC5EF9}"/>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FA4240CE-D18C-4BFB-945A-555534C27D4D}" type="slidenum">
              <a:rPr lang="tr-TR" altLang="tr-TR" sz="1200">
                <a:solidFill>
                  <a:srgbClr val="045C75"/>
                </a:solidFill>
              </a:rPr>
              <a:pPr algn="r" eaLnBrk="1" hangingPunct="1">
                <a:spcBef>
                  <a:spcPct val="0"/>
                </a:spcBef>
                <a:buClrTx/>
                <a:buSzTx/>
                <a:buFontTx/>
                <a:buNone/>
              </a:pPr>
              <a:t>65</a:t>
            </a:fld>
            <a:endParaRPr lang="tr-TR" altLang="tr-TR" sz="1200">
              <a:solidFill>
                <a:srgbClr val="045C75"/>
              </a:solidFill>
            </a:endParaRPr>
          </a:p>
        </p:txBody>
      </p:sp>
      <p:graphicFrame>
        <p:nvGraphicFramePr>
          <p:cNvPr id="135174" name="Object 2">
            <a:extLst>
              <a:ext uri="{FF2B5EF4-FFF2-40B4-BE49-F238E27FC236}">
                <a16:creationId xmlns:a16="http://schemas.microsoft.com/office/drawing/2014/main" id="{566326C8-C0D8-4B13-90B8-D10A4BD775E5}"/>
              </a:ext>
            </a:extLst>
          </p:cNvPr>
          <p:cNvGraphicFramePr>
            <a:graphicFrameLocks noChangeAspect="1"/>
          </p:cNvGraphicFramePr>
          <p:nvPr>
            <p:extLst>
              <p:ext uri="{D42A27DB-BD31-4B8C-83A1-F6EECF244321}">
                <p14:modId xmlns:p14="http://schemas.microsoft.com/office/powerpoint/2010/main" val="2497622935"/>
              </p:ext>
            </p:extLst>
          </p:nvPr>
        </p:nvGraphicFramePr>
        <p:xfrm>
          <a:off x="1847528" y="4797152"/>
          <a:ext cx="7775575" cy="863600"/>
        </p:xfrm>
        <a:graphic>
          <a:graphicData uri="http://schemas.openxmlformats.org/presentationml/2006/ole">
            <mc:AlternateContent xmlns:mc="http://schemas.openxmlformats.org/markup-compatibility/2006">
              <mc:Choice xmlns:v="urn:schemas-microsoft-com:vml" Requires="v">
                <p:oleObj name="Equation" r:id="rId2" imgW="3886200" imgH="431800" progId="Equation.DSMT4">
                  <p:embed/>
                </p:oleObj>
              </mc:Choice>
              <mc:Fallback>
                <p:oleObj name="Equation" r:id="rId2" imgW="3886200" imgH="431800" progId="Equation.DSMT4">
                  <p:embed/>
                  <p:pic>
                    <p:nvPicPr>
                      <p:cNvPr id="135174" name="Object 2">
                        <a:extLst>
                          <a:ext uri="{FF2B5EF4-FFF2-40B4-BE49-F238E27FC236}">
                            <a16:creationId xmlns:a16="http://schemas.microsoft.com/office/drawing/2014/main" id="{566326C8-C0D8-4B13-90B8-D10A4BD77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8" y="4797152"/>
                        <a:ext cx="77755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1 Başlık">
            <a:extLst>
              <a:ext uri="{FF2B5EF4-FFF2-40B4-BE49-F238E27FC236}">
                <a16:creationId xmlns:a16="http://schemas.microsoft.com/office/drawing/2014/main" id="{19EDE768-CC68-4BE3-954B-9369897B3634}"/>
              </a:ext>
            </a:extLst>
          </p:cNvPr>
          <p:cNvSpPr>
            <a:spLocks noGrp="1"/>
          </p:cNvSpPr>
          <p:nvPr>
            <p:ph type="title"/>
          </p:nvPr>
        </p:nvSpPr>
        <p:spPr/>
        <p:txBody>
          <a:bodyPr/>
          <a:lstStyle/>
          <a:p>
            <a:r>
              <a:rPr lang="tr-TR" altLang="tr-TR"/>
              <a:t>Hisse senedi başına kar oranı</a:t>
            </a:r>
          </a:p>
        </p:txBody>
      </p:sp>
      <p:sp>
        <p:nvSpPr>
          <p:cNvPr id="136196" name="2 İçerik Yer Tutucusu">
            <a:extLst>
              <a:ext uri="{FF2B5EF4-FFF2-40B4-BE49-F238E27FC236}">
                <a16:creationId xmlns:a16="http://schemas.microsoft.com/office/drawing/2014/main" id="{573204A2-F024-475B-8D3B-1F8EFF3A17FF}"/>
              </a:ext>
            </a:extLst>
          </p:cNvPr>
          <p:cNvSpPr>
            <a:spLocks noGrp="1"/>
          </p:cNvSpPr>
          <p:nvPr>
            <p:ph idx="1"/>
          </p:nvPr>
        </p:nvSpPr>
        <p:spPr>
          <a:xfrm>
            <a:off x="1024128" y="1883347"/>
            <a:ext cx="10328456" cy="4389437"/>
          </a:xfrm>
        </p:spPr>
        <p:txBody>
          <a:bodyPr>
            <a:normAutofit/>
          </a:bodyPr>
          <a:lstStyle/>
          <a:p>
            <a:pPr algn="just"/>
            <a:r>
              <a:rPr lang="tr-TR" altLang="tr-TR" sz="3200" dirty="0"/>
              <a:t>İşletmenin her bir hisse senedi başına ne miktarda kar elde ettiğini tespit etmek amacıyla hesaplanır. </a:t>
            </a:r>
          </a:p>
        </p:txBody>
      </p:sp>
      <p:sp>
        <p:nvSpPr>
          <p:cNvPr id="136197" name="3 Slayt Numarası Yer Tutucusu">
            <a:extLst>
              <a:ext uri="{FF2B5EF4-FFF2-40B4-BE49-F238E27FC236}">
                <a16:creationId xmlns:a16="http://schemas.microsoft.com/office/drawing/2014/main" id="{161626BE-D05A-45EB-A6C3-FB1F43ABFCB8}"/>
              </a:ext>
            </a:extLst>
          </p:cNvPr>
          <p:cNvSpPr txBox="1">
            <a:spLocks noGrp="1" noChangeArrowheads="1"/>
          </p:cNvSpPr>
          <p:nvPr/>
        </p:nvSpPr>
        <p:spPr bwMode="auto">
          <a:xfrm>
            <a:off x="9448800" y="6356351"/>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r" eaLnBrk="1" hangingPunct="1">
              <a:spcBef>
                <a:spcPct val="0"/>
              </a:spcBef>
              <a:buClrTx/>
              <a:buSzTx/>
              <a:buFontTx/>
              <a:buNone/>
            </a:pPr>
            <a:fld id="{A260C7BF-25E5-4E11-A3C0-5656A1EF6500}" type="slidenum">
              <a:rPr lang="tr-TR" altLang="tr-TR" sz="1200">
                <a:solidFill>
                  <a:srgbClr val="045C75"/>
                </a:solidFill>
              </a:rPr>
              <a:pPr algn="r" eaLnBrk="1" hangingPunct="1">
                <a:spcBef>
                  <a:spcPct val="0"/>
                </a:spcBef>
                <a:buClrTx/>
                <a:buSzTx/>
                <a:buFontTx/>
                <a:buNone/>
              </a:pPr>
              <a:t>66</a:t>
            </a:fld>
            <a:endParaRPr lang="tr-TR" altLang="tr-TR" sz="1200">
              <a:solidFill>
                <a:srgbClr val="045C75"/>
              </a:solidFill>
            </a:endParaRPr>
          </a:p>
        </p:txBody>
      </p:sp>
      <p:graphicFrame>
        <p:nvGraphicFramePr>
          <p:cNvPr id="136198" name="Object 2">
            <a:extLst>
              <a:ext uri="{FF2B5EF4-FFF2-40B4-BE49-F238E27FC236}">
                <a16:creationId xmlns:a16="http://schemas.microsoft.com/office/drawing/2014/main" id="{74815AA2-8370-4876-AC92-66BF1B319124}"/>
              </a:ext>
            </a:extLst>
          </p:cNvPr>
          <p:cNvGraphicFramePr>
            <a:graphicFrameLocks noChangeAspect="1"/>
          </p:cNvGraphicFramePr>
          <p:nvPr>
            <p:extLst>
              <p:ext uri="{D42A27DB-BD31-4B8C-83A1-F6EECF244321}">
                <p14:modId xmlns:p14="http://schemas.microsoft.com/office/powerpoint/2010/main" val="1814943253"/>
              </p:ext>
            </p:extLst>
          </p:nvPr>
        </p:nvGraphicFramePr>
        <p:xfrm>
          <a:off x="2135560" y="3674776"/>
          <a:ext cx="6935787" cy="1008063"/>
        </p:xfrm>
        <a:graphic>
          <a:graphicData uri="http://schemas.openxmlformats.org/presentationml/2006/ole">
            <mc:AlternateContent xmlns:mc="http://schemas.openxmlformats.org/markup-compatibility/2006">
              <mc:Choice xmlns:v="urn:schemas-microsoft-com:vml" Requires="v">
                <p:oleObj name="Equation" r:id="rId2" imgW="2882900" imgH="419100" progId="Equation.DSMT4">
                  <p:embed/>
                </p:oleObj>
              </mc:Choice>
              <mc:Fallback>
                <p:oleObj name="Equation" r:id="rId2" imgW="2882900" imgH="419100" progId="Equation.DSMT4">
                  <p:embed/>
                  <p:pic>
                    <p:nvPicPr>
                      <p:cNvPr id="136198" name="Object 2">
                        <a:extLst>
                          <a:ext uri="{FF2B5EF4-FFF2-40B4-BE49-F238E27FC236}">
                            <a16:creationId xmlns:a16="http://schemas.microsoft.com/office/drawing/2014/main" id="{74815AA2-8370-4876-AC92-66BF1B3191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560" y="3674776"/>
                        <a:ext cx="6935787" cy="1008063"/>
                      </a:xfrm>
                      <a:prstGeom prst="rect">
                        <a:avLst/>
                      </a:prstGeom>
                      <a:noFill/>
                      <a:ln>
                        <a:noFill/>
                      </a:ln>
                      <a:effectLst/>
                    </p:spPr>
                  </p:pic>
                </p:oleObj>
              </mc:Fallback>
            </mc:AlternateContent>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ntegral">
  <a:themeElements>
    <a:clrScheme name="E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E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1312</TotalTime>
  <Words>2627</Words>
  <Application>Microsoft Office PowerPoint</Application>
  <PresentationFormat>Geniş ekran</PresentationFormat>
  <Paragraphs>276</Paragraphs>
  <Slides>66</Slides>
  <Notes>0</Notes>
  <HiddenSlides>0</HiddenSlides>
  <MMClips>0</MMClips>
  <ScaleCrop>false</ScaleCrop>
  <HeadingPairs>
    <vt:vector size="8" baseType="variant">
      <vt:variant>
        <vt:lpstr>Kullanılan Yazı Tipleri</vt:lpstr>
      </vt:variant>
      <vt:variant>
        <vt:i4>10</vt:i4>
      </vt:variant>
      <vt:variant>
        <vt:lpstr>Tema</vt:lpstr>
      </vt:variant>
      <vt:variant>
        <vt:i4>1</vt:i4>
      </vt:variant>
      <vt:variant>
        <vt:lpstr>Eklenmiş OLE Hizmet Programları</vt:lpstr>
      </vt:variant>
      <vt:variant>
        <vt:i4>1</vt:i4>
      </vt:variant>
      <vt:variant>
        <vt:lpstr>Slayt Başlıkları</vt:lpstr>
      </vt:variant>
      <vt:variant>
        <vt:i4>66</vt:i4>
      </vt:variant>
    </vt:vector>
  </HeadingPairs>
  <TitlesOfParts>
    <vt:vector size="78" baseType="lpstr">
      <vt:lpstr>Arial</vt:lpstr>
      <vt:lpstr>Calibri</vt:lpstr>
      <vt:lpstr>Cambria Math</vt:lpstr>
      <vt:lpstr>Constantia</vt:lpstr>
      <vt:lpstr>Times New Roman</vt:lpstr>
      <vt:lpstr>Tw Cen MT</vt:lpstr>
      <vt:lpstr>Tw Cen MT Condensed</vt:lpstr>
      <vt:lpstr>Wingdings</vt:lpstr>
      <vt:lpstr>Wingdings 2</vt:lpstr>
      <vt:lpstr>Wingdings 3</vt:lpstr>
      <vt:lpstr>Entegral</vt:lpstr>
      <vt:lpstr>Equation</vt:lpstr>
      <vt:lpstr>Finansal tablolar analizi</vt:lpstr>
      <vt:lpstr>Oran Analizi</vt:lpstr>
      <vt:lpstr>Oran Analizi</vt:lpstr>
      <vt:lpstr>Oran Analizinde Dikkate Alınması Gereken Unsurlar</vt:lpstr>
      <vt:lpstr>Oranların Sınıflandırılması</vt:lpstr>
      <vt:lpstr>1. Likidite Oranları</vt:lpstr>
      <vt:lpstr>Cari Oran</vt:lpstr>
      <vt:lpstr>Soru?</vt:lpstr>
      <vt:lpstr>Cari Oran</vt:lpstr>
      <vt:lpstr>Likidite Oranı</vt:lpstr>
      <vt:lpstr>Soru?</vt:lpstr>
      <vt:lpstr>Nakit Oranı</vt:lpstr>
      <vt:lpstr>Soru?</vt:lpstr>
      <vt:lpstr>PowerPoint Sunusu</vt:lpstr>
      <vt:lpstr>2) Mali Yapı Oranları</vt:lpstr>
      <vt:lpstr>Yabancı Kaynak Oranı</vt:lpstr>
      <vt:lpstr>Yabancı Kaynak Oranı</vt:lpstr>
      <vt:lpstr>Özkaynak Oranı</vt:lpstr>
      <vt:lpstr>Soru?</vt:lpstr>
      <vt:lpstr>YABANCI KAYNAKLARIN ÖzkaynakLARA Oranı</vt:lpstr>
      <vt:lpstr>Soru?</vt:lpstr>
      <vt:lpstr>Kısa Vadeli Yabancı Kaynak Oranı</vt:lpstr>
      <vt:lpstr>Uzun Vadeli Yabancı Kaynak Oranı</vt:lpstr>
      <vt:lpstr>Yabancı Kaynaklar Vade Yapısı Oranı</vt:lpstr>
      <vt:lpstr>DURAN VARLIKLARIN ÖZ KAYNAKLARA ORANI</vt:lpstr>
      <vt:lpstr>Soru?</vt:lpstr>
      <vt:lpstr>DURAN VARLIKLARIN DEVAMLI SERMAYEYE ORANI</vt:lpstr>
      <vt:lpstr>Soru?</vt:lpstr>
      <vt:lpstr>MADDİ DURAN VARLIKLARIN ÖZ KAYNAKLARA ORANI</vt:lpstr>
      <vt:lpstr>MADDİ DURAN VARLIKLARIN UZUN VADELİ YABANCI KAYNAKLARA ORANI</vt:lpstr>
      <vt:lpstr>Soru?</vt:lpstr>
      <vt:lpstr>PowerPoint Sunusu</vt:lpstr>
      <vt:lpstr>3) Varlık  Kullanım Oranları</vt:lpstr>
      <vt:lpstr>Alacak Devir Hızı</vt:lpstr>
      <vt:lpstr>Soru?</vt:lpstr>
      <vt:lpstr>Soru?</vt:lpstr>
      <vt:lpstr>Alacakların Ortalama Tahsil Süresi</vt:lpstr>
      <vt:lpstr>Soru?</vt:lpstr>
      <vt:lpstr>Soru?</vt:lpstr>
      <vt:lpstr>Stok Devir Hızı</vt:lpstr>
      <vt:lpstr>Soru?</vt:lpstr>
      <vt:lpstr>Soru?</vt:lpstr>
      <vt:lpstr>Soru?</vt:lpstr>
      <vt:lpstr>Stok Devir Süresi</vt:lpstr>
      <vt:lpstr>Soru?</vt:lpstr>
      <vt:lpstr>Aktif Devir Hızı</vt:lpstr>
      <vt:lpstr>Soru?</vt:lpstr>
      <vt:lpstr>Maddi Duran Varlık Devir Hızı</vt:lpstr>
      <vt:lpstr>Soru?</vt:lpstr>
      <vt:lpstr>Soru?</vt:lpstr>
      <vt:lpstr>ÖZKAYNAK Devir Hızı</vt:lpstr>
      <vt:lpstr>Soru?</vt:lpstr>
      <vt:lpstr>4) Karlılık Oranları</vt:lpstr>
      <vt:lpstr>Öz kaynaklar üzerinden karlılık oranları</vt:lpstr>
      <vt:lpstr>Soru?</vt:lpstr>
      <vt:lpstr>Öz kaynaklar üzerinden karlılık oranları</vt:lpstr>
      <vt:lpstr>Satışlar üzerinden karlılık oranları</vt:lpstr>
      <vt:lpstr>Soru?</vt:lpstr>
      <vt:lpstr>Satışlar üzerinden karlılık oranları</vt:lpstr>
      <vt:lpstr>Satışlar üzerinden karlılık oranları</vt:lpstr>
      <vt:lpstr>Varlıklar üzerinden karlılık oranları </vt:lpstr>
      <vt:lpstr>Soru?</vt:lpstr>
      <vt:lpstr>5) Borsa Performans Oranları</vt:lpstr>
      <vt:lpstr>Fiyat-kazanç oranı</vt:lpstr>
      <vt:lpstr>Piyasa değeri/Defter değeri oranı</vt:lpstr>
      <vt:lpstr>Hisse senedi başına kar oranı</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MALİ TABLOLAR ANALİZİ</dc:title>
  <dc:creator>hasan</dc:creator>
  <cp:lastModifiedBy>Serhan GÜRKAN</cp:lastModifiedBy>
  <cp:revision>185</cp:revision>
  <dcterms:created xsi:type="dcterms:W3CDTF">2012-02-14T12:22:58Z</dcterms:created>
  <dcterms:modified xsi:type="dcterms:W3CDTF">2023-04-27T10:39:24Z</dcterms:modified>
</cp:coreProperties>
</file>