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64" r:id="rId4"/>
    <p:sldId id="257" r:id="rId5"/>
    <p:sldId id="266" r:id="rId6"/>
    <p:sldId id="267" r:id="rId7"/>
    <p:sldId id="265" r:id="rId8"/>
    <p:sldId id="269" r:id="rId9"/>
    <p:sldId id="268" r:id="rId10"/>
    <p:sldId id="270" r:id="rId11"/>
    <p:sldId id="271" r:id="rId12"/>
    <p:sldId id="273" r:id="rId13"/>
    <p:sldId id="272" r:id="rId14"/>
    <p:sldId id="259" r:id="rId15"/>
    <p:sldId id="260" r:id="rId16"/>
    <p:sldId id="261" r:id="rId17"/>
    <p:sldId id="262" r:id="rId18"/>
    <p:sldId id="274"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Açık Stil 1 - Vurgu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Açık Stil 1 - Vurgu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p:restoredTop sz="94659"/>
  </p:normalViewPr>
  <p:slideViewPr>
    <p:cSldViewPr snapToGrid="0">
      <p:cViewPr varScale="1">
        <p:scale>
          <a:sx n="146" d="100"/>
          <a:sy n="146" d="100"/>
        </p:scale>
        <p:origin x="10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9E7D3F-3D5F-2EEB-B598-ECBA1396803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67F3791-7EC6-4B1D-98FD-92CAD74D9D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DB5D2857-39B8-6273-8EC6-484083358B53}"/>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5" name="Alt Bilgi Yer Tutucusu 4">
            <a:extLst>
              <a:ext uri="{FF2B5EF4-FFF2-40B4-BE49-F238E27FC236}">
                <a16:creationId xmlns:a16="http://schemas.microsoft.com/office/drawing/2014/main" id="{695AF8E2-4811-AB3B-BE3C-DF1D45DB213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B4834C2-35E5-20E5-260E-2090DFDB3014}"/>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3907805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594E8A-7A82-24FA-3739-AF108AA0AE0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3A27B22-9700-4478-190D-6F76285280ED}"/>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4E97132-7340-A7CD-60F6-F50AB7140B37}"/>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5" name="Alt Bilgi Yer Tutucusu 4">
            <a:extLst>
              <a:ext uri="{FF2B5EF4-FFF2-40B4-BE49-F238E27FC236}">
                <a16:creationId xmlns:a16="http://schemas.microsoft.com/office/drawing/2014/main" id="{0BE37A47-1E2F-A570-53A1-6F43111A1DF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76A73A2-5D0B-004B-EB96-57BB17725D7D}"/>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1540246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1083EF-E5E8-5381-9886-E16A4DD7489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F7A4207-9E91-809E-69C5-58D8A38485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9320E070-05F0-9DED-42A1-1455192DC479}"/>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5" name="Alt Bilgi Yer Tutucusu 4">
            <a:extLst>
              <a:ext uri="{FF2B5EF4-FFF2-40B4-BE49-F238E27FC236}">
                <a16:creationId xmlns:a16="http://schemas.microsoft.com/office/drawing/2014/main" id="{5B2D076C-BCC2-557E-12D9-9B9B6E9CD18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8C6629-7E1F-9169-A77D-16A8999EE0FD}"/>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13672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3E01E4-1F4E-FFC1-E87E-8CDD78347D2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61ABC4C-5202-7A62-46A3-462E095FAE5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E402811-3363-3A5F-CAE8-813B116CF91C}"/>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FB3B217-5BB2-4BFE-B2C5-1F19FE5BEF46}"/>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6" name="Alt Bilgi Yer Tutucusu 5">
            <a:extLst>
              <a:ext uri="{FF2B5EF4-FFF2-40B4-BE49-F238E27FC236}">
                <a16:creationId xmlns:a16="http://schemas.microsoft.com/office/drawing/2014/main" id="{080C0FB3-47E0-262B-F7F4-05AB5A23313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3FCF90F-8EFE-4F68-9534-1C1130150E6E}"/>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3478282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4C972A-C249-4EBA-F5C7-CA2EB15072B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4EAEB0C-0CF8-8363-C8F8-7FEE737E94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01B29A73-9774-B017-5415-04A465D11A6A}"/>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B056CFB5-32BC-3139-0854-8CA989C2A2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60AB105-B46C-780C-ADBA-A93C61A954C5}"/>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7ADEECC6-2CF4-08D7-8CEF-95E3679F2884}"/>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8" name="Alt Bilgi Yer Tutucusu 7">
            <a:extLst>
              <a:ext uri="{FF2B5EF4-FFF2-40B4-BE49-F238E27FC236}">
                <a16:creationId xmlns:a16="http://schemas.microsoft.com/office/drawing/2014/main" id="{D4DCFF6D-C00A-6C16-C468-59C78A73CE9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31B6600F-30F2-3962-0F04-A9BEE1B87262}"/>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3931678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37C42A-8824-D07B-B18D-75E4DFD4F54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4318ABE-06CB-8C53-ABCE-113D19E5E8A0}"/>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4" name="Alt Bilgi Yer Tutucusu 3">
            <a:extLst>
              <a:ext uri="{FF2B5EF4-FFF2-40B4-BE49-F238E27FC236}">
                <a16:creationId xmlns:a16="http://schemas.microsoft.com/office/drawing/2014/main" id="{A812EF13-159B-439E-99C0-8CD5616082D0}"/>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F9056570-A702-BD25-500C-5D6AE7EFCF89}"/>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1600958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C4C88A5-A192-2644-70E3-E3A00B458D42}"/>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3" name="Alt Bilgi Yer Tutucusu 2">
            <a:extLst>
              <a:ext uri="{FF2B5EF4-FFF2-40B4-BE49-F238E27FC236}">
                <a16:creationId xmlns:a16="http://schemas.microsoft.com/office/drawing/2014/main" id="{758BDE3B-BBFF-AB2D-2AEB-CCC6E919F06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BC0012E-180C-EB83-C7BA-2A1B009B1E16}"/>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990254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1EC473-063E-267F-309B-99828403D2A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3539B411-692F-14D0-8A2E-BE4C2C135C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6E489EF9-854F-660F-D29B-6390529D15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7CE9450-C62D-611A-2AF1-9729524C0CBD}"/>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6" name="Alt Bilgi Yer Tutucusu 5">
            <a:extLst>
              <a:ext uri="{FF2B5EF4-FFF2-40B4-BE49-F238E27FC236}">
                <a16:creationId xmlns:a16="http://schemas.microsoft.com/office/drawing/2014/main" id="{9D7B7B7D-9CC0-DD96-C921-A90718460D8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BA40602-93CF-CE50-9436-50223FAB155C}"/>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953314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E97488-CB58-D7F5-D85C-A3463154B1D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BA9AE5BE-C9ED-B583-D4C0-87AABCA3B8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54EC376-875E-493F-8992-AB3D5F2BF2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4A185CF-FA5D-F89A-82D7-54EB7AFF63AE}"/>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6" name="Alt Bilgi Yer Tutucusu 5">
            <a:extLst>
              <a:ext uri="{FF2B5EF4-FFF2-40B4-BE49-F238E27FC236}">
                <a16:creationId xmlns:a16="http://schemas.microsoft.com/office/drawing/2014/main" id="{57D7AF9B-997C-0743-86D0-1D61FC3371D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1144F81-46F9-94A1-83EF-6B4BED1DB3B5}"/>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2855643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C4B72A-01C5-B8DB-9E1B-CC21944D4FA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B05810E-917A-A390-3D66-B4A860E9F7B6}"/>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1DAEC66-8D1D-B81F-DB55-66F2E7661877}"/>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5" name="Alt Bilgi Yer Tutucusu 4">
            <a:extLst>
              <a:ext uri="{FF2B5EF4-FFF2-40B4-BE49-F238E27FC236}">
                <a16:creationId xmlns:a16="http://schemas.microsoft.com/office/drawing/2014/main" id="{CD3F3E34-8E9F-D97B-8378-3928AFA0155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B9B55EC-3F7F-17B8-228D-BE9488D5F1E0}"/>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1192696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55AEB7C-9A5A-1A6A-E4B1-D5717849682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EFBFFBE-E6DF-7D70-4466-E79986D34BAB}"/>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19131AC-A0A7-6D24-3F70-F7EF8AD6B32B}"/>
              </a:ext>
            </a:extLst>
          </p:cNvPr>
          <p:cNvSpPr>
            <a:spLocks noGrp="1"/>
          </p:cNvSpPr>
          <p:nvPr>
            <p:ph type="dt" sz="half" idx="10"/>
          </p:nvPr>
        </p:nvSpPr>
        <p:spPr/>
        <p:txBody>
          <a:bodyPr/>
          <a:lstStyle/>
          <a:p>
            <a:fld id="{A7AD0FC8-F91E-0148-A9ED-162B44426740}" type="datetimeFigureOut">
              <a:rPr lang="tr-TR" smtClean="0"/>
              <a:t>8.12.2024</a:t>
            </a:fld>
            <a:endParaRPr lang="tr-TR"/>
          </a:p>
        </p:txBody>
      </p:sp>
      <p:sp>
        <p:nvSpPr>
          <p:cNvPr id="5" name="Alt Bilgi Yer Tutucusu 4">
            <a:extLst>
              <a:ext uri="{FF2B5EF4-FFF2-40B4-BE49-F238E27FC236}">
                <a16:creationId xmlns:a16="http://schemas.microsoft.com/office/drawing/2014/main" id="{AD2A2285-F658-6F6D-D67A-22177C6643F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E858B74-33EB-1634-B1E4-BCACF003E423}"/>
              </a:ext>
            </a:extLst>
          </p:cNvPr>
          <p:cNvSpPr>
            <a:spLocks noGrp="1"/>
          </p:cNvSpPr>
          <p:nvPr>
            <p:ph type="sldNum" sz="quarter" idx="12"/>
          </p:nvPr>
        </p:nvSpPr>
        <p:spPr/>
        <p:txBody>
          <a:bodyPr/>
          <a:lstStyle/>
          <a:p>
            <a:fld id="{9EF4EDB9-1E01-A043-A8B4-75DE171930B4}" type="slidenum">
              <a:rPr lang="tr-TR" smtClean="0"/>
              <a:t>‹#›</a:t>
            </a:fld>
            <a:endParaRPr lang="tr-TR"/>
          </a:p>
        </p:txBody>
      </p:sp>
    </p:spTree>
    <p:extLst>
      <p:ext uri="{BB962C8B-B14F-4D97-AF65-F5344CB8AC3E}">
        <p14:creationId xmlns:p14="http://schemas.microsoft.com/office/powerpoint/2010/main" val="32414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21B952C4-D8F9-D7B2-C0D1-4A1F3497F1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4CAB06C-2FE1-E298-A46E-2A769F47C3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C2BF197-7E3D-EC61-AD81-0CAF10ED05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AD0FC8-F91E-0148-A9ED-162B44426740}" type="datetimeFigureOut">
              <a:rPr lang="tr-TR" smtClean="0"/>
              <a:t>8.12.2024</a:t>
            </a:fld>
            <a:endParaRPr lang="tr-TR"/>
          </a:p>
        </p:txBody>
      </p:sp>
      <p:sp>
        <p:nvSpPr>
          <p:cNvPr id="5" name="Alt Bilgi Yer Tutucusu 4">
            <a:extLst>
              <a:ext uri="{FF2B5EF4-FFF2-40B4-BE49-F238E27FC236}">
                <a16:creationId xmlns:a16="http://schemas.microsoft.com/office/drawing/2014/main" id="{4458301E-4255-AC6D-024C-ACA390B898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3FAE8244-EF6B-9D43-744D-176E8DE7FA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F4EDB9-1E01-A043-A8B4-75DE171930B4}" type="slidenum">
              <a:rPr lang="tr-TR" smtClean="0"/>
              <a:t>‹#›</a:t>
            </a:fld>
            <a:endParaRPr lang="tr-TR"/>
          </a:p>
        </p:txBody>
      </p:sp>
    </p:spTree>
    <p:extLst>
      <p:ext uri="{BB962C8B-B14F-4D97-AF65-F5344CB8AC3E}">
        <p14:creationId xmlns:p14="http://schemas.microsoft.com/office/powerpoint/2010/main" val="4277175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2DCFE0-9CDE-D489-B250-3A6E9DF47D5A}"/>
              </a:ext>
            </a:extLst>
          </p:cNvPr>
          <p:cNvSpPr>
            <a:spLocks noGrp="1"/>
          </p:cNvSpPr>
          <p:nvPr>
            <p:ph type="ctrTitle"/>
          </p:nvPr>
        </p:nvSpPr>
        <p:spPr/>
        <p:txBody>
          <a:bodyPr/>
          <a:lstStyle/>
          <a:p>
            <a:r>
              <a:rPr lang="tr-TR" dirty="0"/>
              <a:t>Örnek Uygulama</a:t>
            </a:r>
          </a:p>
        </p:txBody>
      </p:sp>
      <p:sp>
        <p:nvSpPr>
          <p:cNvPr id="3" name="Alt Başlık 2">
            <a:extLst>
              <a:ext uri="{FF2B5EF4-FFF2-40B4-BE49-F238E27FC236}">
                <a16:creationId xmlns:a16="http://schemas.microsoft.com/office/drawing/2014/main" id="{76BE8692-14F9-BC6B-0342-5ECD7F162BAA}"/>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997379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56D61-0EFD-5F98-2548-FB280DCE3227}"/>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567D0CE-7BA0-B0FE-7401-BE7A9F989CBF}"/>
              </a:ext>
            </a:extLst>
          </p:cNvPr>
          <p:cNvSpPr>
            <a:spLocks noGrp="1"/>
          </p:cNvSpPr>
          <p:nvPr>
            <p:ph idx="1"/>
          </p:nvPr>
        </p:nvSpPr>
        <p:spPr>
          <a:xfrm>
            <a:off x="838200" y="387927"/>
            <a:ext cx="10515600" cy="5789036"/>
          </a:xfrm>
        </p:spPr>
        <p:txBody>
          <a:bodyPr/>
          <a:lstStyle/>
          <a:p>
            <a:pPr marL="0" indent="0" algn="just">
              <a:buNone/>
            </a:pPr>
            <a:r>
              <a:rPr lang="tr-TR"/>
              <a:t>Bir mobilya üretim işletmesi, </a:t>
            </a:r>
            <a:r>
              <a:rPr lang="tr-TR" b="1"/>
              <a:t>Sıra</a:t>
            </a:r>
            <a:r>
              <a:rPr lang="tr-TR"/>
              <a:t> ve </a:t>
            </a:r>
            <a:r>
              <a:rPr lang="tr-TR" b="1"/>
              <a:t>Masa</a:t>
            </a:r>
            <a:r>
              <a:rPr lang="tr-TR"/>
              <a:t> olmak üzere iki ürün üretmektedir. Üretim sürecinde üç esas üretim gider yeri bulunmaktadır: </a:t>
            </a:r>
            <a:r>
              <a:rPr lang="tr-TR" b="1"/>
              <a:t>Kesim</a:t>
            </a:r>
            <a:r>
              <a:rPr lang="tr-TR"/>
              <a:t>, </a:t>
            </a:r>
            <a:r>
              <a:rPr lang="tr-TR" b="1"/>
              <a:t>Montaj</a:t>
            </a:r>
            <a:r>
              <a:rPr lang="tr-TR"/>
              <a:t>, ve </a:t>
            </a:r>
            <a:r>
              <a:rPr lang="tr-TR" b="1"/>
              <a:t>Boyama</a:t>
            </a:r>
            <a:r>
              <a:rPr lang="tr-TR"/>
              <a:t>. Bu gider yerlerinde kullanılan direkt ilk madde ve malzeme miktarları ve birim maliyetleri aşağıda verilmiştir. Üretimde kullanılan hammaddeler: </a:t>
            </a:r>
            <a:r>
              <a:rPr lang="tr-TR" b="1"/>
              <a:t>Ahşap Levha</a:t>
            </a:r>
            <a:r>
              <a:rPr lang="tr-TR"/>
              <a:t>, </a:t>
            </a:r>
            <a:r>
              <a:rPr lang="tr-TR" b="1"/>
              <a:t>Bağlantı Parçaları</a:t>
            </a:r>
            <a:r>
              <a:rPr lang="tr-TR"/>
              <a:t>, ve </a:t>
            </a:r>
            <a:r>
              <a:rPr lang="tr-TR" b="1"/>
              <a:t>Boya</a:t>
            </a:r>
            <a:r>
              <a:rPr lang="tr-TR"/>
              <a:t> olarak belirlenmiştir.</a:t>
            </a:r>
          </a:p>
          <a:p>
            <a:pPr marL="0" indent="0" algn="just">
              <a:buNone/>
            </a:pPr>
            <a:endParaRPr lang="tr-TR" dirty="0"/>
          </a:p>
        </p:txBody>
      </p:sp>
    </p:spTree>
    <p:extLst>
      <p:ext uri="{BB962C8B-B14F-4D97-AF65-F5344CB8AC3E}">
        <p14:creationId xmlns:p14="http://schemas.microsoft.com/office/powerpoint/2010/main" val="4113051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E50E42-B45F-C0F5-70D4-BBB16A46C31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1">
            <a:extLst>
              <a:ext uri="{FF2B5EF4-FFF2-40B4-BE49-F238E27FC236}">
                <a16:creationId xmlns:a16="http://schemas.microsoft.com/office/drawing/2014/main" id="{C6ED472F-A1BF-C658-4DA7-417A5C0E1938}"/>
              </a:ext>
            </a:extLst>
          </p:cNvPr>
          <p:cNvSpPr>
            <a:spLocks noChangeArrowheads="1"/>
          </p:cNvSpPr>
          <p:nvPr/>
        </p:nvSpPr>
        <p:spPr bwMode="auto">
          <a:xfrm>
            <a:off x="1371597" y="348865"/>
            <a:ext cx="10044023" cy="8777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fontAlgn="base">
              <a:lnSpc>
                <a:spcPct val="90000"/>
              </a:lnSpc>
              <a:spcBef>
                <a:spcPct val="0"/>
              </a:spcBef>
              <a:spcAft>
                <a:spcPts val="600"/>
              </a:spcAft>
              <a:buClrTx/>
              <a:buSzTx/>
              <a:tabLst/>
            </a:pPr>
            <a:r>
              <a:rPr kumimoji="0" lang="en-US" altLang="tr-TR" sz="2800" b="1" i="0" u="none" strike="noStrike" kern="1200" cap="none" normalizeH="0" baseline="0" dirty="0">
                <a:ln>
                  <a:noFill/>
                </a:ln>
                <a:solidFill>
                  <a:srgbClr val="FFFFFF"/>
                </a:solidFill>
                <a:effectLst/>
                <a:latin typeface="+mj-lt"/>
                <a:ea typeface="+mj-ea"/>
                <a:cs typeface="+mj-cs"/>
              </a:rPr>
              <a:t>1. </a:t>
            </a:r>
            <a:r>
              <a:rPr kumimoji="0" lang="en-US" altLang="tr-TR" sz="2800" b="1" i="0" u="none" strike="noStrike" kern="1200" cap="none" normalizeH="0" baseline="0" dirty="0" err="1">
                <a:ln>
                  <a:noFill/>
                </a:ln>
                <a:solidFill>
                  <a:srgbClr val="FFFFFF"/>
                </a:solidFill>
                <a:effectLst/>
                <a:latin typeface="+mj-lt"/>
                <a:ea typeface="+mj-ea"/>
                <a:cs typeface="+mj-cs"/>
              </a:rPr>
              <a:t>Direkt</a:t>
            </a:r>
            <a:r>
              <a:rPr kumimoji="0" lang="en-US" altLang="tr-TR" sz="2800" b="1" i="0" u="none" strike="noStrike" kern="1200" cap="none" normalizeH="0" baseline="0" dirty="0">
                <a:ln>
                  <a:noFill/>
                </a:ln>
                <a:solidFill>
                  <a:srgbClr val="FFFFFF"/>
                </a:solidFill>
                <a:effectLst/>
                <a:latin typeface="+mj-lt"/>
                <a:ea typeface="+mj-ea"/>
                <a:cs typeface="+mj-cs"/>
              </a:rPr>
              <a:t> İlk </a:t>
            </a:r>
            <a:r>
              <a:rPr kumimoji="0" lang="en-US" altLang="tr-TR" sz="2800" b="1" i="0" u="none" strike="noStrike" kern="1200" cap="none" normalizeH="0" baseline="0" dirty="0" err="1">
                <a:ln>
                  <a:noFill/>
                </a:ln>
                <a:solidFill>
                  <a:srgbClr val="FFFFFF"/>
                </a:solidFill>
                <a:effectLst/>
                <a:latin typeface="+mj-lt"/>
                <a:ea typeface="+mj-ea"/>
                <a:cs typeface="+mj-cs"/>
              </a:rPr>
              <a:t>Madde</a:t>
            </a:r>
            <a:r>
              <a:rPr kumimoji="0" lang="en-US" altLang="tr-TR" sz="2800" b="1" i="0" u="none" strike="noStrike" kern="1200" cap="none" normalizeH="0" baseline="0" dirty="0">
                <a:ln>
                  <a:noFill/>
                </a:ln>
                <a:solidFill>
                  <a:srgbClr val="FFFFFF"/>
                </a:solidFill>
                <a:effectLst/>
                <a:latin typeface="+mj-lt"/>
                <a:ea typeface="+mj-ea"/>
                <a:cs typeface="+mj-cs"/>
              </a:rPr>
              <a:t> </a:t>
            </a:r>
            <a:r>
              <a:rPr kumimoji="0" lang="en-US" altLang="tr-TR" sz="2800" b="1" i="0" u="none" strike="noStrike" kern="1200" cap="none" normalizeH="0" baseline="0" dirty="0" err="1">
                <a:ln>
                  <a:noFill/>
                </a:ln>
                <a:solidFill>
                  <a:srgbClr val="FFFFFF"/>
                </a:solidFill>
                <a:effectLst/>
                <a:latin typeface="+mj-lt"/>
                <a:ea typeface="+mj-ea"/>
                <a:cs typeface="+mj-cs"/>
              </a:rPr>
              <a:t>ve</a:t>
            </a:r>
            <a:r>
              <a:rPr kumimoji="0" lang="en-US" altLang="tr-TR" sz="2800" b="1" i="0" u="none" strike="noStrike" kern="1200" cap="none" normalizeH="0" baseline="0" dirty="0">
                <a:ln>
                  <a:noFill/>
                </a:ln>
                <a:solidFill>
                  <a:srgbClr val="FFFFFF"/>
                </a:solidFill>
                <a:effectLst/>
                <a:latin typeface="+mj-lt"/>
                <a:ea typeface="+mj-ea"/>
                <a:cs typeface="+mj-cs"/>
              </a:rPr>
              <a:t> </a:t>
            </a:r>
            <a:r>
              <a:rPr kumimoji="0" lang="en-US" altLang="tr-TR" sz="2800" b="1" i="0" u="none" strike="noStrike" kern="1200" cap="none" normalizeH="0" baseline="0" dirty="0" err="1">
                <a:ln>
                  <a:noFill/>
                </a:ln>
                <a:solidFill>
                  <a:srgbClr val="FFFFFF"/>
                </a:solidFill>
                <a:effectLst/>
                <a:latin typeface="+mj-lt"/>
                <a:ea typeface="+mj-ea"/>
                <a:cs typeface="+mj-cs"/>
              </a:rPr>
              <a:t>Malzeme</a:t>
            </a:r>
            <a:r>
              <a:rPr kumimoji="0" lang="en-US" altLang="tr-TR" sz="2800" b="1" i="0" u="none" strike="noStrike" kern="1200" cap="none" normalizeH="0" baseline="0" dirty="0">
                <a:ln>
                  <a:noFill/>
                </a:ln>
                <a:solidFill>
                  <a:srgbClr val="FFFFFF"/>
                </a:solidFill>
                <a:effectLst/>
                <a:latin typeface="+mj-lt"/>
                <a:ea typeface="+mj-ea"/>
                <a:cs typeface="+mj-cs"/>
              </a:rPr>
              <a:t> </a:t>
            </a:r>
            <a:r>
              <a:rPr kumimoji="0" lang="en-US" altLang="tr-TR" sz="2800" b="1" i="0" u="none" strike="noStrike" kern="1200" cap="none" normalizeH="0" baseline="0" dirty="0" err="1">
                <a:ln>
                  <a:noFill/>
                </a:ln>
                <a:solidFill>
                  <a:srgbClr val="FFFFFF"/>
                </a:solidFill>
                <a:effectLst/>
                <a:latin typeface="+mj-lt"/>
                <a:ea typeface="+mj-ea"/>
                <a:cs typeface="+mj-cs"/>
              </a:rPr>
              <a:t>Kullanımı</a:t>
            </a:r>
            <a:r>
              <a:rPr kumimoji="0" lang="en-US" altLang="tr-TR" sz="2800" b="1" i="0" u="none" strike="noStrike" kern="1200" cap="none" normalizeH="0" baseline="0" dirty="0">
                <a:ln>
                  <a:noFill/>
                </a:ln>
                <a:solidFill>
                  <a:srgbClr val="FFFFFF"/>
                </a:solidFill>
                <a:effectLst/>
                <a:latin typeface="+mj-lt"/>
                <a:ea typeface="+mj-ea"/>
                <a:cs typeface="+mj-cs"/>
              </a:rPr>
              <a:t> </a:t>
            </a:r>
            <a:r>
              <a:rPr kumimoji="0" lang="en-US" altLang="tr-TR" sz="2800" b="1" i="0" u="none" strike="noStrike" kern="1200" cap="none" normalizeH="0" baseline="0" dirty="0" err="1">
                <a:ln>
                  <a:noFill/>
                </a:ln>
                <a:solidFill>
                  <a:srgbClr val="FFFFFF"/>
                </a:solidFill>
                <a:effectLst/>
                <a:latin typeface="+mj-lt"/>
                <a:ea typeface="+mj-ea"/>
                <a:cs typeface="+mj-cs"/>
              </a:rPr>
              <a:t>ve</a:t>
            </a:r>
            <a:r>
              <a:rPr kumimoji="0" lang="en-US" altLang="tr-TR" sz="2800" b="1" i="0" u="none" strike="noStrike" kern="1200" cap="none" normalizeH="0" baseline="0" dirty="0">
                <a:ln>
                  <a:noFill/>
                </a:ln>
                <a:solidFill>
                  <a:srgbClr val="FFFFFF"/>
                </a:solidFill>
                <a:effectLst/>
                <a:latin typeface="+mj-lt"/>
                <a:ea typeface="+mj-ea"/>
                <a:cs typeface="+mj-cs"/>
              </a:rPr>
              <a:t> </a:t>
            </a:r>
            <a:r>
              <a:rPr kumimoji="0" lang="en-US" altLang="tr-TR" sz="2800" b="1" i="0" u="none" strike="noStrike" kern="1200" cap="none" normalizeH="0" baseline="0" dirty="0" err="1">
                <a:ln>
                  <a:noFill/>
                </a:ln>
                <a:solidFill>
                  <a:srgbClr val="FFFFFF"/>
                </a:solidFill>
                <a:effectLst/>
                <a:latin typeface="+mj-lt"/>
                <a:ea typeface="+mj-ea"/>
                <a:cs typeface="+mj-cs"/>
              </a:rPr>
              <a:t>Birim</a:t>
            </a:r>
            <a:r>
              <a:rPr kumimoji="0" lang="en-US" altLang="tr-TR" sz="2800" b="1" i="0" u="none" strike="noStrike" kern="1200" cap="none" normalizeH="0" baseline="0" dirty="0">
                <a:ln>
                  <a:noFill/>
                </a:ln>
                <a:solidFill>
                  <a:srgbClr val="FFFFFF"/>
                </a:solidFill>
                <a:effectLst/>
                <a:latin typeface="+mj-lt"/>
                <a:ea typeface="+mj-ea"/>
                <a:cs typeface="+mj-cs"/>
              </a:rPr>
              <a:t> </a:t>
            </a:r>
            <a:r>
              <a:rPr kumimoji="0" lang="en-US" altLang="tr-TR" sz="2800" b="1" i="0" u="none" strike="noStrike" kern="1200" cap="none" normalizeH="0" baseline="0" dirty="0" err="1">
                <a:ln>
                  <a:noFill/>
                </a:ln>
                <a:solidFill>
                  <a:srgbClr val="FFFFFF"/>
                </a:solidFill>
                <a:effectLst/>
                <a:latin typeface="+mj-lt"/>
                <a:ea typeface="+mj-ea"/>
                <a:cs typeface="+mj-cs"/>
              </a:rPr>
              <a:t>Maliyetler</a:t>
            </a:r>
            <a:endParaRPr kumimoji="0" lang="en-US" altLang="tr-TR" sz="2800" b="1" i="0" u="none" strike="noStrike" kern="1200" cap="none" normalizeH="0" baseline="0" dirty="0">
              <a:ln>
                <a:noFill/>
              </a:ln>
              <a:solidFill>
                <a:srgbClr val="FFFFFF"/>
              </a:solidFill>
              <a:effectLst/>
              <a:latin typeface="+mj-lt"/>
              <a:ea typeface="+mj-ea"/>
              <a:cs typeface="+mj-cs"/>
            </a:endParaRPr>
          </a:p>
        </p:txBody>
      </p:sp>
      <p:graphicFrame>
        <p:nvGraphicFramePr>
          <p:cNvPr id="2" name="İçerik Yer Tutucusu 1">
            <a:extLst>
              <a:ext uri="{FF2B5EF4-FFF2-40B4-BE49-F238E27FC236}">
                <a16:creationId xmlns:a16="http://schemas.microsoft.com/office/drawing/2014/main" id="{58DD3336-6EF5-51F8-1E36-B6A9E9DF1D02}"/>
              </a:ext>
            </a:extLst>
          </p:cNvPr>
          <p:cNvGraphicFramePr>
            <a:graphicFrameLocks noGrp="1"/>
          </p:cNvGraphicFramePr>
          <p:nvPr>
            <p:ph idx="1"/>
            <p:extLst>
              <p:ext uri="{D42A27DB-BD31-4B8C-83A1-F6EECF244321}">
                <p14:modId xmlns:p14="http://schemas.microsoft.com/office/powerpoint/2010/main" val="229130374"/>
              </p:ext>
            </p:extLst>
          </p:nvPr>
        </p:nvGraphicFramePr>
        <p:xfrm>
          <a:off x="840509" y="2112579"/>
          <a:ext cx="9956800" cy="3838631"/>
        </p:xfrm>
        <a:graphic>
          <a:graphicData uri="http://schemas.openxmlformats.org/drawingml/2006/table">
            <a:tbl>
              <a:tblPr firstRow="1" bandRow="1"/>
              <a:tblGrid>
                <a:gridCol w="1984197">
                  <a:extLst>
                    <a:ext uri="{9D8B030D-6E8A-4147-A177-3AD203B41FA5}">
                      <a16:colId xmlns:a16="http://schemas.microsoft.com/office/drawing/2014/main" val="3807069362"/>
                    </a:ext>
                  </a:extLst>
                </a:gridCol>
                <a:gridCol w="1232064">
                  <a:extLst>
                    <a:ext uri="{9D8B030D-6E8A-4147-A177-3AD203B41FA5}">
                      <a16:colId xmlns:a16="http://schemas.microsoft.com/office/drawing/2014/main" val="2241172493"/>
                    </a:ext>
                  </a:extLst>
                </a:gridCol>
                <a:gridCol w="2483367">
                  <a:extLst>
                    <a:ext uri="{9D8B030D-6E8A-4147-A177-3AD203B41FA5}">
                      <a16:colId xmlns:a16="http://schemas.microsoft.com/office/drawing/2014/main" val="3048436764"/>
                    </a:ext>
                  </a:extLst>
                </a:gridCol>
                <a:gridCol w="1807369">
                  <a:extLst>
                    <a:ext uri="{9D8B030D-6E8A-4147-A177-3AD203B41FA5}">
                      <a16:colId xmlns:a16="http://schemas.microsoft.com/office/drawing/2014/main" val="3900799388"/>
                    </a:ext>
                  </a:extLst>
                </a:gridCol>
                <a:gridCol w="2449803">
                  <a:extLst>
                    <a:ext uri="{9D8B030D-6E8A-4147-A177-3AD203B41FA5}">
                      <a16:colId xmlns:a16="http://schemas.microsoft.com/office/drawing/2014/main" val="992571885"/>
                    </a:ext>
                  </a:extLst>
                </a:gridCol>
              </a:tblGrid>
              <a:tr h="779567">
                <a:tc>
                  <a:txBody>
                    <a:bodyPr/>
                    <a:lstStyle/>
                    <a:p>
                      <a:pPr algn="ctr"/>
                      <a:r>
                        <a:rPr lang="tr-TR" sz="2100" b="1" dirty="0"/>
                        <a:t>Gider Yeri</a:t>
                      </a:r>
                      <a:endParaRPr lang="tr-TR" sz="2100" dirty="0"/>
                    </a:p>
                  </a:txBody>
                  <a:tcPr marL="105347" marR="105347" marT="52673" marB="52673" anchor="ctr">
                    <a:lnL>
                      <a:noFill/>
                    </a:lnL>
                    <a:lnR>
                      <a:noFill/>
                    </a:lnR>
                    <a:lnT>
                      <a:noFill/>
                    </a:lnT>
                    <a:lnB>
                      <a:noFill/>
                    </a:lnB>
                    <a:noFill/>
                  </a:tcPr>
                </a:tc>
                <a:tc>
                  <a:txBody>
                    <a:bodyPr/>
                    <a:lstStyle/>
                    <a:p>
                      <a:pPr algn="ctr"/>
                      <a:r>
                        <a:rPr lang="tr-TR" sz="2100" b="1"/>
                        <a:t>Ürün</a:t>
                      </a:r>
                      <a:endParaRPr lang="tr-TR" sz="2100"/>
                    </a:p>
                  </a:txBody>
                  <a:tcPr marL="105347" marR="105347" marT="52673" marB="52673" anchor="ctr">
                    <a:lnL>
                      <a:noFill/>
                    </a:lnL>
                    <a:lnR>
                      <a:noFill/>
                    </a:lnR>
                    <a:lnT>
                      <a:noFill/>
                    </a:lnT>
                    <a:lnB>
                      <a:noFill/>
                    </a:lnB>
                    <a:noFill/>
                  </a:tcPr>
                </a:tc>
                <a:tc>
                  <a:txBody>
                    <a:bodyPr/>
                    <a:lstStyle/>
                    <a:p>
                      <a:pPr algn="ctr"/>
                      <a:r>
                        <a:rPr lang="tr-TR" sz="2100" b="1"/>
                        <a:t>Hammadde</a:t>
                      </a:r>
                      <a:endParaRPr lang="tr-TR" sz="2100"/>
                    </a:p>
                  </a:txBody>
                  <a:tcPr marL="105347" marR="105347" marT="52673" marB="52673" anchor="ctr">
                    <a:lnL>
                      <a:noFill/>
                    </a:lnL>
                    <a:lnR>
                      <a:noFill/>
                    </a:lnR>
                    <a:lnT>
                      <a:noFill/>
                    </a:lnT>
                    <a:lnB>
                      <a:noFill/>
                    </a:lnB>
                    <a:noFill/>
                  </a:tcPr>
                </a:tc>
                <a:tc>
                  <a:txBody>
                    <a:bodyPr/>
                    <a:lstStyle/>
                    <a:p>
                      <a:pPr algn="ctr"/>
                      <a:r>
                        <a:rPr lang="tr-TR" sz="2100" b="1" dirty="0"/>
                        <a:t>Kullanım Miktarı</a:t>
                      </a:r>
                      <a:endParaRPr lang="tr-TR" sz="2100" dirty="0"/>
                    </a:p>
                  </a:txBody>
                  <a:tcPr marL="105347" marR="105347" marT="52673" marB="52673" anchor="ctr">
                    <a:lnL>
                      <a:noFill/>
                    </a:lnL>
                    <a:lnR>
                      <a:noFill/>
                    </a:lnR>
                    <a:lnT>
                      <a:noFill/>
                    </a:lnT>
                    <a:lnB>
                      <a:noFill/>
                    </a:lnB>
                    <a:noFill/>
                  </a:tcPr>
                </a:tc>
                <a:tc>
                  <a:txBody>
                    <a:bodyPr/>
                    <a:lstStyle/>
                    <a:p>
                      <a:pPr algn="ctr"/>
                      <a:r>
                        <a:rPr lang="tr-TR" sz="2100" b="1"/>
                        <a:t>Birim Maliyet (TL)</a:t>
                      </a:r>
                      <a:endParaRPr lang="tr-TR" sz="2100"/>
                    </a:p>
                  </a:txBody>
                  <a:tcPr marL="105347" marR="105347" marT="52673" marB="52673" anchor="ctr">
                    <a:lnL>
                      <a:noFill/>
                    </a:lnL>
                    <a:lnR>
                      <a:noFill/>
                    </a:lnR>
                    <a:lnT>
                      <a:noFill/>
                    </a:lnT>
                    <a:lnB>
                      <a:noFill/>
                    </a:lnB>
                    <a:noFill/>
                  </a:tcPr>
                </a:tc>
                <a:extLst>
                  <a:ext uri="{0D108BD9-81ED-4DB2-BD59-A6C34878D82A}">
                    <a16:rowId xmlns:a16="http://schemas.microsoft.com/office/drawing/2014/main" val="576872582"/>
                  </a:ext>
                </a:extLst>
              </a:tr>
              <a:tr h="509844">
                <a:tc rowSpan="2">
                  <a:txBody>
                    <a:bodyPr/>
                    <a:lstStyle/>
                    <a:p>
                      <a:pPr algn="ctr"/>
                      <a:r>
                        <a:rPr lang="tr-TR" sz="2100" dirty="0"/>
                        <a:t>Kesim</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2100" dirty="0"/>
                        <a:t>Sıra</a:t>
                      </a:r>
                    </a:p>
                  </a:txBody>
                  <a:tcPr marL="105347" marR="105347" marT="52673" marB="52673" anchor="ctr">
                    <a:lnL>
                      <a:noFill/>
                    </a:lnL>
                    <a:lnR>
                      <a:noFill/>
                    </a:lnR>
                    <a:lnT>
                      <a:noFill/>
                    </a:lnT>
                    <a:lnB>
                      <a:noFill/>
                    </a:lnB>
                    <a:noFill/>
                  </a:tcPr>
                </a:tc>
                <a:tc>
                  <a:txBody>
                    <a:bodyPr/>
                    <a:lstStyle/>
                    <a:p>
                      <a:pPr algn="ctr"/>
                      <a:r>
                        <a:rPr lang="tr-TR" sz="2100" dirty="0"/>
                        <a:t>Ahşap Levha</a:t>
                      </a:r>
                    </a:p>
                  </a:txBody>
                  <a:tcPr marL="105347" marR="105347" marT="52673" marB="52673" anchor="ctr">
                    <a:lnL>
                      <a:noFill/>
                    </a:lnL>
                    <a:lnR>
                      <a:noFill/>
                    </a:lnR>
                    <a:lnT>
                      <a:noFill/>
                    </a:lnT>
                    <a:lnB>
                      <a:noFill/>
                    </a:lnB>
                    <a:noFill/>
                  </a:tcPr>
                </a:tc>
                <a:tc>
                  <a:txBody>
                    <a:bodyPr/>
                    <a:lstStyle/>
                    <a:p>
                      <a:pPr algn="ctr"/>
                      <a:r>
                        <a:rPr lang="tr-TR" sz="2100"/>
                        <a:t>1.500 kg</a:t>
                      </a:r>
                    </a:p>
                  </a:txBody>
                  <a:tcPr marL="105347" marR="105347" marT="52673" marB="52673" anchor="ctr">
                    <a:lnL>
                      <a:noFill/>
                    </a:lnL>
                    <a:lnR>
                      <a:noFill/>
                    </a:lnR>
                    <a:lnT>
                      <a:noFill/>
                    </a:lnT>
                    <a:lnB>
                      <a:noFill/>
                    </a:lnB>
                    <a:noFill/>
                  </a:tcPr>
                </a:tc>
                <a:tc>
                  <a:txBody>
                    <a:bodyPr/>
                    <a:lstStyle/>
                    <a:p>
                      <a:pPr algn="ctr"/>
                      <a:r>
                        <a:rPr lang="tr-TR" sz="2100"/>
                        <a:t>30</a:t>
                      </a:r>
                    </a:p>
                  </a:txBody>
                  <a:tcPr marL="105347" marR="105347" marT="52673" marB="52673" anchor="ctr">
                    <a:lnL>
                      <a:noFill/>
                    </a:lnL>
                    <a:lnR>
                      <a:noFill/>
                    </a:lnR>
                    <a:lnT>
                      <a:noFill/>
                    </a:lnT>
                    <a:lnB>
                      <a:noFill/>
                    </a:lnB>
                    <a:noFill/>
                  </a:tcPr>
                </a:tc>
                <a:extLst>
                  <a:ext uri="{0D108BD9-81ED-4DB2-BD59-A6C34878D82A}">
                    <a16:rowId xmlns:a16="http://schemas.microsoft.com/office/drawing/2014/main" val="145292107"/>
                  </a:ext>
                </a:extLst>
              </a:tr>
              <a:tr h="509844">
                <a:tc vMerge="1">
                  <a:txBody>
                    <a:bodyPr/>
                    <a:lstStyle/>
                    <a:p>
                      <a:pPr algn="ctr"/>
                      <a:endParaRPr lang="tr-TR" sz="2100" dirty="0"/>
                    </a:p>
                  </a:txBody>
                  <a:tcPr marL="105347" marR="105347" marT="52673" marB="52673" anchor="ctr">
                    <a:lnL>
                      <a:noFill/>
                    </a:lnL>
                    <a:lnR>
                      <a:noFill/>
                    </a:lnR>
                    <a:lnT>
                      <a:noFill/>
                    </a:lnT>
                    <a:lnB>
                      <a:noFill/>
                    </a:lnB>
                    <a:noFill/>
                  </a:tcPr>
                </a:tc>
                <a:tc>
                  <a:txBody>
                    <a:bodyPr/>
                    <a:lstStyle/>
                    <a:p>
                      <a:pPr algn="ctr"/>
                      <a:r>
                        <a:rPr lang="tr-TR" sz="2100" dirty="0"/>
                        <a:t>Masa</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2100" dirty="0"/>
                        <a:t>Ahşap Levha</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2100" dirty="0"/>
                        <a:t>1.200 kg</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2100" dirty="0"/>
                        <a:t>30</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9832219"/>
                  </a:ext>
                </a:extLst>
              </a:tr>
              <a:tr h="509844">
                <a:tc rowSpan="2">
                  <a:txBody>
                    <a:bodyPr/>
                    <a:lstStyle/>
                    <a:p>
                      <a:pPr algn="ctr"/>
                      <a:r>
                        <a:rPr lang="tr-TR" sz="2100" dirty="0"/>
                        <a:t>Montaj</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2100"/>
                        <a:t>Sıra</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2100" dirty="0"/>
                        <a:t>Bağlantı Parçaları</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2100" dirty="0"/>
                        <a:t>700 adet</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2100"/>
                        <a:t>20</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36608881"/>
                  </a:ext>
                </a:extLst>
              </a:tr>
              <a:tr h="509844">
                <a:tc vMerge="1">
                  <a:txBody>
                    <a:bodyPr/>
                    <a:lstStyle/>
                    <a:p>
                      <a:pPr algn="ctr"/>
                      <a:endParaRPr lang="tr-TR" sz="2100" dirty="0"/>
                    </a:p>
                  </a:txBody>
                  <a:tcPr marL="105347" marR="105347" marT="52673" marB="52673" anchor="ctr">
                    <a:lnL>
                      <a:noFill/>
                    </a:lnL>
                    <a:lnR>
                      <a:noFill/>
                    </a:lnR>
                    <a:lnT>
                      <a:noFill/>
                    </a:lnT>
                    <a:lnB>
                      <a:noFill/>
                    </a:lnB>
                    <a:noFill/>
                  </a:tcPr>
                </a:tc>
                <a:tc>
                  <a:txBody>
                    <a:bodyPr/>
                    <a:lstStyle/>
                    <a:p>
                      <a:pPr algn="ctr"/>
                      <a:r>
                        <a:rPr lang="tr-TR" sz="2100" dirty="0"/>
                        <a:t>Masa</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2100" dirty="0"/>
                        <a:t>Bağlantı Parçaları</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2100" dirty="0"/>
                        <a:t>1.000 adet</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2100" dirty="0"/>
                        <a:t>20</a:t>
                      </a:r>
                    </a:p>
                  </a:txBody>
                  <a:tcPr marL="105347" marR="105347" marT="52673" marB="52673"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0498196"/>
                  </a:ext>
                </a:extLst>
              </a:tr>
              <a:tr h="509844">
                <a:tc rowSpan="2">
                  <a:txBody>
                    <a:bodyPr/>
                    <a:lstStyle/>
                    <a:p>
                      <a:pPr algn="ctr"/>
                      <a:r>
                        <a:rPr lang="tr-TR" sz="2100" dirty="0"/>
                        <a:t>Boyama</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2100"/>
                        <a:t>Sıra</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2100"/>
                        <a:t>Boya</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2100" dirty="0"/>
                        <a:t>800 litre</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2100" dirty="0"/>
                        <a:t>40</a:t>
                      </a:r>
                    </a:p>
                  </a:txBody>
                  <a:tcPr marL="105347" marR="105347" marT="52673" marB="52673"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2191387435"/>
                  </a:ext>
                </a:extLst>
              </a:tr>
              <a:tr h="509844">
                <a:tc vMerge="1">
                  <a:txBody>
                    <a:bodyPr/>
                    <a:lstStyle/>
                    <a:p>
                      <a:pPr algn="ctr"/>
                      <a:endParaRPr lang="tr-TR" sz="2100" dirty="0"/>
                    </a:p>
                  </a:txBody>
                  <a:tcPr marL="105347" marR="105347" marT="52673" marB="52673" anchor="ctr">
                    <a:lnL>
                      <a:noFill/>
                    </a:lnL>
                    <a:lnR>
                      <a:noFill/>
                    </a:lnR>
                    <a:lnT>
                      <a:noFill/>
                    </a:lnT>
                    <a:lnB>
                      <a:noFill/>
                    </a:lnB>
                    <a:noFill/>
                  </a:tcPr>
                </a:tc>
                <a:tc>
                  <a:txBody>
                    <a:bodyPr/>
                    <a:lstStyle/>
                    <a:p>
                      <a:pPr algn="ctr"/>
                      <a:r>
                        <a:rPr lang="tr-TR" sz="2100"/>
                        <a:t>Masa</a:t>
                      </a:r>
                    </a:p>
                  </a:txBody>
                  <a:tcPr marL="105347" marR="105347" marT="52673" marB="52673" anchor="ctr">
                    <a:lnL>
                      <a:noFill/>
                    </a:lnL>
                    <a:lnR>
                      <a:noFill/>
                    </a:lnR>
                    <a:lnT>
                      <a:noFill/>
                    </a:lnT>
                    <a:lnB>
                      <a:noFill/>
                    </a:lnB>
                    <a:noFill/>
                  </a:tcPr>
                </a:tc>
                <a:tc>
                  <a:txBody>
                    <a:bodyPr/>
                    <a:lstStyle/>
                    <a:p>
                      <a:pPr algn="ctr"/>
                      <a:r>
                        <a:rPr lang="tr-TR" sz="2100"/>
                        <a:t>Boya</a:t>
                      </a:r>
                    </a:p>
                  </a:txBody>
                  <a:tcPr marL="105347" marR="105347" marT="52673" marB="52673" anchor="ctr">
                    <a:lnL>
                      <a:noFill/>
                    </a:lnL>
                    <a:lnR>
                      <a:noFill/>
                    </a:lnR>
                    <a:lnT>
                      <a:noFill/>
                    </a:lnT>
                    <a:lnB>
                      <a:noFill/>
                    </a:lnB>
                    <a:noFill/>
                  </a:tcPr>
                </a:tc>
                <a:tc>
                  <a:txBody>
                    <a:bodyPr/>
                    <a:lstStyle/>
                    <a:p>
                      <a:pPr algn="ctr"/>
                      <a:r>
                        <a:rPr lang="tr-TR" sz="2100"/>
                        <a:t>1.000 litre</a:t>
                      </a:r>
                    </a:p>
                  </a:txBody>
                  <a:tcPr marL="105347" marR="105347" marT="52673" marB="52673" anchor="ctr">
                    <a:lnL>
                      <a:noFill/>
                    </a:lnL>
                    <a:lnR>
                      <a:noFill/>
                    </a:lnR>
                    <a:lnT>
                      <a:noFill/>
                    </a:lnT>
                    <a:lnB>
                      <a:noFill/>
                    </a:lnB>
                    <a:noFill/>
                  </a:tcPr>
                </a:tc>
                <a:tc>
                  <a:txBody>
                    <a:bodyPr/>
                    <a:lstStyle/>
                    <a:p>
                      <a:pPr algn="ctr"/>
                      <a:r>
                        <a:rPr lang="tr-TR" sz="2100" dirty="0"/>
                        <a:t>40</a:t>
                      </a:r>
                    </a:p>
                  </a:txBody>
                  <a:tcPr marL="105347" marR="105347" marT="52673" marB="52673" anchor="ctr">
                    <a:lnL>
                      <a:noFill/>
                    </a:lnL>
                    <a:lnR>
                      <a:noFill/>
                    </a:lnR>
                    <a:lnT>
                      <a:noFill/>
                    </a:lnT>
                    <a:lnB>
                      <a:noFill/>
                    </a:lnB>
                    <a:noFill/>
                  </a:tcPr>
                </a:tc>
                <a:extLst>
                  <a:ext uri="{0D108BD9-81ED-4DB2-BD59-A6C34878D82A}">
                    <a16:rowId xmlns:a16="http://schemas.microsoft.com/office/drawing/2014/main" val="256661421"/>
                  </a:ext>
                </a:extLst>
              </a:tr>
            </a:tbl>
          </a:graphicData>
        </a:graphic>
      </p:graphicFrame>
    </p:spTree>
    <p:extLst>
      <p:ext uri="{BB962C8B-B14F-4D97-AF65-F5344CB8AC3E}">
        <p14:creationId xmlns:p14="http://schemas.microsoft.com/office/powerpoint/2010/main" val="2443867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3D3790-30C1-CC84-909B-DE29499E2101}"/>
              </a:ext>
            </a:extLst>
          </p:cNvPr>
          <p:cNvSpPr>
            <a:spLocks noGrp="1"/>
          </p:cNvSpPr>
          <p:nvPr>
            <p:ph idx="1"/>
          </p:nvPr>
        </p:nvSpPr>
        <p:spPr>
          <a:xfrm>
            <a:off x="838200" y="387927"/>
            <a:ext cx="10515600" cy="5789036"/>
          </a:xfrm>
        </p:spPr>
        <p:txBody>
          <a:bodyPr/>
          <a:lstStyle/>
          <a:p>
            <a:pPr marL="0" indent="0" algn="just">
              <a:buNone/>
            </a:pPr>
            <a:r>
              <a:rPr lang="tr-TR" dirty="0"/>
              <a:t>SORU: Her bir gider yeri için Sıra ve Masa ürünlerinin direkt ilk madde ve malzeme giderlerini hesaplayınız.</a:t>
            </a:r>
          </a:p>
          <a:p>
            <a:pPr marL="0" indent="0" algn="just">
              <a:buNone/>
            </a:pPr>
            <a:endParaRPr lang="tr-TR" dirty="0"/>
          </a:p>
          <a:p>
            <a:pPr marL="0" indent="0" algn="just">
              <a:buNone/>
            </a:pPr>
            <a:r>
              <a:rPr lang="tr-TR" dirty="0"/>
              <a:t>SORU: Her ürün için toplam direkt ilk madde ve malzeme giderini bulunuz.</a:t>
            </a:r>
          </a:p>
          <a:p>
            <a:pPr marL="0" indent="0" algn="just">
              <a:buNone/>
            </a:pPr>
            <a:endParaRPr lang="tr-TR" dirty="0"/>
          </a:p>
          <a:p>
            <a:pPr marL="0" indent="0" algn="just">
              <a:buNone/>
            </a:pPr>
            <a:r>
              <a:rPr lang="tr-TR" i="1" u="sng" dirty="0"/>
              <a:t>Çözüm İpucu:</a:t>
            </a:r>
          </a:p>
          <a:p>
            <a:pPr marL="0" indent="0" algn="ctr">
              <a:buNone/>
            </a:pPr>
            <a:r>
              <a:rPr lang="tr-TR" dirty="0"/>
              <a:t>Direkt İlk Madde ve Malzeme Gideri</a:t>
            </a:r>
          </a:p>
          <a:p>
            <a:pPr marL="0" indent="0" algn="ctr">
              <a:buNone/>
            </a:pPr>
            <a:r>
              <a:rPr lang="tr-TR" sz="3600" dirty="0">
                <a:solidFill>
                  <a:srgbClr val="FF0000"/>
                </a:solidFill>
              </a:rPr>
              <a:t>Kullanım Miktarı × Birim Maliyet</a:t>
            </a:r>
          </a:p>
          <a:p>
            <a:pPr marL="0" indent="0" algn="just">
              <a:buNone/>
            </a:pPr>
            <a:endParaRPr lang="tr-TR" dirty="0"/>
          </a:p>
        </p:txBody>
      </p:sp>
    </p:spTree>
    <p:extLst>
      <p:ext uri="{BB962C8B-B14F-4D97-AF65-F5344CB8AC3E}">
        <p14:creationId xmlns:p14="http://schemas.microsoft.com/office/powerpoint/2010/main" val="1928657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5B844A-A3C4-81E1-4C75-DB2641F0C37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5">
            <a:extLst>
              <a:ext uri="{FF2B5EF4-FFF2-40B4-BE49-F238E27FC236}">
                <a16:creationId xmlns:a16="http://schemas.microsoft.com/office/drawing/2014/main" id="{3A547830-D739-FB7E-C3D0-AB9035E87ADF}"/>
              </a:ext>
            </a:extLst>
          </p:cNvPr>
          <p:cNvSpPr>
            <a:spLocks noChangeArrowheads="1"/>
          </p:cNvSpPr>
          <p:nvPr/>
        </p:nvSpPr>
        <p:spPr bwMode="auto">
          <a:xfrm>
            <a:off x="1371597" y="348865"/>
            <a:ext cx="10044023" cy="8777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fontAlgn="base">
              <a:lnSpc>
                <a:spcPct val="90000"/>
              </a:lnSpc>
              <a:spcBef>
                <a:spcPct val="0"/>
              </a:spcBef>
              <a:spcAft>
                <a:spcPts val="600"/>
              </a:spcAft>
              <a:buClrTx/>
              <a:buSzTx/>
              <a:tabLst/>
            </a:pPr>
            <a:r>
              <a:rPr kumimoji="0" lang="en-US" altLang="tr-TR" sz="4000" b="1" i="0" u="none" strike="noStrike" kern="1200" cap="none" normalizeH="0" baseline="0" dirty="0" err="1">
                <a:ln>
                  <a:noFill/>
                </a:ln>
                <a:solidFill>
                  <a:srgbClr val="FFFFFF"/>
                </a:solidFill>
                <a:effectLst/>
                <a:latin typeface="+mj-lt"/>
                <a:ea typeface="+mj-ea"/>
                <a:cs typeface="+mj-cs"/>
              </a:rPr>
              <a:t>Çözüm</a:t>
            </a:r>
            <a:r>
              <a:rPr kumimoji="0" lang="en-US" altLang="tr-TR" sz="4000" b="1" i="0" u="none" strike="noStrike" kern="1200" cap="none" normalizeH="0" baseline="0" dirty="0">
                <a:ln>
                  <a:noFill/>
                </a:ln>
                <a:solidFill>
                  <a:srgbClr val="FFFFFF"/>
                </a:solidFill>
                <a:effectLst/>
                <a:latin typeface="+mj-lt"/>
                <a:ea typeface="+mj-ea"/>
                <a:cs typeface="+mj-cs"/>
              </a:rPr>
              <a:t> </a:t>
            </a:r>
            <a:r>
              <a:rPr kumimoji="0" lang="en-US" altLang="tr-TR" sz="4000" b="1" i="0" u="none" strike="noStrike" kern="1200" cap="none" normalizeH="0" baseline="0" dirty="0" err="1">
                <a:ln>
                  <a:noFill/>
                </a:ln>
                <a:solidFill>
                  <a:srgbClr val="FFFFFF"/>
                </a:solidFill>
                <a:effectLst/>
                <a:latin typeface="+mj-lt"/>
                <a:ea typeface="+mj-ea"/>
                <a:cs typeface="+mj-cs"/>
              </a:rPr>
              <a:t>Tablosu</a:t>
            </a:r>
            <a:endParaRPr kumimoji="0" lang="en-US" altLang="tr-TR" sz="4000" b="1" i="0" u="none" strike="noStrike" kern="1200" cap="none" normalizeH="0" baseline="0" dirty="0">
              <a:ln>
                <a:noFill/>
              </a:ln>
              <a:solidFill>
                <a:srgbClr val="FFFFFF"/>
              </a:solidFill>
              <a:effectLst/>
              <a:latin typeface="+mj-lt"/>
              <a:ea typeface="+mj-ea"/>
              <a:cs typeface="+mj-cs"/>
            </a:endParaRPr>
          </a:p>
        </p:txBody>
      </p:sp>
      <p:graphicFrame>
        <p:nvGraphicFramePr>
          <p:cNvPr id="10" name="İçerik Yer Tutucusu 9">
            <a:extLst>
              <a:ext uri="{FF2B5EF4-FFF2-40B4-BE49-F238E27FC236}">
                <a16:creationId xmlns:a16="http://schemas.microsoft.com/office/drawing/2014/main" id="{AC572EC3-B1CF-B35A-8A5B-421A4F6446A2}"/>
              </a:ext>
            </a:extLst>
          </p:cNvPr>
          <p:cNvGraphicFramePr>
            <a:graphicFrameLocks noGrp="1"/>
          </p:cNvGraphicFramePr>
          <p:nvPr>
            <p:ph idx="1"/>
            <p:extLst>
              <p:ext uri="{D42A27DB-BD31-4B8C-83A1-F6EECF244321}">
                <p14:modId xmlns:p14="http://schemas.microsoft.com/office/powerpoint/2010/main" val="3154466166"/>
              </p:ext>
            </p:extLst>
          </p:nvPr>
        </p:nvGraphicFramePr>
        <p:xfrm>
          <a:off x="731519" y="2112579"/>
          <a:ext cx="10293530" cy="4192806"/>
        </p:xfrm>
        <a:graphic>
          <a:graphicData uri="http://schemas.openxmlformats.org/drawingml/2006/table">
            <a:tbl>
              <a:tblPr firstRow="1" bandRow="1"/>
              <a:tblGrid>
                <a:gridCol w="1455452">
                  <a:extLst>
                    <a:ext uri="{9D8B030D-6E8A-4147-A177-3AD203B41FA5}">
                      <a16:colId xmlns:a16="http://schemas.microsoft.com/office/drawing/2014/main" val="3666563694"/>
                    </a:ext>
                  </a:extLst>
                </a:gridCol>
                <a:gridCol w="1455452">
                  <a:extLst>
                    <a:ext uri="{9D8B030D-6E8A-4147-A177-3AD203B41FA5}">
                      <a16:colId xmlns:a16="http://schemas.microsoft.com/office/drawing/2014/main" val="4120729140"/>
                    </a:ext>
                  </a:extLst>
                </a:gridCol>
                <a:gridCol w="1730766">
                  <a:extLst>
                    <a:ext uri="{9D8B030D-6E8A-4147-A177-3AD203B41FA5}">
                      <a16:colId xmlns:a16="http://schemas.microsoft.com/office/drawing/2014/main" val="3282365145"/>
                    </a:ext>
                  </a:extLst>
                </a:gridCol>
                <a:gridCol w="1358537">
                  <a:extLst>
                    <a:ext uri="{9D8B030D-6E8A-4147-A177-3AD203B41FA5}">
                      <a16:colId xmlns:a16="http://schemas.microsoft.com/office/drawing/2014/main" val="926952432"/>
                    </a:ext>
                  </a:extLst>
                </a:gridCol>
                <a:gridCol w="1325217">
                  <a:extLst>
                    <a:ext uri="{9D8B030D-6E8A-4147-A177-3AD203B41FA5}">
                      <a16:colId xmlns:a16="http://schemas.microsoft.com/office/drawing/2014/main" val="3326168864"/>
                    </a:ext>
                  </a:extLst>
                </a:gridCol>
                <a:gridCol w="1484053">
                  <a:extLst>
                    <a:ext uri="{9D8B030D-6E8A-4147-A177-3AD203B41FA5}">
                      <a16:colId xmlns:a16="http://schemas.microsoft.com/office/drawing/2014/main" val="1126476488"/>
                    </a:ext>
                  </a:extLst>
                </a:gridCol>
                <a:gridCol w="1484053">
                  <a:extLst>
                    <a:ext uri="{9D8B030D-6E8A-4147-A177-3AD203B41FA5}">
                      <a16:colId xmlns:a16="http://schemas.microsoft.com/office/drawing/2014/main" val="969190039"/>
                    </a:ext>
                  </a:extLst>
                </a:gridCol>
              </a:tblGrid>
              <a:tr h="845062">
                <a:tc>
                  <a:txBody>
                    <a:bodyPr/>
                    <a:lstStyle/>
                    <a:p>
                      <a:r>
                        <a:rPr lang="tr-TR" sz="1600" b="1" dirty="0"/>
                        <a:t>Ürün</a:t>
                      </a:r>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r>
                        <a:rPr lang="tr-TR" sz="1600" b="1" dirty="0"/>
                        <a:t>Gider Yeri</a:t>
                      </a:r>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r>
                        <a:rPr lang="tr-TR" sz="1600" b="1" dirty="0"/>
                        <a:t>Hammadde</a:t>
                      </a:r>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600" b="1" dirty="0"/>
                        <a:t>Kullanım Miktarı</a:t>
                      </a:r>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600" b="1" dirty="0"/>
                        <a:t>Birim Maliyet (TL)</a:t>
                      </a:r>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600" b="1" dirty="0"/>
                        <a:t>Gider Yeri Toplamı (TL)</a:t>
                      </a:r>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600" b="1" dirty="0"/>
                        <a:t>Ürün Toplamı (TL)</a:t>
                      </a:r>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1176232"/>
                  </a:ext>
                </a:extLst>
              </a:tr>
              <a:tr h="357526">
                <a:tc>
                  <a:txBody>
                    <a:bodyPr/>
                    <a:lstStyle/>
                    <a:p>
                      <a:r>
                        <a:rPr lang="tr-TR" sz="1600" b="1"/>
                        <a:t>Sıra</a:t>
                      </a:r>
                      <a:endParaRPr lang="tr-TR" sz="1600"/>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r>
                        <a:rPr lang="tr-TR" sz="1600"/>
                        <a:t>Kesim</a:t>
                      </a: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r>
                        <a:rPr lang="tr-TR" sz="1600"/>
                        <a:t>Ahşap Levha</a:t>
                      </a: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1600" dirty="0"/>
                        <a:t>1.500 kg</a:t>
                      </a: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1600" dirty="0"/>
                        <a:t>30</a:t>
                      </a: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1600"/>
                        <a:t>45.000</a:t>
                      </a: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endParaRPr lang="tr-TR" sz="1600"/>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2056302482"/>
                  </a:ext>
                </a:extLst>
              </a:tr>
              <a:tr h="601294">
                <a:tc>
                  <a:txBody>
                    <a:bodyPr/>
                    <a:lstStyle/>
                    <a:p>
                      <a:r>
                        <a:rPr lang="tr-TR" sz="1600" b="1"/>
                        <a:t>Sıra</a:t>
                      </a:r>
                      <a:endParaRPr lang="tr-TR" sz="1600"/>
                    </a:p>
                  </a:txBody>
                  <a:tcPr marL="81256" marR="81256" marT="40628" marB="40628" anchor="ctr">
                    <a:lnL>
                      <a:noFill/>
                    </a:lnL>
                    <a:lnR>
                      <a:noFill/>
                    </a:lnR>
                    <a:lnT>
                      <a:noFill/>
                    </a:lnT>
                    <a:lnB>
                      <a:noFill/>
                    </a:lnB>
                    <a:noFill/>
                  </a:tcPr>
                </a:tc>
                <a:tc>
                  <a:txBody>
                    <a:bodyPr/>
                    <a:lstStyle/>
                    <a:p>
                      <a:r>
                        <a:rPr lang="tr-TR" sz="1600"/>
                        <a:t>Montaj</a:t>
                      </a:r>
                    </a:p>
                  </a:txBody>
                  <a:tcPr marL="81256" marR="81256" marT="40628" marB="40628" anchor="ctr">
                    <a:lnL>
                      <a:noFill/>
                    </a:lnL>
                    <a:lnR>
                      <a:noFill/>
                    </a:lnR>
                    <a:lnT>
                      <a:noFill/>
                    </a:lnT>
                    <a:lnB>
                      <a:noFill/>
                    </a:lnB>
                    <a:noFill/>
                  </a:tcPr>
                </a:tc>
                <a:tc>
                  <a:txBody>
                    <a:bodyPr/>
                    <a:lstStyle/>
                    <a:p>
                      <a:r>
                        <a:rPr lang="tr-TR" sz="1600" dirty="0"/>
                        <a:t>Bağlantı Parçaları</a:t>
                      </a:r>
                    </a:p>
                  </a:txBody>
                  <a:tcPr marL="81256" marR="81256" marT="40628" marB="40628" anchor="ctr">
                    <a:lnL>
                      <a:noFill/>
                    </a:lnL>
                    <a:lnR>
                      <a:noFill/>
                    </a:lnR>
                    <a:lnT>
                      <a:noFill/>
                    </a:lnT>
                    <a:lnB>
                      <a:noFill/>
                    </a:lnB>
                    <a:noFill/>
                  </a:tcPr>
                </a:tc>
                <a:tc>
                  <a:txBody>
                    <a:bodyPr/>
                    <a:lstStyle/>
                    <a:p>
                      <a:pPr algn="ctr"/>
                      <a:r>
                        <a:rPr lang="tr-TR" sz="1600"/>
                        <a:t>700 adet</a:t>
                      </a:r>
                    </a:p>
                  </a:txBody>
                  <a:tcPr marL="81256" marR="81256" marT="40628" marB="40628" anchor="ctr">
                    <a:lnL>
                      <a:noFill/>
                    </a:lnL>
                    <a:lnR>
                      <a:noFill/>
                    </a:lnR>
                    <a:lnT>
                      <a:noFill/>
                    </a:lnT>
                    <a:lnB>
                      <a:noFill/>
                    </a:lnB>
                    <a:noFill/>
                  </a:tcPr>
                </a:tc>
                <a:tc>
                  <a:txBody>
                    <a:bodyPr/>
                    <a:lstStyle/>
                    <a:p>
                      <a:pPr algn="ctr"/>
                      <a:r>
                        <a:rPr lang="tr-TR" sz="1600" dirty="0"/>
                        <a:t>20</a:t>
                      </a:r>
                    </a:p>
                  </a:txBody>
                  <a:tcPr marL="81256" marR="81256" marT="40628" marB="40628" anchor="ctr">
                    <a:lnL>
                      <a:noFill/>
                    </a:lnL>
                    <a:lnR>
                      <a:noFill/>
                    </a:lnR>
                    <a:lnT>
                      <a:noFill/>
                    </a:lnT>
                    <a:lnB>
                      <a:noFill/>
                    </a:lnB>
                    <a:noFill/>
                  </a:tcPr>
                </a:tc>
                <a:tc>
                  <a:txBody>
                    <a:bodyPr/>
                    <a:lstStyle/>
                    <a:p>
                      <a:pPr algn="ctr"/>
                      <a:r>
                        <a:rPr lang="tr-TR" sz="1600"/>
                        <a:t>14.000</a:t>
                      </a:r>
                    </a:p>
                  </a:txBody>
                  <a:tcPr marL="81256" marR="81256" marT="40628" marB="40628" anchor="ctr">
                    <a:lnL>
                      <a:noFill/>
                    </a:lnL>
                    <a:lnR>
                      <a:noFill/>
                    </a:lnR>
                    <a:lnT>
                      <a:noFill/>
                    </a:lnT>
                    <a:lnB>
                      <a:noFill/>
                    </a:lnB>
                    <a:noFill/>
                  </a:tcPr>
                </a:tc>
                <a:tc>
                  <a:txBody>
                    <a:bodyPr/>
                    <a:lstStyle/>
                    <a:p>
                      <a:endParaRPr lang="tr-TR" sz="1600"/>
                    </a:p>
                  </a:txBody>
                  <a:tcPr marL="81256" marR="81256" marT="40628" marB="40628" anchor="ctr">
                    <a:lnL>
                      <a:noFill/>
                    </a:lnL>
                    <a:lnR>
                      <a:noFill/>
                    </a:lnR>
                    <a:lnT>
                      <a:noFill/>
                    </a:lnT>
                    <a:lnB>
                      <a:noFill/>
                    </a:lnB>
                    <a:noFill/>
                  </a:tcPr>
                </a:tc>
                <a:extLst>
                  <a:ext uri="{0D108BD9-81ED-4DB2-BD59-A6C34878D82A}">
                    <a16:rowId xmlns:a16="http://schemas.microsoft.com/office/drawing/2014/main" val="380718424"/>
                  </a:ext>
                </a:extLst>
              </a:tr>
              <a:tr h="357526">
                <a:tc>
                  <a:txBody>
                    <a:bodyPr/>
                    <a:lstStyle/>
                    <a:p>
                      <a:r>
                        <a:rPr lang="tr-TR" sz="1600" b="1" dirty="0"/>
                        <a:t>Sıra</a:t>
                      </a:r>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r>
                        <a:rPr lang="tr-TR" sz="1600" dirty="0"/>
                        <a:t>Boyama</a:t>
                      </a:r>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r>
                        <a:rPr lang="tr-TR" sz="1600" dirty="0"/>
                        <a:t>Boya</a:t>
                      </a:r>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600" dirty="0"/>
                        <a:t>800 litre</a:t>
                      </a:r>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600" dirty="0"/>
                        <a:t>40</a:t>
                      </a:r>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600" dirty="0"/>
                        <a:t>32.000</a:t>
                      </a:r>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endParaRPr lang="tr-TR" sz="1600" dirty="0"/>
                    </a:p>
                  </a:txBody>
                  <a:tcPr marL="81256" marR="81256" marT="40628" marB="40628"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0219900"/>
                  </a:ext>
                </a:extLst>
              </a:tr>
              <a:tr h="357526">
                <a:tc>
                  <a:txBody>
                    <a:bodyPr/>
                    <a:lstStyle/>
                    <a:p>
                      <a:r>
                        <a:rPr lang="tr-TR" sz="1600" b="1" dirty="0">
                          <a:solidFill>
                            <a:schemeClr val="bg1"/>
                          </a:solidFill>
                        </a:rPr>
                        <a:t>Toplam</a:t>
                      </a:r>
                      <a:endParaRPr lang="tr-TR" sz="1600" dirty="0">
                        <a:solidFill>
                          <a:schemeClr val="bg1"/>
                        </a:solidFill>
                      </a:endParaRP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solidFill>
                      <a:schemeClr val="tx1"/>
                    </a:solidFill>
                  </a:tcPr>
                </a:tc>
                <a:tc>
                  <a:txBody>
                    <a:bodyPr/>
                    <a:lstStyle/>
                    <a:p>
                      <a:endParaRPr lang="tr-TR" sz="1600" dirty="0">
                        <a:solidFill>
                          <a:schemeClr val="bg1"/>
                        </a:solidFill>
                      </a:endParaRP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solidFill>
                      <a:schemeClr val="tx1"/>
                    </a:solidFill>
                  </a:tcPr>
                </a:tc>
                <a:tc>
                  <a:txBody>
                    <a:bodyPr/>
                    <a:lstStyle/>
                    <a:p>
                      <a:endParaRPr lang="tr-TR" sz="1600" dirty="0">
                        <a:solidFill>
                          <a:schemeClr val="bg1"/>
                        </a:solidFill>
                      </a:endParaRP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solidFill>
                      <a:schemeClr val="tx1"/>
                    </a:solidFill>
                  </a:tcPr>
                </a:tc>
                <a:tc>
                  <a:txBody>
                    <a:bodyPr/>
                    <a:lstStyle/>
                    <a:p>
                      <a:pPr algn="ctr"/>
                      <a:endParaRPr lang="tr-TR" sz="1600" dirty="0">
                        <a:solidFill>
                          <a:schemeClr val="bg1"/>
                        </a:solidFill>
                      </a:endParaRP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solidFill>
                      <a:schemeClr val="tx1"/>
                    </a:solidFill>
                  </a:tcPr>
                </a:tc>
                <a:tc>
                  <a:txBody>
                    <a:bodyPr/>
                    <a:lstStyle/>
                    <a:p>
                      <a:pPr algn="ctr"/>
                      <a:endParaRPr lang="tr-TR" sz="1600" dirty="0">
                        <a:solidFill>
                          <a:schemeClr val="bg1"/>
                        </a:solidFill>
                      </a:endParaRP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solidFill>
                      <a:schemeClr val="tx1"/>
                    </a:solidFill>
                  </a:tcPr>
                </a:tc>
                <a:tc>
                  <a:txBody>
                    <a:bodyPr/>
                    <a:lstStyle/>
                    <a:p>
                      <a:pPr algn="ctr"/>
                      <a:endParaRPr lang="tr-TR" sz="1600" dirty="0">
                        <a:solidFill>
                          <a:schemeClr val="bg1"/>
                        </a:solidFill>
                      </a:endParaRP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solidFill>
                      <a:schemeClr val="tx1"/>
                    </a:solidFill>
                  </a:tcPr>
                </a:tc>
                <a:tc>
                  <a:txBody>
                    <a:bodyPr/>
                    <a:lstStyle/>
                    <a:p>
                      <a:pPr algn="ctr"/>
                      <a:r>
                        <a:rPr lang="tr-TR" sz="1600" b="1" dirty="0">
                          <a:solidFill>
                            <a:schemeClr val="bg1"/>
                          </a:solidFill>
                        </a:rPr>
                        <a:t>91.000</a:t>
                      </a:r>
                      <a:endParaRPr lang="tr-TR" sz="1600" dirty="0">
                        <a:solidFill>
                          <a:schemeClr val="bg1"/>
                        </a:solidFill>
                      </a:endParaRPr>
                    </a:p>
                  </a:txBody>
                  <a:tcPr marL="81256" marR="81256" marT="40628" marB="40628" anchor="ctr">
                    <a:lnL>
                      <a:noFill/>
                    </a:lnL>
                    <a:lnR>
                      <a:noFill/>
                    </a:lnR>
                    <a:lnT w="12700" cap="flat" cmpd="sng" algn="ctr">
                      <a:solidFill>
                        <a:schemeClr val="tx1"/>
                      </a:solidFill>
                      <a:prstDash val="solid"/>
                      <a:round/>
                      <a:headEnd type="none" w="med" len="med"/>
                      <a:tailEnd type="none" w="med" len="med"/>
                    </a:lnT>
                    <a:lnB>
                      <a:noFill/>
                    </a:lnB>
                    <a:solidFill>
                      <a:schemeClr val="tx1"/>
                    </a:solidFill>
                  </a:tcPr>
                </a:tc>
                <a:extLst>
                  <a:ext uri="{0D108BD9-81ED-4DB2-BD59-A6C34878D82A}">
                    <a16:rowId xmlns:a16="http://schemas.microsoft.com/office/drawing/2014/main" val="3559826455"/>
                  </a:ext>
                </a:extLst>
              </a:tr>
              <a:tr h="357526">
                <a:tc>
                  <a:txBody>
                    <a:bodyPr/>
                    <a:lstStyle/>
                    <a:p>
                      <a:r>
                        <a:rPr lang="tr-TR" sz="1600" b="1" dirty="0"/>
                        <a:t>Masa</a:t>
                      </a:r>
                      <a:endParaRPr lang="tr-TR" sz="1600" dirty="0"/>
                    </a:p>
                  </a:txBody>
                  <a:tcPr marL="81256" marR="81256" marT="40628" marB="40628" anchor="ctr">
                    <a:lnL>
                      <a:noFill/>
                    </a:lnL>
                    <a:lnR>
                      <a:noFill/>
                    </a:lnR>
                    <a:lnT>
                      <a:noFill/>
                    </a:lnT>
                    <a:lnB>
                      <a:noFill/>
                    </a:lnB>
                    <a:noFill/>
                  </a:tcPr>
                </a:tc>
                <a:tc>
                  <a:txBody>
                    <a:bodyPr/>
                    <a:lstStyle/>
                    <a:p>
                      <a:r>
                        <a:rPr lang="tr-TR" sz="1600"/>
                        <a:t>Kesim</a:t>
                      </a:r>
                    </a:p>
                  </a:txBody>
                  <a:tcPr marL="81256" marR="81256" marT="40628" marB="40628" anchor="ctr">
                    <a:lnL>
                      <a:noFill/>
                    </a:lnL>
                    <a:lnR>
                      <a:noFill/>
                    </a:lnR>
                    <a:lnT>
                      <a:noFill/>
                    </a:lnT>
                    <a:lnB>
                      <a:noFill/>
                    </a:lnB>
                    <a:noFill/>
                  </a:tcPr>
                </a:tc>
                <a:tc>
                  <a:txBody>
                    <a:bodyPr/>
                    <a:lstStyle/>
                    <a:p>
                      <a:r>
                        <a:rPr lang="tr-TR" sz="1600"/>
                        <a:t>Ahşap Levha</a:t>
                      </a:r>
                    </a:p>
                  </a:txBody>
                  <a:tcPr marL="81256" marR="81256" marT="40628" marB="40628" anchor="ctr">
                    <a:lnL>
                      <a:noFill/>
                    </a:lnL>
                    <a:lnR>
                      <a:noFill/>
                    </a:lnR>
                    <a:lnT>
                      <a:noFill/>
                    </a:lnT>
                    <a:lnB>
                      <a:noFill/>
                    </a:lnB>
                    <a:noFill/>
                  </a:tcPr>
                </a:tc>
                <a:tc>
                  <a:txBody>
                    <a:bodyPr/>
                    <a:lstStyle/>
                    <a:p>
                      <a:pPr algn="ctr"/>
                      <a:r>
                        <a:rPr lang="tr-TR" sz="1600"/>
                        <a:t>1.200 kg</a:t>
                      </a:r>
                    </a:p>
                  </a:txBody>
                  <a:tcPr marL="81256" marR="81256" marT="40628" marB="40628" anchor="ctr">
                    <a:lnL>
                      <a:noFill/>
                    </a:lnL>
                    <a:lnR>
                      <a:noFill/>
                    </a:lnR>
                    <a:lnT>
                      <a:noFill/>
                    </a:lnT>
                    <a:lnB>
                      <a:noFill/>
                    </a:lnB>
                    <a:noFill/>
                  </a:tcPr>
                </a:tc>
                <a:tc>
                  <a:txBody>
                    <a:bodyPr/>
                    <a:lstStyle/>
                    <a:p>
                      <a:pPr algn="ctr"/>
                      <a:r>
                        <a:rPr lang="tr-TR" sz="1600"/>
                        <a:t>30</a:t>
                      </a:r>
                    </a:p>
                  </a:txBody>
                  <a:tcPr marL="81256" marR="81256" marT="40628" marB="40628" anchor="ctr">
                    <a:lnL>
                      <a:noFill/>
                    </a:lnL>
                    <a:lnR>
                      <a:noFill/>
                    </a:lnR>
                    <a:lnT>
                      <a:noFill/>
                    </a:lnT>
                    <a:lnB>
                      <a:noFill/>
                    </a:lnB>
                    <a:noFill/>
                  </a:tcPr>
                </a:tc>
                <a:tc>
                  <a:txBody>
                    <a:bodyPr/>
                    <a:lstStyle/>
                    <a:p>
                      <a:pPr algn="ctr"/>
                      <a:r>
                        <a:rPr lang="tr-TR" sz="1600" dirty="0"/>
                        <a:t>36.000</a:t>
                      </a:r>
                    </a:p>
                  </a:txBody>
                  <a:tcPr marL="81256" marR="81256" marT="40628" marB="40628" anchor="ctr">
                    <a:lnL>
                      <a:noFill/>
                    </a:lnL>
                    <a:lnR>
                      <a:noFill/>
                    </a:lnR>
                    <a:lnT>
                      <a:noFill/>
                    </a:lnT>
                    <a:lnB>
                      <a:noFill/>
                    </a:lnB>
                    <a:noFill/>
                  </a:tcPr>
                </a:tc>
                <a:tc>
                  <a:txBody>
                    <a:bodyPr/>
                    <a:lstStyle/>
                    <a:p>
                      <a:pPr algn="ctr"/>
                      <a:endParaRPr lang="tr-TR" sz="1600" dirty="0"/>
                    </a:p>
                  </a:txBody>
                  <a:tcPr marL="81256" marR="81256" marT="40628" marB="40628" anchor="ctr">
                    <a:lnL>
                      <a:noFill/>
                    </a:lnL>
                    <a:lnR>
                      <a:noFill/>
                    </a:lnR>
                    <a:lnT>
                      <a:noFill/>
                    </a:lnT>
                    <a:lnB>
                      <a:noFill/>
                    </a:lnB>
                    <a:noFill/>
                  </a:tcPr>
                </a:tc>
                <a:extLst>
                  <a:ext uri="{0D108BD9-81ED-4DB2-BD59-A6C34878D82A}">
                    <a16:rowId xmlns:a16="http://schemas.microsoft.com/office/drawing/2014/main" val="1096402335"/>
                  </a:ext>
                </a:extLst>
              </a:tr>
              <a:tr h="601294">
                <a:tc>
                  <a:txBody>
                    <a:bodyPr/>
                    <a:lstStyle/>
                    <a:p>
                      <a:r>
                        <a:rPr lang="tr-TR" sz="1600" b="1"/>
                        <a:t>Masa</a:t>
                      </a:r>
                      <a:endParaRPr lang="tr-TR" sz="1600"/>
                    </a:p>
                  </a:txBody>
                  <a:tcPr marL="81256" marR="81256" marT="40628" marB="40628" anchor="ctr">
                    <a:lnL>
                      <a:noFill/>
                    </a:lnL>
                    <a:lnR>
                      <a:noFill/>
                    </a:lnR>
                    <a:lnT>
                      <a:noFill/>
                    </a:lnT>
                    <a:lnB>
                      <a:noFill/>
                    </a:lnB>
                    <a:noFill/>
                  </a:tcPr>
                </a:tc>
                <a:tc>
                  <a:txBody>
                    <a:bodyPr/>
                    <a:lstStyle/>
                    <a:p>
                      <a:r>
                        <a:rPr lang="tr-TR" sz="1600"/>
                        <a:t>Montaj</a:t>
                      </a:r>
                    </a:p>
                  </a:txBody>
                  <a:tcPr marL="81256" marR="81256" marT="40628" marB="40628" anchor="ctr">
                    <a:lnL>
                      <a:noFill/>
                    </a:lnL>
                    <a:lnR>
                      <a:noFill/>
                    </a:lnR>
                    <a:lnT>
                      <a:noFill/>
                    </a:lnT>
                    <a:lnB>
                      <a:noFill/>
                    </a:lnB>
                    <a:noFill/>
                  </a:tcPr>
                </a:tc>
                <a:tc>
                  <a:txBody>
                    <a:bodyPr/>
                    <a:lstStyle/>
                    <a:p>
                      <a:r>
                        <a:rPr lang="tr-TR" sz="1600"/>
                        <a:t>Bağlantı Parçaları</a:t>
                      </a:r>
                    </a:p>
                  </a:txBody>
                  <a:tcPr marL="81256" marR="81256" marT="40628" marB="40628" anchor="ctr">
                    <a:lnL>
                      <a:noFill/>
                    </a:lnL>
                    <a:lnR>
                      <a:noFill/>
                    </a:lnR>
                    <a:lnT>
                      <a:noFill/>
                    </a:lnT>
                    <a:lnB>
                      <a:noFill/>
                    </a:lnB>
                    <a:noFill/>
                  </a:tcPr>
                </a:tc>
                <a:tc>
                  <a:txBody>
                    <a:bodyPr/>
                    <a:lstStyle/>
                    <a:p>
                      <a:pPr algn="ctr"/>
                      <a:r>
                        <a:rPr lang="tr-TR" sz="1600"/>
                        <a:t>1.000 adet</a:t>
                      </a:r>
                    </a:p>
                  </a:txBody>
                  <a:tcPr marL="81256" marR="81256" marT="40628" marB="40628" anchor="ctr">
                    <a:lnL>
                      <a:noFill/>
                    </a:lnL>
                    <a:lnR>
                      <a:noFill/>
                    </a:lnR>
                    <a:lnT>
                      <a:noFill/>
                    </a:lnT>
                    <a:lnB>
                      <a:noFill/>
                    </a:lnB>
                    <a:noFill/>
                  </a:tcPr>
                </a:tc>
                <a:tc>
                  <a:txBody>
                    <a:bodyPr/>
                    <a:lstStyle/>
                    <a:p>
                      <a:pPr algn="ctr"/>
                      <a:r>
                        <a:rPr lang="tr-TR" sz="1600"/>
                        <a:t>20</a:t>
                      </a:r>
                    </a:p>
                  </a:txBody>
                  <a:tcPr marL="81256" marR="81256" marT="40628" marB="40628" anchor="ctr">
                    <a:lnL>
                      <a:noFill/>
                    </a:lnL>
                    <a:lnR>
                      <a:noFill/>
                    </a:lnR>
                    <a:lnT>
                      <a:noFill/>
                    </a:lnT>
                    <a:lnB>
                      <a:noFill/>
                    </a:lnB>
                    <a:noFill/>
                  </a:tcPr>
                </a:tc>
                <a:tc>
                  <a:txBody>
                    <a:bodyPr/>
                    <a:lstStyle/>
                    <a:p>
                      <a:pPr algn="ctr"/>
                      <a:r>
                        <a:rPr lang="tr-TR" sz="1600" dirty="0"/>
                        <a:t>20.000</a:t>
                      </a:r>
                    </a:p>
                  </a:txBody>
                  <a:tcPr marL="81256" marR="81256" marT="40628" marB="40628" anchor="ctr">
                    <a:lnL>
                      <a:noFill/>
                    </a:lnL>
                    <a:lnR>
                      <a:noFill/>
                    </a:lnR>
                    <a:lnT>
                      <a:noFill/>
                    </a:lnT>
                    <a:lnB>
                      <a:noFill/>
                    </a:lnB>
                    <a:noFill/>
                  </a:tcPr>
                </a:tc>
                <a:tc>
                  <a:txBody>
                    <a:bodyPr/>
                    <a:lstStyle/>
                    <a:p>
                      <a:pPr algn="ctr"/>
                      <a:endParaRPr lang="tr-TR" sz="1600" dirty="0"/>
                    </a:p>
                  </a:txBody>
                  <a:tcPr marL="81256" marR="81256" marT="40628" marB="40628" anchor="ctr">
                    <a:lnL>
                      <a:noFill/>
                    </a:lnL>
                    <a:lnR>
                      <a:noFill/>
                    </a:lnR>
                    <a:lnT>
                      <a:noFill/>
                    </a:lnT>
                    <a:lnB>
                      <a:noFill/>
                    </a:lnB>
                    <a:noFill/>
                  </a:tcPr>
                </a:tc>
                <a:extLst>
                  <a:ext uri="{0D108BD9-81ED-4DB2-BD59-A6C34878D82A}">
                    <a16:rowId xmlns:a16="http://schemas.microsoft.com/office/drawing/2014/main" val="901232486"/>
                  </a:ext>
                </a:extLst>
              </a:tr>
              <a:tr h="357526">
                <a:tc>
                  <a:txBody>
                    <a:bodyPr/>
                    <a:lstStyle/>
                    <a:p>
                      <a:r>
                        <a:rPr lang="tr-TR" sz="1600" b="1"/>
                        <a:t>Masa</a:t>
                      </a:r>
                      <a:endParaRPr lang="tr-TR" sz="1600"/>
                    </a:p>
                  </a:txBody>
                  <a:tcPr marL="81256" marR="81256" marT="40628" marB="40628" anchor="ctr">
                    <a:lnL>
                      <a:noFill/>
                    </a:lnL>
                    <a:lnR>
                      <a:noFill/>
                    </a:lnR>
                    <a:lnT>
                      <a:noFill/>
                    </a:lnT>
                    <a:lnB>
                      <a:noFill/>
                    </a:lnB>
                    <a:noFill/>
                  </a:tcPr>
                </a:tc>
                <a:tc>
                  <a:txBody>
                    <a:bodyPr/>
                    <a:lstStyle/>
                    <a:p>
                      <a:r>
                        <a:rPr lang="tr-TR" sz="1600"/>
                        <a:t>Boyama</a:t>
                      </a:r>
                    </a:p>
                  </a:txBody>
                  <a:tcPr marL="81256" marR="81256" marT="40628" marB="40628" anchor="ctr">
                    <a:lnL>
                      <a:noFill/>
                    </a:lnL>
                    <a:lnR>
                      <a:noFill/>
                    </a:lnR>
                    <a:lnT>
                      <a:noFill/>
                    </a:lnT>
                    <a:lnB>
                      <a:noFill/>
                    </a:lnB>
                    <a:noFill/>
                  </a:tcPr>
                </a:tc>
                <a:tc>
                  <a:txBody>
                    <a:bodyPr/>
                    <a:lstStyle/>
                    <a:p>
                      <a:r>
                        <a:rPr lang="tr-TR" sz="1600"/>
                        <a:t>Boya</a:t>
                      </a:r>
                    </a:p>
                  </a:txBody>
                  <a:tcPr marL="81256" marR="81256" marT="40628" marB="40628" anchor="ctr">
                    <a:lnL>
                      <a:noFill/>
                    </a:lnL>
                    <a:lnR>
                      <a:noFill/>
                    </a:lnR>
                    <a:lnT>
                      <a:noFill/>
                    </a:lnT>
                    <a:lnB>
                      <a:noFill/>
                    </a:lnB>
                    <a:noFill/>
                  </a:tcPr>
                </a:tc>
                <a:tc>
                  <a:txBody>
                    <a:bodyPr/>
                    <a:lstStyle/>
                    <a:p>
                      <a:pPr algn="ctr"/>
                      <a:r>
                        <a:rPr lang="tr-TR" sz="1600"/>
                        <a:t>1.000 litre</a:t>
                      </a:r>
                    </a:p>
                  </a:txBody>
                  <a:tcPr marL="81256" marR="81256" marT="40628" marB="40628" anchor="ctr">
                    <a:lnL>
                      <a:noFill/>
                    </a:lnL>
                    <a:lnR>
                      <a:noFill/>
                    </a:lnR>
                    <a:lnT>
                      <a:noFill/>
                    </a:lnT>
                    <a:lnB>
                      <a:noFill/>
                    </a:lnB>
                    <a:noFill/>
                  </a:tcPr>
                </a:tc>
                <a:tc>
                  <a:txBody>
                    <a:bodyPr/>
                    <a:lstStyle/>
                    <a:p>
                      <a:pPr algn="ctr"/>
                      <a:r>
                        <a:rPr lang="tr-TR" sz="1600"/>
                        <a:t>40</a:t>
                      </a:r>
                    </a:p>
                  </a:txBody>
                  <a:tcPr marL="81256" marR="81256" marT="40628" marB="40628" anchor="ctr">
                    <a:lnL>
                      <a:noFill/>
                    </a:lnL>
                    <a:lnR>
                      <a:noFill/>
                    </a:lnR>
                    <a:lnT>
                      <a:noFill/>
                    </a:lnT>
                    <a:lnB>
                      <a:noFill/>
                    </a:lnB>
                    <a:noFill/>
                  </a:tcPr>
                </a:tc>
                <a:tc>
                  <a:txBody>
                    <a:bodyPr/>
                    <a:lstStyle/>
                    <a:p>
                      <a:pPr algn="ctr"/>
                      <a:r>
                        <a:rPr lang="tr-TR" sz="1600" dirty="0"/>
                        <a:t>40.000</a:t>
                      </a:r>
                    </a:p>
                  </a:txBody>
                  <a:tcPr marL="81256" marR="81256" marT="40628" marB="40628" anchor="ctr">
                    <a:lnL>
                      <a:noFill/>
                    </a:lnL>
                    <a:lnR>
                      <a:noFill/>
                    </a:lnR>
                    <a:lnT>
                      <a:noFill/>
                    </a:lnT>
                    <a:lnB>
                      <a:noFill/>
                    </a:lnB>
                    <a:noFill/>
                  </a:tcPr>
                </a:tc>
                <a:tc>
                  <a:txBody>
                    <a:bodyPr/>
                    <a:lstStyle/>
                    <a:p>
                      <a:pPr algn="ctr"/>
                      <a:endParaRPr lang="tr-TR" sz="1600" dirty="0"/>
                    </a:p>
                  </a:txBody>
                  <a:tcPr marL="81256" marR="81256" marT="40628" marB="40628" anchor="ctr">
                    <a:lnL>
                      <a:noFill/>
                    </a:lnL>
                    <a:lnR>
                      <a:noFill/>
                    </a:lnR>
                    <a:lnT>
                      <a:noFill/>
                    </a:lnT>
                    <a:lnB>
                      <a:noFill/>
                    </a:lnB>
                    <a:noFill/>
                  </a:tcPr>
                </a:tc>
                <a:extLst>
                  <a:ext uri="{0D108BD9-81ED-4DB2-BD59-A6C34878D82A}">
                    <a16:rowId xmlns:a16="http://schemas.microsoft.com/office/drawing/2014/main" val="4006850205"/>
                  </a:ext>
                </a:extLst>
              </a:tr>
              <a:tr h="357526">
                <a:tc>
                  <a:txBody>
                    <a:bodyPr/>
                    <a:lstStyle/>
                    <a:p>
                      <a:r>
                        <a:rPr lang="tr-TR" sz="1600" b="1" dirty="0">
                          <a:solidFill>
                            <a:schemeClr val="bg1"/>
                          </a:solidFill>
                        </a:rPr>
                        <a:t>Toplam</a:t>
                      </a:r>
                      <a:endParaRPr lang="tr-TR" sz="1600" dirty="0">
                        <a:solidFill>
                          <a:schemeClr val="bg1"/>
                        </a:solidFill>
                      </a:endParaRPr>
                    </a:p>
                  </a:txBody>
                  <a:tcPr marL="81256" marR="81256" marT="40628" marB="40628" anchor="ctr">
                    <a:lnL>
                      <a:noFill/>
                    </a:lnL>
                    <a:lnR>
                      <a:noFill/>
                    </a:lnR>
                    <a:lnT>
                      <a:noFill/>
                    </a:lnT>
                    <a:lnB>
                      <a:noFill/>
                    </a:lnB>
                    <a:solidFill>
                      <a:schemeClr val="tx1"/>
                    </a:solidFill>
                  </a:tcPr>
                </a:tc>
                <a:tc>
                  <a:txBody>
                    <a:bodyPr/>
                    <a:lstStyle/>
                    <a:p>
                      <a:endParaRPr lang="tr-TR" sz="1600" dirty="0">
                        <a:solidFill>
                          <a:schemeClr val="bg1"/>
                        </a:solidFill>
                      </a:endParaRPr>
                    </a:p>
                  </a:txBody>
                  <a:tcPr marL="81256" marR="81256" marT="40628" marB="40628" anchor="ctr">
                    <a:lnL>
                      <a:noFill/>
                    </a:lnL>
                    <a:lnR>
                      <a:noFill/>
                    </a:lnR>
                    <a:lnT>
                      <a:noFill/>
                    </a:lnT>
                    <a:lnB>
                      <a:noFill/>
                    </a:lnB>
                    <a:solidFill>
                      <a:schemeClr val="tx1"/>
                    </a:solidFill>
                  </a:tcPr>
                </a:tc>
                <a:tc>
                  <a:txBody>
                    <a:bodyPr/>
                    <a:lstStyle/>
                    <a:p>
                      <a:endParaRPr lang="tr-TR" sz="1600" dirty="0">
                        <a:solidFill>
                          <a:schemeClr val="bg1"/>
                        </a:solidFill>
                      </a:endParaRPr>
                    </a:p>
                  </a:txBody>
                  <a:tcPr marL="81256" marR="81256" marT="40628" marB="40628" anchor="ctr">
                    <a:lnL>
                      <a:noFill/>
                    </a:lnL>
                    <a:lnR>
                      <a:noFill/>
                    </a:lnR>
                    <a:lnT>
                      <a:noFill/>
                    </a:lnT>
                    <a:lnB>
                      <a:noFill/>
                    </a:lnB>
                    <a:solidFill>
                      <a:schemeClr val="tx1"/>
                    </a:solidFill>
                  </a:tcPr>
                </a:tc>
                <a:tc>
                  <a:txBody>
                    <a:bodyPr/>
                    <a:lstStyle/>
                    <a:p>
                      <a:endParaRPr lang="tr-TR" sz="1600" dirty="0">
                        <a:solidFill>
                          <a:schemeClr val="bg1"/>
                        </a:solidFill>
                      </a:endParaRPr>
                    </a:p>
                  </a:txBody>
                  <a:tcPr marL="81256" marR="81256" marT="40628" marB="40628" anchor="ctr">
                    <a:lnL>
                      <a:noFill/>
                    </a:lnL>
                    <a:lnR>
                      <a:noFill/>
                    </a:lnR>
                    <a:lnT>
                      <a:noFill/>
                    </a:lnT>
                    <a:lnB>
                      <a:noFill/>
                    </a:lnB>
                    <a:solidFill>
                      <a:schemeClr val="tx1"/>
                    </a:solidFill>
                  </a:tcPr>
                </a:tc>
                <a:tc>
                  <a:txBody>
                    <a:bodyPr/>
                    <a:lstStyle/>
                    <a:p>
                      <a:endParaRPr lang="tr-TR" sz="1600" dirty="0">
                        <a:solidFill>
                          <a:schemeClr val="bg1"/>
                        </a:solidFill>
                      </a:endParaRPr>
                    </a:p>
                  </a:txBody>
                  <a:tcPr marL="81256" marR="81256" marT="40628" marB="40628" anchor="ctr">
                    <a:lnL>
                      <a:noFill/>
                    </a:lnL>
                    <a:lnR>
                      <a:noFill/>
                    </a:lnR>
                    <a:lnT>
                      <a:noFill/>
                    </a:lnT>
                    <a:lnB>
                      <a:noFill/>
                    </a:lnB>
                    <a:solidFill>
                      <a:schemeClr val="tx1"/>
                    </a:solidFill>
                  </a:tcPr>
                </a:tc>
                <a:tc>
                  <a:txBody>
                    <a:bodyPr/>
                    <a:lstStyle/>
                    <a:p>
                      <a:endParaRPr lang="tr-TR" sz="1600" dirty="0">
                        <a:solidFill>
                          <a:schemeClr val="bg1"/>
                        </a:solidFill>
                      </a:endParaRPr>
                    </a:p>
                  </a:txBody>
                  <a:tcPr marL="81256" marR="81256" marT="40628" marB="40628" anchor="ctr">
                    <a:lnL>
                      <a:noFill/>
                    </a:lnL>
                    <a:lnR>
                      <a:noFill/>
                    </a:lnR>
                    <a:lnT>
                      <a:noFill/>
                    </a:lnT>
                    <a:lnB>
                      <a:noFill/>
                    </a:lnB>
                    <a:solidFill>
                      <a:schemeClr val="tx1"/>
                    </a:solidFill>
                  </a:tcPr>
                </a:tc>
                <a:tc>
                  <a:txBody>
                    <a:bodyPr/>
                    <a:lstStyle/>
                    <a:p>
                      <a:pPr algn="ctr"/>
                      <a:r>
                        <a:rPr lang="tr-TR" sz="1600" b="1" dirty="0">
                          <a:solidFill>
                            <a:schemeClr val="bg1"/>
                          </a:solidFill>
                        </a:rPr>
                        <a:t>96.000</a:t>
                      </a:r>
                      <a:endParaRPr lang="tr-TR" sz="1600" dirty="0">
                        <a:solidFill>
                          <a:schemeClr val="bg1"/>
                        </a:solidFill>
                      </a:endParaRPr>
                    </a:p>
                  </a:txBody>
                  <a:tcPr marL="81256" marR="81256" marT="40628" marB="40628" anchor="ctr">
                    <a:lnL>
                      <a:noFill/>
                    </a:lnL>
                    <a:lnR>
                      <a:noFill/>
                    </a:lnR>
                    <a:lnT>
                      <a:noFill/>
                    </a:lnT>
                    <a:lnB>
                      <a:noFill/>
                    </a:lnB>
                    <a:solidFill>
                      <a:schemeClr val="tx1"/>
                    </a:solidFill>
                  </a:tcPr>
                </a:tc>
                <a:extLst>
                  <a:ext uri="{0D108BD9-81ED-4DB2-BD59-A6C34878D82A}">
                    <a16:rowId xmlns:a16="http://schemas.microsoft.com/office/drawing/2014/main" val="2851904627"/>
                  </a:ext>
                </a:extLst>
              </a:tr>
            </a:tbl>
          </a:graphicData>
        </a:graphic>
      </p:graphicFrame>
    </p:spTree>
    <p:extLst>
      <p:ext uri="{BB962C8B-B14F-4D97-AF65-F5344CB8AC3E}">
        <p14:creationId xmlns:p14="http://schemas.microsoft.com/office/powerpoint/2010/main" val="2926997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40641B-5C5E-F1C7-6409-3D3A250FD4D0}"/>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4">
            <a:extLst>
              <a:ext uri="{FF2B5EF4-FFF2-40B4-BE49-F238E27FC236}">
                <a16:creationId xmlns:a16="http://schemas.microsoft.com/office/drawing/2014/main" id="{9D8AEECA-68FA-524C-AB8E-8680092AAC90}"/>
              </a:ext>
            </a:extLst>
          </p:cNvPr>
          <p:cNvSpPr>
            <a:spLocks noChangeArrowheads="1"/>
          </p:cNvSpPr>
          <p:nvPr/>
        </p:nvSpPr>
        <p:spPr bwMode="auto">
          <a:xfrm>
            <a:off x="720436" y="489508"/>
            <a:ext cx="10630961" cy="9144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fontAlgn="base">
              <a:lnSpc>
                <a:spcPct val="90000"/>
              </a:lnSpc>
              <a:spcBef>
                <a:spcPct val="0"/>
              </a:spcBef>
              <a:spcAft>
                <a:spcPts val="600"/>
              </a:spcAft>
              <a:buClrTx/>
              <a:buSzTx/>
              <a:tabLst/>
            </a:pPr>
            <a:r>
              <a:rPr kumimoji="0" lang="en-US" altLang="tr-TR" sz="4000" b="1" i="0" u="none" strike="noStrike" kern="1200" cap="none" normalizeH="0" baseline="0" dirty="0" err="1">
                <a:ln>
                  <a:noFill/>
                </a:ln>
                <a:solidFill>
                  <a:schemeClr val="tx1"/>
                </a:solidFill>
                <a:effectLst/>
                <a:latin typeface="+mj-lt"/>
                <a:ea typeface="+mj-ea"/>
                <a:cs typeface="+mj-cs"/>
              </a:rPr>
              <a:t>Direkt</a:t>
            </a:r>
            <a:r>
              <a:rPr kumimoji="0" lang="en-US" altLang="tr-TR" sz="4000" b="1" i="0" u="none" strike="noStrike" kern="1200" cap="none" normalizeH="0" baseline="0" dirty="0">
                <a:ln>
                  <a:noFill/>
                </a:ln>
                <a:solidFill>
                  <a:schemeClr val="tx1"/>
                </a:solidFill>
                <a:effectLst/>
                <a:latin typeface="+mj-lt"/>
                <a:ea typeface="+mj-ea"/>
                <a:cs typeface="+mj-cs"/>
              </a:rPr>
              <a:t> </a:t>
            </a:r>
            <a:r>
              <a:rPr kumimoji="0" lang="en-US" altLang="tr-TR" sz="4000" b="1" i="0" u="none" strike="noStrike" kern="1200" cap="none" normalizeH="0" baseline="0" dirty="0" err="1">
                <a:ln>
                  <a:noFill/>
                </a:ln>
                <a:solidFill>
                  <a:schemeClr val="tx1"/>
                </a:solidFill>
                <a:effectLst/>
                <a:latin typeface="+mj-lt"/>
                <a:ea typeface="+mj-ea"/>
                <a:cs typeface="+mj-cs"/>
              </a:rPr>
              <a:t>İşçilik</a:t>
            </a:r>
            <a:r>
              <a:rPr kumimoji="0" lang="en-US" altLang="tr-TR" sz="4000" b="1" i="0" u="none" strike="noStrike" kern="1200" cap="none" normalizeH="0" baseline="0" dirty="0">
                <a:ln>
                  <a:noFill/>
                </a:ln>
                <a:solidFill>
                  <a:schemeClr val="tx1"/>
                </a:solidFill>
                <a:effectLst/>
                <a:latin typeface="+mj-lt"/>
                <a:ea typeface="+mj-ea"/>
                <a:cs typeface="+mj-cs"/>
              </a:rPr>
              <a:t> </a:t>
            </a:r>
            <a:r>
              <a:rPr kumimoji="0" lang="en-US" altLang="tr-TR" sz="4000" b="1" i="0" u="none" strike="noStrike" kern="1200" cap="none" normalizeH="0" baseline="0" dirty="0" err="1">
                <a:ln>
                  <a:noFill/>
                </a:ln>
                <a:solidFill>
                  <a:schemeClr val="tx1"/>
                </a:solidFill>
                <a:effectLst/>
                <a:latin typeface="+mj-lt"/>
                <a:ea typeface="+mj-ea"/>
                <a:cs typeface="+mj-cs"/>
              </a:rPr>
              <a:t>Verileri</a:t>
            </a:r>
            <a:endParaRPr kumimoji="0" lang="en-US" altLang="tr-TR" sz="4000" b="1" i="0" u="none" strike="noStrike" kern="1200" cap="none" normalizeH="0" baseline="0" dirty="0">
              <a:ln>
                <a:noFill/>
              </a:ln>
              <a:solidFill>
                <a:schemeClr val="tx1"/>
              </a:solidFill>
              <a:effectLst/>
              <a:latin typeface="+mj-lt"/>
              <a:ea typeface="+mj-ea"/>
              <a:cs typeface="+mj-cs"/>
            </a:endParaRPr>
          </a:p>
        </p:txBody>
      </p:sp>
      <p:sp>
        <p:nvSpPr>
          <p:cNvPr id="3" name="İçerik Yer Tutucusu 2">
            <a:extLst>
              <a:ext uri="{FF2B5EF4-FFF2-40B4-BE49-F238E27FC236}">
                <a16:creationId xmlns:a16="http://schemas.microsoft.com/office/drawing/2014/main" id="{C133092D-7CD6-81AE-870E-5B1FA125CDE5}"/>
              </a:ext>
            </a:extLst>
          </p:cNvPr>
          <p:cNvSpPr>
            <a:spLocks noGrp="1"/>
          </p:cNvSpPr>
          <p:nvPr>
            <p:ph idx="1"/>
          </p:nvPr>
        </p:nvSpPr>
        <p:spPr>
          <a:xfrm>
            <a:off x="720436" y="1596647"/>
            <a:ext cx="10630962" cy="989535"/>
          </a:xfrm>
        </p:spPr>
        <p:txBody>
          <a:bodyPr vert="horz" lIns="91440" tIns="45720" rIns="91440" bIns="45720" rtlCol="0" anchor="t">
            <a:normAutofit/>
          </a:bodyPr>
          <a:lstStyle/>
          <a:p>
            <a:pPr marL="0" indent="0">
              <a:buNone/>
            </a:pPr>
            <a:r>
              <a:rPr lang="en-US" sz="2000" dirty="0" err="1"/>
              <a:t>Mobilya</a:t>
            </a:r>
            <a:r>
              <a:rPr lang="en-US" sz="2000" dirty="0"/>
              <a:t> </a:t>
            </a:r>
            <a:r>
              <a:rPr lang="en-US" sz="2000" dirty="0" err="1"/>
              <a:t>üretim</a:t>
            </a:r>
            <a:r>
              <a:rPr lang="en-US" sz="2000" dirty="0"/>
              <a:t> </a:t>
            </a:r>
            <a:r>
              <a:rPr lang="en-US" sz="2000" dirty="0" err="1"/>
              <a:t>işletmesinde</a:t>
            </a:r>
            <a:r>
              <a:rPr lang="en-US" sz="2000" dirty="0"/>
              <a:t> </a:t>
            </a:r>
            <a:r>
              <a:rPr lang="en-US" sz="2000" b="1" dirty="0" err="1"/>
              <a:t>Sıra</a:t>
            </a:r>
            <a:r>
              <a:rPr lang="en-US" sz="2000" dirty="0"/>
              <a:t> </a:t>
            </a:r>
            <a:r>
              <a:rPr lang="en-US" sz="2000" dirty="0" err="1"/>
              <a:t>ve</a:t>
            </a:r>
            <a:r>
              <a:rPr lang="en-US" sz="2000" dirty="0"/>
              <a:t> </a:t>
            </a:r>
            <a:r>
              <a:rPr lang="en-US" sz="2000" b="1" dirty="0"/>
              <a:t>Masa</a:t>
            </a:r>
            <a:r>
              <a:rPr lang="en-US" sz="2000" dirty="0"/>
              <a:t> </a:t>
            </a:r>
            <a:r>
              <a:rPr lang="en-US" sz="2000" dirty="0" err="1"/>
              <a:t>ürünleri</a:t>
            </a:r>
            <a:r>
              <a:rPr lang="en-US" sz="2000" dirty="0"/>
              <a:t> </a:t>
            </a:r>
            <a:r>
              <a:rPr lang="en-US" sz="2000" dirty="0" err="1"/>
              <a:t>için</a:t>
            </a:r>
            <a:r>
              <a:rPr lang="en-US" sz="2000" dirty="0"/>
              <a:t> </a:t>
            </a:r>
            <a:r>
              <a:rPr lang="en-US" sz="2000" dirty="0" err="1"/>
              <a:t>direkt</a:t>
            </a:r>
            <a:r>
              <a:rPr lang="en-US" sz="2000" dirty="0"/>
              <a:t> </a:t>
            </a:r>
            <a:r>
              <a:rPr lang="en-US" sz="2000" dirty="0" err="1"/>
              <a:t>işçilik</a:t>
            </a:r>
            <a:r>
              <a:rPr lang="en-US" sz="2000" dirty="0"/>
              <a:t> </a:t>
            </a:r>
            <a:r>
              <a:rPr lang="en-US" sz="2000" dirty="0" err="1"/>
              <a:t>giderlerinin</a:t>
            </a:r>
            <a:r>
              <a:rPr lang="en-US" sz="2000" dirty="0"/>
              <a:t> </a:t>
            </a:r>
            <a:r>
              <a:rPr lang="en-US" sz="2000" dirty="0" err="1"/>
              <a:t>hesaplanması</a:t>
            </a:r>
            <a:r>
              <a:rPr lang="en-US" sz="2000" dirty="0"/>
              <a:t> </a:t>
            </a:r>
            <a:r>
              <a:rPr lang="en-US" sz="2000" dirty="0" err="1"/>
              <a:t>gerekmektedir</a:t>
            </a:r>
            <a:r>
              <a:rPr lang="en-US" sz="2000" dirty="0"/>
              <a:t>. </a:t>
            </a:r>
            <a:r>
              <a:rPr lang="en-US" sz="2000" dirty="0" err="1"/>
              <a:t>İşletmenin</a:t>
            </a:r>
            <a:r>
              <a:rPr lang="en-US" sz="2000" dirty="0"/>
              <a:t> her </a:t>
            </a:r>
            <a:r>
              <a:rPr lang="en-US" sz="2000" dirty="0" err="1"/>
              <a:t>bir</a:t>
            </a:r>
            <a:r>
              <a:rPr lang="en-US" sz="2000" dirty="0"/>
              <a:t> </a:t>
            </a:r>
            <a:r>
              <a:rPr lang="en-US" sz="2000" dirty="0" err="1"/>
              <a:t>üretim</a:t>
            </a:r>
            <a:r>
              <a:rPr lang="en-US" sz="2000" dirty="0"/>
              <a:t> </a:t>
            </a:r>
            <a:r>
              <a:rPr lang="en-US" sz="2000" dirty="0" err="1"/>
              <a:t>gider</a:t>
            </a:r>
            <a:r>
              <a:rPr lang="en-US" sz="2000" dirty="0"/>
              <a:t> </a:t>
            </a:r>
            <a:r>
              <a:rPr lang="en-US" sz="2000" dirty="0" err="1"/>
              <a:t>yerindeki</a:t>
            </a:r>
            <a:r>
              <a:rPr lang="en-US" sz="2000" dirty="0"/>
              <a:t> </a:t>
            </a:r>
            <a:r>
              <a:rPr lang="en-US" sz="2000" dirty="0" err="1"/>
              <a:t>işçilik</a:t>
            </a:r>
            <a:r>
              <a:rPr lang="en-US" sz="2000" dirty="0"/>
              <a:t> </a:t>
            </a:r>
            <a:r>
              <a:rPr lang="en-US" sz="2000" dirty="0" err="1"/>
              <a:t>oranları</a:t>
            </a:r>
            <a:r>
              <a:rPr lang="en-US" sz="2000" dirty="0"/>
              <a:t> </a:t>
            </a:r>
            <a:r>
              <a:rPr lang="en-US" sz="2000" dirty="0" err="1"/>
              <a:t>ve</a:t>
            </a:r>
            <a:r>
              <a:rPr lang="en-US" sz="2000" dirty="0"/>
              <a:t> </a:t>
            </a:r>
            <a:r>
              <a:rPr lang="en-US" sz="2000" dirty="0" err="1"/>
              <a:t>saatlik</a:t>
            </a:r>
            <a:r>
              <a:rPr lang="en-US" sz="2000" dirty="0"/>
              <a:t> </a:t>
            </a:r>
            <a:r>
              <a:rPr lang="en-US" sz="2000" dirty="0" err="1"/>
              <a:t>işçilik</a:t>
            </a:r>
            <a:r>
              <a:rPr lang="en-US" sz="2000" dirty="0"/>
              <a:t> </a:t>
            </a:r>
            <a:r>
              <a:rPr lang="en-US" sz="2000" dirty="0" err="1"/>
              <a:t>ücretleri</a:t>
            </a:r>
            <a:r>
              <a:rPr lang="en-US" sz="2000" dirty="0"/>
              <a:t> </a:t>
            </a:r>
            <a:r>
              <a:rPr lang="en-US" sz="2000" dirty="0" err="1"/>
              <a:t>aşağıda</a:t>
            </a:r>
            <a:r>
              <a:rPr lang="en-US" sz="2000" dirty="0"/>
              <a:t> </a:t>
            </a:r>
            <a:r>
              <a:rPr lang="en-US" sz="2000" dirty="0" err="1"/>
              <a:t>verilmiştir</a:t>
            </a:r>
            <a:r>
              <a:rPr lang="en-US" sz="2000" dirty="0"/>
              <a:t>:</a:t>
            </a:r>
          </a:p>
          <a:p>
            <a:pPr marL="0"/>
            <a:endParaRPr lang="en-US" sz="2000" dirty="0"/>
          </a:p>
        </p:txBody>
      </p:sp>
      <p:sp>
        <p:nvSpPr>
          <p:cNvPr id="22" name="Rectangle 2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Tablo 13">
            <a:extLst>
              <a:ext uri="{FF2B5EF4-FFF2-40B4-BE49-F238E27FC236}">
                <a16:creationId xmlns:a16="http://schemas.microsoft.com/office/drawing/2014/main" id="{D6FDE482-8417-7BA8-43E1-93670F9571BE}"/>
              </a:ext>
            </a:extLst>
          </p:cNvPr>
          <p:cNvGraphicFramePr>
            <a:graphicFrameLocks noGrp="1"/>
          </p:cNvGraphicFramePr>
          <p:nvPr>
            <p:extLst>
              <p:ext uri="{D42A27DB-BD31-4B8C-83A1-F6EECF244321}">
                <p14:modId xmlns:p14="http://schemas.microsoft.com/office/powerpoint/2010/main" val="1964357058"/>
              </p:ext>
            </p:extLst>
          </p:nvPr>
        </p:nvGraphicFramePr>
        <p:xfrm>
          <a:off x="1500861" y="2778902"/>
          <a:ext cx="9070110" cy="3159948"/>
        </p:xfrm>
        <a:graphic>
          <a:graphicData uri="http://schemas.openxmlformats.org/drawingml/2006/table">
            <a:tbl>
              <a:tblPr firstRow="1" bandRow="1">
                <a:tableStyleId>{9D7B26C5-4107-4FEC-AEDC-1716B250A1EF}</a:tableStyleId>
              </a:tblPr>
              <a:tblGrid>
                <a:gridCol w="2012623">
                  <a:extLst>
                    <a:ext uri="{9D8B030D-6E8A-4147-A177-3AD203B41FA5}">
                      <a16:colId xmlns:a16="http://schemas.microsoft.com/office/drawing/2014/main" val="2688449742"/>
                    </a:ext>
                  </a:extLst>
                </a:gridCol>
                <a:gridCol w="1524986">
                  <a:extLst>
                    <a:ext uri="{9D8B030D-6E8A-4147-A177-3AD203B41FA5}">
                      <a16:colId xmlns:a16="http://schemas.microsoft.com/office/drawing/2014/main" val="929127679"/>
                    </a:ext>
                  </a:extLst>
                </a:gridCol>
                <a:gridCol w="2987904">
                  <a:extLst>
                    <a:ext uri="{9D8B030D-6E8A-4147-A177-3AD203B41FA5}">
                      <a16:colId xmlns:a16="http://schemas.microsoft.com/office/drawing/2014/main" val="1817438766"/>
                    </a:ext>
                  </a:extLst>
                </a:gridCol>
                <a:gridCol w="2544597">
                  <a:extLst>
                    <a:ext uri="{9D8B030D-6E8A-4147-A177-3AD203B41FA5}">
                      <a16:colId xmlns:a16="http://schemas.microsoft.com/office/drawing/2014/main" val="3041380971"/>
                    </a:ext>
                  </a:extLst>
                </a:gridCol>
              </a:tblGrid>
              <a:tr h="893028">
                <a:tc>
                  <a:txBody>
                    <a:bodyPr/>
                    <a:lstStyle/>
                    <a:p>
                      <a:r>
                        <a:rPr lang="tr-TR" sz="1300" b="1"/>
                        <a:t>Gider Yeri</a:t>
                      </a:r>
                      <a:endParaRPr lang="tr-TR" sz="1300"/>
                    </a:p>
                  </a:txBody>
                  <a:tcPr marL="68202" marR="68202" marT="34101" marB="34101" anchor="ctr"/>
                </a:tc>
                <a:tc>
                  <a:txBody>
                    <a:bodyPr/>
                    <a:lstStyle/>
                    <a:p>
                      <a:r>
                        <a:rPr lang="tr-TR" sz="1300" b="1"/>
                        <a:t>Ürün</a:t>
                      </a:r>
                      <a:endParaRPr lang="tr-TR" sz="1300"/>
                    </a:p>
                  </a:txBody>
                  <a:tcPr marL="68202" marR="68202" marT="34101" marB="34101" anchor="ctr"/>
                </a:tc>
                <a:tc>
                  <a:txBody>
                    <a:bodyPr/>
                    <a:lstStyle/>
                    <a:p>
                      <a:pPr algn="ctr"/>
                      <a:r>
                        <a:rPr lang="tr-TR" sz="1300" b="1" dirty="0"/>
                        <a:t>İşçilik Süresi (Saat)</a:t>
                      </a:r>
                      <a:endParaRPr lang="tr-TR" sz="1300" dirty="0"/>
                    </a:p>
                  </a:txBody>
                  <a:tcPr marL="68202" marR="68202" marT="34101" marB="34101" anchor="ctr"/>
                </a:tc>
                <a:tc>
                  <a:txBody>
                    <a:bodyPr/>
                    <a:lstStyle/>
                    <a:p>
                      <a:pPr algn="ctr"/>
                      <a:r>
                        <a:rPr lang="tr-TR" sz="1300" b="1"/>
                        <a:t>Saatlik İşçilik Ücreti (TL)</a:t>
                      </a:r>
                      <a:endParaRPr lang="tr-TR" sz="1300"/>
                    </a:p>
                  </a:txBody>
                  <a:tcPr marL="68202" marR="68202" marT="34101" marB="34101" anchor="ctr"/>
                </a:tc>
                <a:extLst>
                  <a:ext uri="{0D108BD9-81ED-4DB2-BD59-A6C34878D82A}">
                    <a16:rowId xmlns:a16="http://schemas.microsoft.com/office/drawing/2014/main" val="2277763570"/>
                  </a:ext>
                </a:extLst>
              </a:tr>
              <a:tr h="377820">
                <a:tc rowSpan="2">
                  <a:txBody>
                    <a:bodyPr/>
                    <a:lstStyle/>
                    <a:p>
                      <a:r>
                        <a:rPr lang="tr-TR" sz="1300" dirty="0"/>
                        <a:t>Kesim</a:t>
                      </a:r>
                    </a:p>
                  </a:txBody>
                  <a:tcPr marL="68202" marR="68202" marT="34101" marB="34101" anchor="ctr">
                    <a:lnB w="12700" cap="flat" cmpd="sng" algn="ctr">
                      <a:solidFill>
                        <a:schemeClr val="tx1"/>
                      </a:solidFill>
                      <a:prstDash val="solid"/>
                      <a:round/>
                      <a:headEnd type="none" w="med" len="med"/>
                      <a:tailEnd type="none" w="med" len="med"/>
                    </a:lnB>
                    <a:solidFill>
                      <a:schemeClr val="bg1">
                        <a:alpha val="20000"/>
                      </a:schemeClr>
                    </a:solidFill>
                  </a:tcPr>
                </a:tc>
                <a:tc>
                  <a:txBody>
                    <a:bodyPr/>
                    <a:lstStyle/>
                    <a:p>
                      <a:r>
                        <a:rPr lang="tr-TR" sz="1300"/>
                        <a:t>Sıra</a:t>
                      </a:r>
                    </a:p>
                  </a:txBody>
                  <a:tcPr marL="68202" marR="68202" marT="34101" marB="34101" anchor="ctr"/>
                </a:tc>
                <a:tc>
                  <a:txBody>
                    <a:bodyPr/>
                    <a:lstStyle/>
                    <a:p>
                      <a:pPr algn="ctr"/>
                      <a:r>
                        <a:rPr lang="tr-TR" sz="1300" dirty="0"/>
                        <a:t>600</a:t>
                      </a:r>
                    </a:p>
                  </a:txBody>
                  <a:tcPr marL="68202" marR="68202" marT="34101" marB="34101" anchor="ctr"/>
                </a:tc>
                <a:tc>
                  <a:txBody>
                    <a:bodyPr/>
                    <a:lstStyle/>
                    <a:p>
                      <a:pPr algn="ctr"/>
                      <a:r>
                        <a:rPr lang="tr-TR" sz="1300"/>
                        <a:t>50</a:t>
                      </a:r>
                    </a:p>
                  </a:txBody>
                  <a:tcPr marL="68202" marR="68202" marT="34101" marB="34101" anchor="ctr"/>
                </a:tc>
                <a:extLst>
                  <a:ext uri="{0D108BD9-81ED-4DB2-BD59-A6C34878D82A}">
                    <a16:rowId xmlns:a16="http://schemas.microsoft.com/office/drawing/2014/main" val="3598282052"/>
                  </a:ext>
                </a:extLst>
              </a:tr>
              <a:tr h="377820">
                <a:tc vMerge="1">
                  <a:txBody>
                    <a:bodyPr/>
                    <a:lstStyle/>
                    <a:p>
                      <a:endParaRPr lang="tr-TR" sz="1300" dirty="0"/>
                    </a:p>
                  </a:txBody>
                  <a:tcPr marL="68202" marR="68202" marT="34101" marB="34101" anchor="ctr"/>
                </a:tc>
                <a:tc>
                  <a:txBody>
                    <a:bodyPr/>
                    <a:lstStyle/>
                    <a:p>
                      <a:r>
                        <a:rPr lang="tr-TR" sz="1300" dirty="0"/>
                        <a:t>Masa</a:t>
                      </a:r>
                    </a:p>
                  </a:txBody>
                  <a:tcPr marL="68202" marR="68202" marT="34101" marB="34101" anchor="ctr">
                    <a:lnB w="12700" cap="flat" cmpd="sng" algn="ctr">
                      <a:solidFill>
                        <a:schemeClr val="tx1"/>
                      </a:solidFill>
                      <a:prstDash val="solid"/>
                      <a:round/>
                      <a:headEnd type="none" w="med" len="med"/>
                      <a:tailEnd type="none" w="med" len="med"/>
                    </a:lnB>
                  </a:tcPr>
                </a:tc>
                <a:tc>
                  <a:txBody>
                    <a:bodyPr/>
                    <a:lstStyle/>
                    <a:p>
                      <a:pPr algn="ctr"/>
                      <a:r>
                        <a:rPr lang="tr-TR" sz="1300" dirty="0"/>
                        <a:t>400</a:t>
                      </a:r>
                    </a:p>
                  </a:txBody>
                  <a:tcPr marL="68202" marR="68202" marT="34101" marB="34101" anchor="ctr">
                    <a:lnB w="12700" cap="flat" cmpd="sng" algn="ctr">
                      <a:solidFill>
                        <a:schemeClr val="tx1"/>
                      </a:solidFill>
                      <a:prstDash val="solid"/>
                      <a:round/>
                      <a:headEnd type="none" w="med" len="med"/>
                      <a:tailEnd type="none" w="med" len="med"/>
                    </a:lnB>
                  </a:tcPr>
                </a:tc>
                <a:tc>
                  <a:txBody>
                    <a:bodyPr/>
                    <a:lstStyle/>
                    <a:p>
                      <a:pPr algn="ctr"/>
                      <a:r>
                        <a:rPr lang="tr-TR" sz="1300" dirty="0"/>
                        <a:t>50</a:t>
                      </a:r>
                    </a:p>
                  </a:txBody>
                  <a:tcPr marL="68202" marR="68202" marT="34101" marB="34101"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0384316"/>
                  </a:ext>
                </a:extLst>
              </a:tr>
              <a:tr h="377820">
                <a:tc rowSpan="2">
                  <a:txBody>
                    <a:bodyPr/>
                    <a:lstStyle/>
                    <a:p>
                      <a:r>
                        <a:rPr lang="tr-TR" sz="1300" dirty="0"/>
                        <a:t>Montaj</a:t>
                      </a:r>
                    </a:p>
                  </a:txBody>
                  <a:tcPr marL="68202" marR="68202" marT="34101" marB="3410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300"/>
                        <a:t>Sıra</a:t>
                      </a:r>
                    </a:p>
                  </a:txBody>
                  <a:tcPr marL="68202" marR="68202" marT="34101" marB="34101" anchor="ctr">
                    <a:lnT w="12700" cap="flat" cmpd="sng" algn="ctr">
                      <a:solidFill>
                        <a:schemeClr val="tx1"/>
                      </a:solidFill>
                      <a:prstDash val="solid"/>
                      <a:round/>
                      <a:headEnd type="none" w="med" len="med"/>
                      <a:tailEnd type="none" w="med" len="med"/>
                    </a:lnT>
                  </a:tcPr>
                </a:tc>
                <a:tc>
                  <a:txBody>
                    <a:bodyPr/>
                    <a:lstStyle/>
                    <a:p>
                      <a:pPr algn="ctr"/>
                      <a:r>
                        <a:rPr lang="tr-TR" sz="1300"/>
                        <a:t>300</a:t>
                      </a:r>
                    </a:p>
                  </a:txBody>
                  <a:tcPr marL="68202" marR="68202" marT="34101" marB="34101" anchor="ctr">
                    <a:lnT w="12700" cap="flat" cmpd="sng" algn="ctr">
                      <a:solidFill>
                        <a:schemeClr val="tx1"/>
                      </a:solidFill>
                      <a:prstDash val="solid"/>
                      <a:round/>
                      <a:headEnd type="none" w="med" len="med"/>
                      <a:tailEnd type="none" w="med" len="med"/>
                    </a:lnT>
                  </a:tcPr>
                </a:tc>
                <a:tc>
                  <a:txBody>
                    <a:bodyPr/>
                    <a:lstStyle/>
                    <a:p>
                      <a:pPr algn="ctr"/>
                      <a:r>
                        <a:rPr lang="tr-TR" sz="1300" dirty="0"/>
                        <a:t>40</a:t>
                      </a:r>
                    </a:p>
                  </a:txBody>
                  <a:tcPr marL="68202" marR="68202" marT="34101" marB="34101"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32362084"/>
                  </a:ext>
                </a:extLst>
              </a:tr>
              <a:tr h="377820">
                <a:tc vMerge="1">
                  <a:txBody>
                    <a:bodyPr/>
                    <a:lstStyle/>
                    <a:p>
                      <a:endParaRPr lang="tr-TR" sz="1300" dirty="0"/>
                    </a:p>
                  </a:txBody>
                  <a:tcPr marL="68202" marR="68202" marT="34101" marB="34101" anchor="ctr"/>
                </a:tc>
                <a:tc>
                  <a:txBody>
                    <a:bodyPr/>
                    <a:lstStyle/>
                    <a:p>
                      <a:r>
                        <a:rPr lang="tr-TR" sz="1300" dirty="0"/>
                        <a:t>Masa</a:t>
                      </a:r>
                    </a:p>
                  </a:txBody>
                  <a:tcPr marL="68202" marR="68202" marT="34101" marB="34101" anchor="ctr">
                    <a:lnB w="12700" cap="flat" cmpd="sng" algn="ctr">
                      <a:solidFill>
                        <a:schemeClr val="tx1"/>
                      </a:solidFill>
                      <a:prstDash val="solid"/>
                      <a:round/>
                      <a:headEnd type="none" w="med" len="med"/>
                      <a:tailEnd type="none" w="med" len="med"/>
                    </a:lnB>
                  </a:tcPr>
                </a:tc>
                <a:tc>
                  <a:txBody>
                    <a:bodyPr/>
                    <a:lstStyle/>
                    <a:p>
                      <a:pPr algn="ctr"/>
                      <a:r>
                        <a:rPr lang="tr-TR" sz="1300" dirty="0"/>
                        <a:t>500</a:t>
                      </a:r>
                    </a:p>
                  </a:txBody>
                  <a:tcPr marL="68202" marR="68202" marT="34101" marB="34101" anchor="ctr">
                    <a:lnB w="12700" cap="flat" cmpd="sng" algn="ctr">
                      <a:solidFill>
                        <a:schemeClr val="tx1"/>
                      </a:solidFill>
                      <a:prstDash val="solid"/>
                      <a:round/>
                      <a:headEnd type="none" w="med" len="med"/>
                      <a:tailEnd type="none" w="med" len="med"/>
                    </a:lnB>
                  </a:tcPr>
                </a:tc>
                <a:tc>
                  <a:txBody>
                    <a:bodyPr/>
                    <a:lstStyle/>
                    <a:p>
                      <a:pPr algn="ctr"/>
                      <a:r>
                        <a:rPr lang="tr-TR" sz="1300" dirty="0"/>
                        <a:t>40</a:t>
                      </a:r>
                    </a:p>
                  </a:txBody>
                  <a:tcPr marL="68202" marR="68202" marT="34101" marB="34101"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1031574"/>
                  </a:ext>
                </a:extLst>
              </a:tr>
              <a:tr h="377820">
                <a:tc rowSpan="2">
                  <a:txBody>
                    <a:bodyPr/>
                    <a:lstStyle/>
                    <a:p>
                      <a:r>
                        <a:rPr lang="tr-TR" sz="1300" dirty="0"/>
                        <a:t>Boyama</a:t>
                      </a:r>
                    </a:p>
                  </a:txBody>
                  <a:tcPr marL="68202" marR="68202" marT="34101" marB="34101" anchor="ctr">
                    <a:lnT w="12700" cap="flat" cmpd="sng" algn="ctr">
                      <a:solidFill>
                        <a:schemeClr val="tx1"/>
                      </a:solidFill>
                      <a:prstDash val="solid"/>
                      <a:round/>
                      <a:headEnd type="none" w="med" len="med"/>
                      <a:tailEnd type="none" w="med" len="med"/>
                    </a:lnT>
                    <a:solidFill>
                      <a:schemeClr val="bg1">
                        <a:alpha val="20000"/>
                      </a:schemeClr>
                    </a:solidFill>
                  </a:tcPr>
                </a:tc>
                <a:tc>
                  <a:txBody>
                    <a:bodyPr/>
                    <a:lstStyle/>
                    <a:p>
                      <a:r>
                        <a:rPr lang="tr-TR" sz="1300"/>
                        <a:t>Sıra</a:t>
                      </a:r>
                    </a:p>
                  </a:txBody>
                  <a:tcPr marL="68202" marR="68202" marT="34101" marB="34101" anchor="ctr">
                    <a:lnT w="12700" cap="flat" cmpd="sng" algn="ctr">
                      <a:solidFill>
                        <a:schemeClr val="tx1"/>
                      </a:solidFill>
                      <a:prstDash val="solid"/>
                      <a:round/>
                      <a:headEnd type="none" w="med" len="med"/>
                      <a:tailEnd type="none" w="med" len="med"/>
                    </a:lnT>
                  </a:tcPr>
                </a:tc>
                <a:tc>
                  <a:txBody>
                    <a:bodyPr/>
                    <a:lstStyle/>
                    <a:p>
                      <a:pPr algn="ctr"/>
                      <a:r>
                        <a:rPr lang="tr-TR" sz="1300"/>
                        <a:t>200</a:t>
                      </a:r>
                    </a:p>
                  </a:txBody>
                  <a:tcPr marL="68202" marR="68202" marT="34101" marB="34101" anchor="ctr">
                    <a:lnT w="12700" cap="flat" cmpd="sng" algn="ctr">
                      <a:solidFill>
                        <a:schemeClr val="tx1"/>
                      </a:solidFill>
                      <a:prstDash val="solid"/>
                      <a:round/>
                      <a:headEnd type="none" w="med" len="med"/>
                      <a:tailEnd type="none" w="med" len="med"/>
                    </a:lnT>
                  </a:tcPr>
                </a:tc>
                <a:tc>
                  <a:txBody>
                    <a:bodyPr/>
                    <a:lstStyle/>
                    <a:p>
                      <a:pPr algn="ctr"/>
                      <a:r>
                        <a:rPr lang="tr-TR" sz="1300" dirty="0"/>
                        <a:t>45</a:t>
                      </a:r>
                    </a:p>
                  </a:txBody>
                  <a:tcPr marL="68202" marR="68202" marT="34101" marB="34101"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52034493"/>
                  </a:ext>
                </a:extLst>
              </a:tr>
              <a:tr h="377820">
                <a:tc vMerge="1">
                  <a:txBody>
                    <a:bodyPr/>
                    <a:lstStyle/>
                    <a:p>
                      <a:endParaRPr lang="tr-TR" sz="1300" dirty="0"/>
                    </a:p>
                  </a:txBody>
                  <a:tcPr marL="68202" marR="68202" marT="34101" marB="34101" anchor="ctr"/>
                </a:tc>
                <a:tc>
                  <a:txBody>
                    <a:bodyPr/>
                    <a:lstStyle/>
                    <a:p>
                      <a:r>
                        <a:rPr lang="tr-TR" sz="1300"/>
                        <a:t>Masa</a:t>
                      </a:r>
                    </a:p>
                  </a:txBody>
                  <a:tcPr marL="68202" marR="68202" marT="34101" marB="34101" anchor="ctr"/>
                </a:tc>
                <a:tc>
                  <a:txBody>
                    <a:bodyPr/>
                    <a:lstStyle/>
                    <a:p>
                      <a:pPr algn="ctr"/>
                      <a:r>
                        <a:rPr lang="tr-TR" sz="1300"/>
                        <a:t>300</a:t>
                      </a:r>
                    </a:p>
                  </a:txBody>
                  <a:tcPr marL="68202" marR="68202" marT="34101" marB="34101" anchor="ctr"/>
                </a:tc>
                <a:tc>
                  <a:txBody>
                    <a:bodyPr/>
                    <a:lstStyle/>
                    <a:p>
                      <a:pPr algn="ctr"/>
                      <a:r>
                        <a:rPr lang="tr-TR" sz="1300" dirty="0"/>
                        <a:t>45</a:t>
                      </a:r>
                    </a:p>
                  </a:txBody>
                  <a:tcPr marL="68202" marR="68202" marT="34101" marB="34101" anchor="ctr"/>
                </a:tc>
                <a:extLst>
                  <a:ext uri="{0D108BD9-81ED-4DB2-BD59-A6C34878D82A}">
                    <a16:rowId xmlns:a16="http://schemas.microsoft.com/office/drawing/2014/main" val="894270119"/>
                  </a:ext>
                </a:extLst>
              </a:tr>
            </a:tbl>
          </a:graphicData>
        </a:graphic>
      </p:graphicFrame>
    </p:spTree>
    <p:extLst>
      <p:ext uri="{BB962C8B-B14F-4D97-AF65-F5344CB8AC3E}">
        <p14:creationId xmlns:p14="http://schemas.microsoft.com/office/powerpoint/2010/main" val="1084330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270DD-BE0B-AADC-203B-5A0BB974258F}"/>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93B215A-32A5-9B2E-12D1-E9AEB8423687}"/>
              </a:ext>
            </a:extLst>
          </p:cNvPr>
          <p:cNvSpPr>
            <a:spLocks noGrp="1"/>
          </p:cNvSpPr>
          <p:nvPr>
            <p:ph idx="1"/>
          </p:nvPr>
        </p:nvSpPr>
        <p:spPr>
          <a:xfrm>
            <a:off x="838200" y="387927"/>
            <a:ext cx="10515600" cy="5789036"/>
          </a:xfrm>
        </p:spPr>
        <p:txBody>
          <a:bodyPr/>
          <a:lstStyle/>
          <a:p>
            <a:pPr marL="0" indent="0" algn="just">
              <a:buNone/>
            </a:pPr>
            <a:r>
              <a:rPr lang="tr-TR" dirty="0"/>
              <a:t>SORU: Her bir gider yeri için Sıra ve Masa ürünlerinin direkt işçilik giderlerini hesaplayınız.</a:t>
            </a:r>
          </a:p>
          <a:p>
            <a:pPr marL="0" indent="0" algn="just">
              <a:buNone/>
            </a:pPr>
            <a:r>
              <a:rPr lang="tr-TR" dirty="0"/>
              <a:t>SORU: Her ürün için toplam direkt işçilik giderini bulunuz.</a:t>
            </a:r>
          </a:p>
          <a:p>
            <a:pPr marL="0" indent="0" algn="just">
              <a:buNone/>
            </a:pPr>
            <a:endParaRPr lang="tr-TR" dirty="0"/>
          </a:p>
          <a:p>
            <a:pPr marL="0" indent="0" algn="just">
              <a:buNone/>
            </a:pPr>
            <a:r>
              <a:rPr lang="tr-TR" b="1" u="sng" dirty="0"/>
              <a:t>Çözüm İçin İpucu:</a:t>
            </a:r>
          </a:p>
          <a:p>
            <a:pPr marL="0" indent="0" algn="ctr">
              <a:buNone/>
            </a:pPr>
            <a:endParaRPr lang="tr-TR" dirty="0"/>
          </a:p>
          <a:p>
            <a:pPr marL="0" indent="0" algn="ctr">
              <a:buNone/>
            </a:pPr>
            <a:r>
              <a:rPr lang="tr-TR" dirty="0"/>
              <a:t>Direkt İşçilik Gideri</a:t>
            </a:r>
          </a:p>
          <a:p>
            <a:pPr marL="0" indent="0" algn="ctr">
              <a:buNone/>
            </a:pPr>
            <a:r>
              <a:rPr lang="tr-TR" sz="3600" dirty="0">
                <a:solidFill>
                  <a:srgbClr val="FF0000"/>
                </a:solidFill>
              </a:rPr>
              <a:t>İşçilik Süresi (Saat) × Saatlik  İşçilik Ücreti (TL)</a:t>
            </a:r>
          </a:p>
        </p:txBody>
      </p:sp>
    </p:spTree>
    <p:extLst>
      <p:ext uri="{BB962C8B-B14F-4D97-AF65-F5344CB8AC3E}">
        <p14:creationId xmlns:p14="http://schemas.microsoft.com/office/powerpoint/2010/main" val="1334636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11A764-5B91-4D9F-2CB3-81CFEA98249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1">
            <a:extLst>
              <a:ext uri="{FF2B5EF4-FFF2-40B4-BE49-F238E27FC236}">
                <a16:creationId xmlns:a16="http://schemas.microsoft.com/office/drawing/2014/main" id="{66998FD8-CB81-736D-B715-5A8225F44247}"/>
              </a:ext>
            </a:extLst>
          </p:cNvPr>
          <p:cNvSpPr>
            <a:spLocks noChangeArrowheads="1"/>
          </p:cNvSpPr>
          <p:nvPr/>
        </p:nvSpPr>
        <p:spPr bwMode="auto">
          <a:xfrm>
            <a:off x="1371597" y="348865"/>
            <a:ext cx="10044023" cy="8777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fontAlgn="base">
              <a:lnSpc>
                <a:spcPct val="90000"/>
              </a:lnSpc>
              <a:spcBef>
                <a:spcPct val="0"/>
              </a:spcBef>
              <a:spcAft>
                <a:spcPts val="600"/>
              </a:spcAft>
              <a:buClrTx/>
              <a:buSzTx/>
              <a:tabLst/>
            </a:pPr>
            <a:r>
              <a:rPr kumimoji="0" lang="en-US" altLang="tr-TR" sz="4000" b="1" i="0" u="none" strike="noStrike" kern="1200" cap="none" normalizeH="0" baseline="0" dirty="0" err="1">
                <a:ln>
                  <a:noFill/>
                </a:ln>
                <a:solidFill>
                  <a:srgbClr val="FFFFFF"/>
                </a:solidFill>
                <a:effectLst/>
                <a:latin typeface="+mj-lt"/>
                <a:ea typeface="+mj-ea"/>
                <a:cs typeface="+mj-cs"/>
              </a:rPr>
              <a:t>Çözüm</a:t>
            </a:r>
            <a:r>
              <a:rPr kumimoji="0" lang="en-US" altLang="tr-TR" sz="4000" b="1" i="0" u="none" strike="noStrike" kern="1200" cap="none" normalizeH="0" baseline="0" dirty="0">
                <a:ln>
                  <a:noFill/>
                </a:ln>
                <a:solidFill>
                  <a:srgbClr val="FFFFFF"/>
                </a:solidFill>
                <a:effectLst/>
                <a:latin typeface="+mj-lt"/>
                <a:ea typeface="+mj-ea"/>
                <a:cs typeface="+mj-cs"/>
              </a:rPr>
              <a:t> </a:t>
            </a:r>
            <a:r>
              <a:rPr kumimoji="0" lang="en-US" altLang="tr-TR" sz="4000" b="1" i="0" u="none" strike="noStrike" kern="1200" cap="none" normalizeH="0" baseline="0" dirty="0" err="1">
                <a:ln>
                  <a:noFill/>
                </a:ln>
                <a:solidFill>
                  <a:srgbClr val="FFFFFF"/>
                </a:solidFill>
                <a:effectLst/>
                <a:latin typeface="+mj-lt"/>
                <a:ea typeface="+mj-ea"/>
                <a:cs typeface="+mj-cs"/>
              </a:rPr>
              <a:t>Tablosu</a:t>
            </a:r>
            <a:r>
              <a:rPr kumimoji="0" lang="en-US" altLang="tr-TR" sz="4000" b="1" i="0" u="none" strike="noStrike" kern="1200" cap="none" normalizeH="0" baseline="0" dirty="0">
                <a:ln>
                  <a:noFill/>
                </a:ln>
                <a:solidFill>
                  <a:srgbClr val="FFFFFF"/>
                </a:solidFill>
                <a:effectLst/>
                <a:latin typeface="+mj-lt"/>
                <a:ea typeface="+mj-ea"/>
                <a:cs typeface="+mj-cs"/>
              </a:rPr>
              <a:t>: </a:t>
            </a:r>
            <a:r>
              <a:rPr kumimoji="0" lang="en-US" altLang="tr-TR" sz="4000" b="1" i="0" u="none" strike="noStrike" kern="1200" cap="none" normalizeH="0" baseline="0" dirty="0" err="1">
                <a:ln>
                  <a:noFill/>
                </a:ln>
                <a:solidFill>
                  <a:srgbClr val="FFFFFF"/>
                </a:solidFill>
                <a:effectLst/>
                <a:latin typeface="+mj-lt"/>
                <a:ea typeface="+mj-ea"/>
                <a:cs typeface="+mj-cs"/>
              </a:rPr>
              <a:t>Direkt</a:t>
            </a:r>
            <a:r>
              <a:rPr kumimoji="0" lang="en-US" altLang="tr-TR" sz="4000" b="1" i="0" u="none" strike="noStrike" kern="1200" cap="none" normalizeH="0" baseline="0" dirty="0">
                <a:ln>
                  <a:noFill/>
                </a:ln>
                <a:solidFill>
                  <a:srgbClr val="FFFFFF"/>
                </a:solidFill>
                <a:effectLst/>
                <a:latin typeface="+mj-lt"/>
                <a:ea typeface="+mj-ea"/>
                <a:cs typeface="+mj-cs"/>
              </a:rPr>
              <a:t> </a:t>
            </a:r>
            <a:r>
              <a:rPr kumimoji="0" lang="en-US" altLang="tr-TR" sz="4000" b="1" i="0" u="none" strike="noStrike" kern="1200" cap="none" normalizeH="0" baseline="0" dirty="0" err="1">
                <a:ln>
                  <a:noFill/>
                </a:ln>
                <a:solidFill>
                  <a:srgbClr val="FFFFFF"/>
                </a:solidFill>
                <a:effectLst/>
                <a:latin typeface="+mj-lt"/>
                <a:ea typeface="+mj-ea"/>
                <a:cs typeface="+mj-cs"/>
              </a:rPr>
              <a:t>İşçilik</a:t>
            </a:r>
            <a:r>
              <a:rPr kumimoji="0" lang="en-US" altLang="tr-TR" sz="4000" b="1" i="0" u="none" strike="noStrike" kern="1200" cap="none" normalizeH="0" baseline="0" dirty="0">
                <a:ln>
                  <a:noFill/>
                </a:ln>
                <a:solidFill>
                  <a:srgbClr val="FFFFFF"/>
                </a:solidFill>
                <a:effectLst/>
                <a:latin typeface="+mj-lt"/>
                <a:ea typeface="+mj-ea"/>
                <a:cs typeface="+mj-cs"/>
              </a:rPr>
              <a:t> </a:t>
            </a:r>
            <a:r>
              <a:rPr kumimoji="0" lang="en-US" altLang="tr-TR" sz="4000" b="1" i="0" u="none" strike="noStrike" kern="1200" cap="none" normalizeH="0" baseline="0" dirty="0" err="1">
                <a:ln>
                  <a:noFill/>
                </a:ln>
                <a:solidFill>
                  <a:srgbClr val="FFFFFF"/>
                </a:solidFill>
                <a:effectLst/>
                <a:latin typeface="+mj-lt"/>
                <a:ea typeface="+mj-ea"/>
                <a:cs typeface="+mj-cs"/>
              </a:rPr>
              <a:t>Giderleri</a:t>
            </a:r>
            <a:endParaRPr kumimoji="0" lang="en-US" altLang="tr-TR" sz="4000" b="1" i="0" u="none" strike="noStrike" kern="1200" cap="none" normalizeH="0" baseline="0" dirty="0">
              <a:ln>
                <a:noFill/>
              </a:ln>
              <a:solidFill>
                <a:srgbClr val="FFFFFF"/>
              </a:solidFill>
              <a:effectLst/>
              <a:latin typeface="+mj-lt"/>
              <a:ea typeface="+mj-ea"/>
              <a:cs typeface="+mj-cs"/>
            </a:endParaRPr>
          </a:p>
        </p:txBody>
      </p:sp>
      <p:graphicFrame>
        <p:nvGraphicFramePr>
          <p:cNvPr id="2" name="İçerik Yer Tutucusu 1">
            <a:extLst>
              <a:ext uri="{FF2B5EF4-FFF2-40B4-BE49-F238E27FC236}">
                <a16:creationId xmlns:a16="http://schemas.microsoft.com/office/drawing/2014/main" id="{BFC7BDCC-8F70-1068-7A2D-CD312E4DDB25}"/>
              </a:ext>
            </a:extLst>
          </p:cNvPr>
          <p:cNvGraphicFramePr>
            <a:graphicFrameLocks noGrp="1"/>
          </p:cNvGraphicFramePr>
          <p:nvPr>
            <p:ph idx="1"/>
            <p:extLst>
              <p:ext uri="{D42A27DB-BD31-4B8C-83A1-F6EECF244321}">
                <p14:modId xmlns:p14="http://schemas.microsoft.com/office/powerpoint/2010/main" val="2488408282"/>
              </p:ext>
            </p:extLst>
          </p:nvPr>
        </p:nvGraphicFramePr>
        <p:xfrm>
          <a:off x="644056" y="2176795"/>
          <a:ext cx="10927831" cy="4064378"/>
        </p:xfrm>
        <a:graphic>
          <a:graphicData uri="http://schemas.openxmlformats.org/drawingml/2006/table">
            <a:tbl>
              <a:tblPr firstRow="1" bandRow="1"/>
              <a:tblGrid>
                <a:gridCol w="1784581">
                  <a:extLst>
                    <a:ext uri="{9D8B030D-6E8A-4147-A177-3AD203B41FA5}">
                      <a16:colId xmlns:a16="http://schemas.microsoft.com/office/drawing/2014/main" val="1392023709"/>
                    </a:ext>
                  </a:extLst>
                </a:gridCol>
                <a:gridCol w="1828650">
                  <a:extLst>
                    <a:ext uri="{9D8B030D-6E8A-4147-A177-3AD203B41FA5}">
                      <a16:colId xmlns:a16="http://schemas.microsoft.com/office/drawing/2014/main" val="2705845937"/>
                    </a:ext>
                  </a:extLst>
                </a:gridCol>
                <a:gridCol w="1828650">
                  <a:extLst>
                    <a:ext uri="{9D8B030D-6E8A-4147-A177-3AD203B41FA5}">
                      <a16:colId xmlns:a16="http://schemas.microsoft.com/office/drawing/2014/main" val="2812526093"/>
                    </a:ext>
                  </a:extLst>
                </a:gridCol>
                <a:gridCol w="1828650">
                  <a:extLst>
                    <a:ext uri="{9D8B030D-6E8A-4147-A177-3AD203B41FA5}">
                      <a16:colId xmlns:a16="http://schemas.microsoft.com/office/drawing/2014/main" val="4257168939"/>
                    </a:ext>
                  </a:extLst>
                </a:gridCol>
                <a:gridCol w="1828650">
                  <a:extLst>
                    <a:ext uri="{9D8B030D-6E8A-4147-A177-3AD203B41FA5}">
                      <a16:colId xmlns:a16="http://schemas.microsoft.com/office/drawing/2014/main" val="1549956367"/>
                    </a:ext>
                  </a:extLst>
                </a:gridCol>
                <a:gridCol w="1828650">
                  <a:extLst>
                    <a:ext uri="{9D8B030D-6E8A-4147-A177-3AD203B41FA5}">
                      <a16:colId xmlns:a16="http://schemas.microsoft.com/office/drawing/2014/main" val="1455167519"/>
                    </a:ext>
                  </a:extLst>
                </a:gridCol>
              </a:tblGrid>
              <a:tr h="706018">
                <a:tc>
                  <a:txBody>
                    <a:bodyPr/>
                    <a:lstStyle/>
                    <a:p>
                      <a:r>
                        <a:rPr lang="tr-TR" sz="1900" b="1" dirty="0"/>
                        <a:t>Ürün</a:t>
                      </a:r>
                      <a:endParaRPr lang="tr-TR" sz="1900" dirty="0"/>
                    </a:p>
                  </a:txBody>
                  <a:tcPr marL="95408" marR="95408" marT="47704" marB="47704"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r>
                        <a:rPr lang="tr-TR" sz="1900" b="1" dirty="0"/>
                        <a:t>Gider Yeri</a:t>
                      </a:r>
                      <a:endParaRPr lang="tr-TR" sz="1900" dirty="0"/>
                    </a:p>
                  </a:txBody>
                  <a:tcPr marL="95408" marR="95408" marT="47704" marB="47704"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900" b="1" dirty="0"/>
                        <a:t>İşçilik Süresi (Saat)</a:t>
                      </a:r>
                      <a:endParaRPr lang="tr-TR" sz="1900" dirty="0"/>
                    </a:p>
                  </a:txBody>
                  <a:tcPr marL="95408" marR="95408" marT="47704" marB="47704"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900" b="1" dirty="0"/>
                        <a:t>Saatlik İşçilik Ücreti (TL)</a:t>
                      </a:r>
                      <a:endParaRPr lang="tr-TR" sz="1900" dirty="0"/>
                    </a:p>
                  </a:txBody>
                  <a:tcPr marL="95408" marR="95408" marT="47704" marB="47704"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900" b="1" dirty="0"/>
                        <a:t>Gider Yeri Toplamı (TL)</a:t>
                      </a:r>
                      <a:endParaRPr lang="tr-TR" sz="1900" dirty="0"/>
                    </a:p>
                  </a:txBody>
                  <a:tcPr marL="95408" marR="95408" marT="47704" marB="47704"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tr-TR" sz="1900" b="1" dirty="0"/>
                        <a:t>Ürün Toplamı (TL)</a:t>
                      </a:r>
                      <a:endParaRPr lang="tr-TR" sz="1900" dirty="0"/>
                    </a:p>
                  </a:txBody>
                  <a:tcPr marL="95408" marR="95408" marT="47704" marB="47704"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4502212"/>
                  </a:ext>
                </a:extLst>
              </a:tr>
              <a:tr h="419795">
                <a:tc>
                  <a:txBody>
                    <a:bodyPr/>
                    <a:lstStyle/>
                    <a:p>
                      <a:r>
                        <a:rPr lang="tr-TR" sz="1900" b="1"/>
                        <a:t>Sıra</a:t>
                      </a:r>
                      <a:endParaRPr lang="tr-TR" sz="1900"/>
                    </a:p>
                  </a:txBody>
                  <a:tcPr marL="95408" marR="95408" marT="47704" marB="47704"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r>
                        <a:rPr lang="tr-TR" sz="1900"/>
                        <a:t>Kesim</a:t>
                      </a:r>
                    </a:p>
                  </a:txBody>
                  <a:tcPr marL="95408" marR="95408" marT="47704" marB="47704"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1900" dirty="0"/>
                        <a:t>600</a:t>
                      </a:r>
                    </a:p>
                  </a:txBody>
                  <a:tcPr marL="95408" marR="95408" marT="47704" marB="47704"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1900"/>
                        <a:t>50</a:t>
                      </a:r>
                    </a:p>
                  </a:txBody>
                  <a:tcPr marL="95408" marR="95408" marT="47704" marB="47704"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tr-TR" sz="1900"/>
                        <a:t>30.000</a:t>
                      </a:r>
                    </a:p>
                  </a:txBody>
                  <a:tcPr marL="95408" marR="95408" marT="47704" marB="47704"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endParaRPr lang="tr-TR" sz="1900"/>
                    </a:p>
                  </a:txBody>
                  <a:tcPr marL="95408" marR="95408" marT="47704" marB="47704"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1775479273"/>
                  </a:ext>
                </a:extLst>
              </a:tr>
              <a:tr h="419795">
                <a:tc>
                  <a:txBody>
                    <a:bodyPr/>
                    <a:lstStyle/>
                    <a:p>
                      <a:r>
                        <a:rPr lang="tr-TR" sz="1900" b="1"/>
                        <a:t>Sıra</a:t>
                      </a:r>
                      <a:endParaRPr lang="tr-TR" sz="1900"/>
                    </a:p>
                  </a:txBody>
                  <a:tcPr marL="95408" marR="95408" marT="47704" marB="47704" anchor="ctr">
                    <a:lnL>
                      <a:noFill/>
                    </a:lnL>
                    <a:lnR>
                      <a:noFill/>
                    </a:lnR>
                    <a:lnT>
                      <a:noFill/>
                    </a:lnT>
                    <a:lnB>
                      <a:noFill/>
                    </a:lnB>
                    <a:noFill/>
                  </a:tcPr>
                </a:tc>
                <a:tc>
                  <a:txBody>
                    <a:bodyPr/>
                    <a:lstStyle/>
                    <a:p>
                      <a:r>
                        <a:rPr lang="tr-TR" sz="1900"/>
                        <a:t>Montaj</a:t>
                      </a:r>
                    </a:p>
                  </a:txBody>
                  <a:tcPr marL="95408" marR="95408" marT="47704" marB="47704" anchor="ctr">
                    <a:lnL>
                      <a:noFill/>
                    </a:lnL>
                    <a:lnR>
                      <a:noFill/>
                    </a:lnR>
                    <a:lnT>
                      <a:noFill/>
                    </a:lnT>
                    <a:lnB>
                      <a:noFill/>
                    </a:lnB>
                    <a:noFill/>
                  </a:tcPr>
                </a:tc>
                <a:tc>
                  <a:txBody>
                    <a:bodyPr/>
                    <a:lstStyle/>
                    <a:p>
                      <a:pPr algn="ctr"/>
                      <a:r>
                        <a:rPr lang="tr-TR" sz="1900" dirty="0"/>
                        <a:t>300</a:t>
                      </a:r>
                    </a:p>
                  </a:txBody>
                  <a:tcPr marL="95408" marR="95408" marT="47704" marB="47704" anchor="ctr">
                    <a:lnL>
                      <a:noFill/>
                    </a:lnL>
                    <a:lnR>
                      <a:noFill/>
                    </a:lnR>
                    <a:lnT>
                      <a:noFill/>
                    </a:lnT>
                    <a:lnB>
                      <a:noFill/>
                    </a:lnB>
                    <a:noFill/>
                  </a:tcPr>
                </a:tc>
                <a:tc>
                  <a:txBody>
                    <a:bodyPr/>
                    <a:lstStyle/>
                    <a:p>
                      <a:pPr algn="ctr"/>
                      <a:r>
                        <a:rPr lang="tr-TR" sz="1900"/>
                        <a:t>40</a:t>
                      </a:r>
                    </a:p>
                  </a:txBody>
                  <a:tcPr marL="95408" marR="95408" marT="47704" marB="47704" anchor="ctr">
                    <a:lnL>
                      <a:noFill/>
                    </a:lnL>
                    <a:lnR>
                      <a:noFill/>
                    </a:lnR>
                    <a:lnT>
                      <a:noFill/>
                    </a:lnT>
                    <a:lnB>
                      <a:noFill/>
                    </a:lnB>
                    <a:noFill/>
                  </a:tcPr>
                </a:tc>
                <a:tc>
                  <a:txBody>
                    <a:bodyPr/>
                    <a:lstStyle/>
                    <a:p>
                      <a:pPr algn="ctr"/>
                      <a:r>
                        <a:rPr lang="tr-TR" sz="1900"/>
                        <a:t>12.000</a:t>
                      </a:r>
                    </a:p>
                  </a:txBody>
                  <a:tcPr marL="95408" marR="95408" marT="47704" marB="47704" anchor="ctr">
                    <a:lnL>
                      <a:noFill/>
                    </a:lnL>
                    <a:lnR>
                      <a:noFill/>
                    </a:lnR>
                    <a:lnT>
                      <a:noFill/>
                    </a:lnT>
                    <a:lnB>
                      <a:noFill/>
                    </a:lnB>
                    <a:noFill/>
                  </a:tcPr>
                </a:tc>
                <a:tc>
                  <a:txBody>
                    <a:bodyPr/>
                    <a:lstStyle/>
                    <a:p>
                      <a:pPr algn="ctr"/>
                      <a:endParaRPr lang="tr-TR" sz="1900"/>
                    </a:p>
                  </a:txBody>
                  <a:tcPr marL="95408" marR="95408" marT="47704" marB="47704" anchor="ctr">
                    <a:lnL>
                      <a:noFill/>
                    </a:lnL>
                    <a:lnR>
                      <a:noFill/>
                    </a:lnR>
                    <a:lnT>
                      <a:noFill/>
                    </a:lnT>
                    <a:lnB>
                      <a:noFill/>
                    </a:lnB>
                    <a:noFill/>
                  </a:tcPr>
                </a:tc>
                <a:extLst>
                  <a:ext uri="{0D108BD9-81ED-4DB2-BD59-A6C34878D82A}">
                    <a16:rowId xmlns:a16="http://schemas.microsoft.com/office/drawing/2014/main" val="1029732591"/>
                  </a:ext>
                </a:extLst>
              </a:tr>
              <a:tr h="419795">
                <a:tc>
                  <a:txBody>
                    <a:bodyPr/>
                    <a:lstStyle/>
                    <a:p>
                      <a:r>
                        <a:rPr lang="tr-TR" sz="1900" b="1"/>
                        <a:t>Sıra</a:t>
                      </a:r>
                      <a:endParaRPr lang="tr-TR" sz="1900"/>
                    </a:p>
                  </a:txBody>
                  <a:tcPr marL="95408" marR="95408" marT="47704" marB="47704" anchor="ctr">
                    <a:lnL>
                      <a:noFill/>
                    </a:lnL>
                    <a:lnR>
                      <a:noFill/>
                    </a:lnR>
                    <a:lnT>
                      <a:noFill/>
                    </a:lnT>
                    <a:lnB>
                      <a:noFill/>
                    </a:lnB>
                    <a:noFill/>
                  </a:tcPr>
                </a:tc>
                <a:tc>
                  <a:txBody>
                    <a:bodyPr/>
                    <a:lstStyle/>
                    <a:p>
                      <a:r>
                        <a:rPr lang="tr-TR" sz="1900"/>
                        <a:t>Boyama</a:t>
                      </a:r>
                    </a:p>
                  </a:txBody>
                  <a:tcPr marL="95408" marR="95408" marT="47704" marB="47704" anchor="ctr">
                    <a:lnL>
                      <a:noFill/>
                    </a:lnL>
                    <a:lnR>
                      <a:noFill/>
                    </a:lnR>
                    <a:lnT>
                      <a:noFill/>
                    </a:lnT>
                    <a:lnB>
                      <a:noFill/>
                    </a:lnB>
                    <a:noFill/>
                  </a:tcPr>
                </a:tc>
                <a:tc>
                  <a:txBody>
                    <a:bodyPr/>
                    <a:lstStyle/>
                    <a:p>
                      <a:pPr algn="ctr"/>
                      <a:r>
                        <a:rPr lang="tr-TR" sz="1900"/>
                        <a:t>200</a:t>
                      </a:r>
                    </a:p>
                  </a:txBody>
                  <a:tcPr marL="95408" marR="95408" marT="47704" marB="47704" anchor="ctr">
                    <a:lnL>
                      <a:noFill/>
                    </a:lnL>
                    <a:lnR>
                      <a:noFill/>
                    </a:lnR>
                    <a:lnT>
                      <a:noFill/>
                    </a:lnT>
                    <a:lnB>
                      <a:noFill/>
                    </a:lnB>
                    <a:noFill/>
                  </a:tcPr>
                </a:tc>
                <a:tc>
                  <a:txBody>
                    <a:bodyPr/>
                    <a:lstStyle/>
                    <a:p>
                      <a:pPr algn="ctr"/>
                      <a:r>
                        <a:rPr lang="tr-TR" sz="1900" dirty="0"/>
                        <a:t>45</a:t>
                      </a:r>
                    </a:p>
                  </a:txBody>
                  <a:tcPr marL="95408" marR="95408" marT="47704" marB="47704" anchor="ctr">
                    <a:lnL>
                      <a:noFill/>
                    </a:lnL>
                    <a:lnR>
                      <a:noFill/>
                    </a:lnR>
                    <a:lnT>
                      <a:noFill/>
                    </a:lnT>
                    <a:lnB>
                      <a:noFill/>
                    </a:lnB>
                    <a:noFill/>
                  </a:tcPr>
                </a:tc>
                <a:tc>
                  <a:txBody>
                    <a:bodyPr/>
                    <a:lstStyle/>
                    <a:p>
                      <a:pPr algn="ctr"/>
                      <a:r>
                        <a:rPr lang="tr-TR" sz="1900"/>
                        <a:t>9.000</a:t>
                      </a:r>
                    </a:p>
                  </a:txBody>
                  <a:tcPr marL="95408" marR="95408" marT="47704" marB="47704" anchor="ctr">
                    <a:lnL>
                      <a:noFill/>
                    </a:lnL>
                    <a:lnR>
                      <a:noFill/>
                    </a:lnR>
                    <a:lnT>
                      <a:noFill/>
                    </a:lnT>
                    <a:lnB>
                      <a:noFill/>
                    </a:lnB>
                    <a:noFill/>
                  </a:tcPr>
                </a:tc>
                <a:tc>
                  <a:txBody>
                    <a:bodyPr/>
                    <a:lstStyle/>
                    <a:p>
                      <a:pPr algn="ctr"/>
                      <a:endParaRPr lang="tr-TR" sz="1900"/>
                    </a:p>
                  </a:txBody>
                  <a:tcPr marL="95408" marR="95408" marT="47704" marB="47704" anchor="ctr">
                    <a:lnL>
                      <a:noFill/>
                    </a:lnL>
                    <a:lnR>
                      <a:noFill/>
                    </a:lnR>
                    <a:lnT>
                      <a:noFill/>
                    </a:lnT>
                    <a:lnB>
                      <a:noFill/>
                    </a:lnB>
                    <a:noFill/>
                  </a:tcPr>
                </a:tc>
                <a:extLst>
                  <a:ext uri="{0D108BD9-81ED-4DB2-BD59-A6C34878D82A}">
                    <a16:rowId xmlns:a16="http://schemas.microsoft.com/office/drawing/2014/main" val="1178666389"/>
                  </a:ext>
                </a:extLst>
              </a:tr>
              <a:tr h="419795">
                <a:tc>
                  <a:txBody>
                    <a:bodyPr/>
                    <a:lstStyle/>
                    <a:p>
                      <a:r>
                        <a:rPr lang="tr-TR" sz="1900" b="1" dirty="0">
                          <a:solidFill>
                            <a:schemeClr val="bg1"/>
                          </a:solidFill>
                        </a:rPr>
                        <a:t>Toplam</a:t>
                      </a:r>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pPr algn="ctr"/>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pPr algn="ctr"/>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pPr algn="ctr"/>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pPr algn="ctr"/>
                      <a:r>
                        <a:rPr lang="tr-TR" sz="1900" b="1" dirty="0">
                          <a:solidFill>
                            <a:schemeClr val="bg1"/>
                          </a:solidFill>
                        </a:rPr>
                        <a:t>51.000</a:t>
                      </a:r>
                      <a:endParaRPr lang="tr-TR" sz="1900" dirty="0">
                        <a:solidFill>
                          <a:schemeClr val="bg1"/>
                        </a:solidFill>
                      </a:endParaRPr>
                    </a:p>
                  </a:txBody>
                  <a:tcPr marL="95408" marR="95408" marT="47704" marB="47704" anchor="ctr">
                    <a:lnL>
                      <a:noFill/>
                    </a:lnL>
                    <a:lnR>
                      <a:noFill/>
                    </a:lnR>
                    <a:lnT>
                      <a:noFill/>
                    </a:lnT>
                    <a:lnB>
                      <a:noFill/>
                    </a:lnB>
                    <a:solidFill>
                      <a:schemeClr val="tx1"/>
                    </a:solidFill>
                  </a:tcPr>
                </a:tc>
                <a:extLst>
                  <a:ext uri="{0D108BD9-81ED-4DB2-BD59-A6C34878D82A}">
                    <a16:rowId xmlns:a16="http://schemas.microsoft.com/office/drawing/2014/main" val="3499003072"/>
                  </a:ext>
                </a:extLst>
              </a:tr>
              <a:tr h="419795">
                <a:tc>
                  <a:txBody>
                    <a:bodyPr/>
                    <a:lstStyle/>
                    <a:p>
                      <a:r>
                        <a:rPr lang="tr-TR" sz="1900" b="1"/>
                        <a:t>Masa</a:t>
                      </a:r>
                      <a:endParaRPr lang="tr-TR" sz="1900"/>
                    </a:p>
                  </a:txBody>
                  <a:tcPr marL="95408" marR="95408" marT="47704" marB="47704" anchor="ctr">
                    <a:lnL>
                      <a:noFill/>
                    </a:lnL>
                    <a:lnR>
                      <a:noFill/>
                    </a:lnR>
                    <a:lnT>
                      <a:noFill/>
                    </a:lnT>
                    <a:lnB>
                      <a:noFill/>
                    </a:lnB>
                    <a:noFill/>
                  </a:tcPr>
                </a:tc>
                <a:tc>
                  <a:txBody>
                    <a:bodyPr/>
                    <a:lstStyle/>
                    <a:p>
                      <a:r>
                        <a:rPr lang="tr-TR" sz="1900"/>
                        <a:t>Kesim</a:t>
                      </a:r>
                    </a:p>
                  </a:txBody>
                  <a:tcPr marL="95408" marR="95408" marT="47704" marB="47704" anchor="ctr">
                    <a:lnL>
                      <a:noFill/>
                    </a:lnL>
                    <a:lnR>
                      <a:noFill/>
                    </a:lnR>
                    <a:lnT>
                      <a:noFill/>
                    </a:lnT>
                    <a:lnB>
                      <a:noFill/>
                    </a:lnB>
                    <a:noFill/>
                  </a:tcPr>
                </a:tc>
                <a:tc>
                  <a:txBody>
                    <a:bodyPr/>
                    <a:lstStyle/>
                    <a:p>
                      <a:pPr algn="ctr"/>
                      <a:r>
                        <a:rPr lang="tr-TR" sz="1900"/>
                        <a:t>400</a:t>
                      </a:r>
                    </a:p>
                  </a:txBody>
                  <a:tcPr marL="95408" marR="95408" marT="47704" marB="47704" anchor="ctr">
                    <a:lnL>
                      <a:noFill/>
                    </a:lnL>
                    <a:lnR>
                      <a:noFill/>
                    </a:lnR>
                    <a:lnT>
                      <a:noFill/>
                    </a:lnT>
                    <a:lnB>
                      <a:noFill/>
                    </a:lnB>
                    <a:noFill/>
                  </a:tcPr>
                </a:tc>
                <a:tc>
                  <a:txBody>
                    <a:bodyPr/>
                    <a:lstStyle/>
                    <a:p>
                      <a:pPr algn="ctr"/>
                      <a:r>
                        <a:rPr lang="tr-TR" sz="1900" dirty="0"/>
                        <a:t>50</a:t>
                      </a:r>
                    </a:p>
                  </a:txBody>
                  <a:tcPr marL="95408" marR="95408" marT="47704" marB="47704" anchor="ctr">
                    <a:lnL>
                      <a:noFill/>
                    </a:lnL>
                    <a:lnR>
                      <a:noFill/>
                    </a:lnR>
                    <a:lnT>
                      <a:noFill/>
                    </a:lnT>
                    <a:lnB>
                      <a:noFill/>
                    </a:lnB>
                    <a:noFill/>
                  </a:tcPr>
                </a:tc>
                <a:tc>
                  <a:txBody>
                    <a:bodyPr/>
                    <a:lstStyle/>
                    <a:p>
                      <a:pPr algn="ctr"/>
                      <a:r>
                        <a:rPr lang="tr-TR" sz="1900" dirty="0"/>
                        <a:t>20.000</a:t>
                      </a:r>
                    </a:p>
                  </a:txBody>
                  <a:tcPr marL="95408" marR="95408" marT="47704" marB="47704" anchor="ctr">
                    <a:lnL>
                      <a:noFill/>
                    </a:lnL>
                    <a:lnR>
                      <a:noFill/>
                    </a:lnR>
                    <a:lnT>
                      <a:noFill/>
                    </a:lnT>
                    <a:lnB>
                      <a:noFill/>
                    </a:lnB>
                    <a:noFill/>
                  </a:tcPr>
                </a:tc>
                <a:tc>
                  <a:txBody>
                    <a:bodyPr/>
                    <a:lstStyle/>
                    <a:p>
                      <a:pPr algn="ctr"/>
                      <a:endParaRPr lang="tr-TR" sz="1900"/>
                    </a:p>
                  </a:txBody>
                  <a:tcPr marL="95408" marR="95408" marT="47704" marB="47704" anchor="ctr">
                    <a:lnL>
                      <a:noFill/>
                    </a:lnL>
                    <a:lnR>
                      <a:noFill/>
                    </a:lnR>
                    <a:lnT>
                      <a:noFill/>
                    </a:lnT>
                    <a:lnB>
                      <a:noFill/>
                    </a:lnB>
                    <a:noFill/>
                  </a:tcPr>
                </a:tc>
                <a:extLst>
                  <a:ext uri="{0D108BD9-81ED-4DB2-BD59-A6C34878D82A}">
                    <a16:rowId xmlns:a16="http://schemas.microsoft.com/office/drawing/2014/main" val="3016881554"/>
                  </a:ext>
                </a:extLst>
              </a:tr>
              <a:tr h="419795">
                <a:tc>
                  <a:txBody>
                    <a:bodyPr/>
                    <a:lstStyle/>
                    <a:p>
                      <a:r>
                        <a:rPr lang="tr-TR" sz="1900" b="1"/>
                        <a:t>Masa</a:t>
                      </a:r>
                      <a:endParaRPr lang="tr-TR" sz="1900"/>
                    </a:p>
                  </a:txBody>
                  <a:tcPr marL="95408" marR="95408" marT="47704" marB="47704" anchor="ctr">
                    <a:lnL>
                      <a:noFill/>
                    </a:lnL>
                    <a:lnR>
                      <a:noFill/>
                    </a:lnR>
                    <a:lnT>
                      <a:noFill/>
                    </a:lnT>
                    <a:lnB>
                      <a:noFill/>
                    </a:lnB>
                    <a:noFill/>
                  </a:tcPr>
                </a:tc>
                <a:tc>
                  <a:txBody>
                    <a:bodyPr/>
                    <a:lstStyle/>
                    <a:p>
                      <a:r>
                        <a:rPr lang="tr-TR" sz="1900"/>
                        <a:t>Montaj</a:t>
                      </a:r>
                    </a:p>
                  </a:txBody>
                  <a:tcPr marL="95408" marR="95408" marT="47704" marB="47704" anchor="ctr">
                    <a:lnL>
                      <a:noFill/>
                    </a:lnL>
                    <a:lnR>
                      <a:noFill/>
                    </a:lnR>
                    <a:lnT>
                      <a:noFill/>
                    </a:lnT>
                    <a:lnB>
                      <a:noFill/>
                    </a:lnB>
                    <a:noFill/>
                  </a:tcPr>
                </a:tc>
                <a:tc>
                  <a:txBody>
                    <a:bodyPr/>
                    <a:lstStyle/>
                    <a:p>
                      <a:pPr algn="ctr"/>
                      <a:r>
                        <a:rPr lang="tr-TR" sz="1900"/>
                        <a:t>500</a:t>
                      </a:r>
                    </a:p>
                  </a:txBody>
                  <a:tcPr marL="95408" marR="95408" marT="47704" marB="47704" anchor="ctr">
                    <a:lnL>
                      <a:noFill/>
                    </a:lnL>
                    <a:lnR>
                      <a:noFill/>
                    </a:lnR>
                    <a:lnT>
                      <a:noFill/>
                    </a:lnT>
                    <a:lnB>
                      <a:noFill/>
                    </a:lnB>
                    <a:noFill/>
                  </a:tcPr>
                </a:tc>
                <a:tc>
                  <a:txBody>
                    <a:bodyPr/>
                    <a:lstStyle/>
                    <a:p>
                      <a:pPr algn="ctr"/>
                      <a:r>
                        <a:rPr lang="tr-TR" sz="1900"/>
                        <a:t>40</a:t>
                      </a:r>
                    </a:p>
                  </a:txBody>
                  <a:tcPr marL="95408" marR="95408" marT="47704" marB="47704" anchor="ctr">
                    <a:lnL>
                      <a:noFill/>
                    </a:lnL>
                    <a:lnR>
                      <a:noFill/>
                    </a:lnR>
                    <a:lnT>
                      <a:noFill/>
                    </a:lnT>
                    <a:lnB>
                      <a:noFill/>
                    </a:lnB>
                    <a:noFill/>
                  </a:tcPr>
                </a:tc>
                <a:tc>
                  <a:txBody>
                    <a:bodyPr/>
                    <a:lstStyle/>
                    <a:p>
                      <a:pPr algn="ctr"/>
                      <a:r>
                        <a:rPr lang="tr-TR" sz="1900" dirty="0"/>
                        <a:t>20.000</a:t>
                      </a:r>
                    </a:p>
                  </a:txBody>
                  <a:tcPr marL="95408" marR="95408" marT="47704" marB="47704" anchor="ctr">
                    <a:lnL>
                      <a:noFill/>
                    </a:lnL>
                    <a:lnR>
                      <a:noFill/>
                    </a:lnR>
                    <a:lnT>
                      <a:noFill/>
                    </a:lnT>
                    <a:lnB>
                      <a:noFill/>
                    </a:lnB>
                    <a:noFill/>
                  </a:tcPr>
                </a:tc>
                <a:tc>
                  <a:txBody>
                    <a:bodyPr/>
                    <a:lstStyle/>
                    <a:p>
                      <a:pPr algn="ctr"/>
                      <a:endParaRPr lang="tr-TR" sz="1900" dirty="0"/>
                    </a:p>
                  </a:txBody>
                  <a:tcPr marL="95408" marR="95408" marT="47704" marB="47704" anchor="ctr">
                    <a:lnL>
                      <a:noFill/>
                    </a:lnL>
                    <a:lnR>
                      <a:noFill/>
                    </a:lnR>
                    <a:lnT>
                      <a:noFill/>
                    </a:lnT>
                    <a:lnB>
                      <a:noFill/>
                    </a:lnB>
                    <a:noFill/>
                  </a:tcPr>
                </a:tc>
                <a:extLst>
                  <a:ext uri="{0D108BD9-81ED-4DB2-BD59-A6C34878D82A}">
                    <a16:rowId xmlns:a16="http://schemas.microsoft.com/office/drawing/2014/main" val="454209940"/>
                  </a:ext>
                </a:extLst>
              </a:tr>
              <a:tr h="419795">
                <a:tc>
                  <a:txBody>
                    <a:bodyPr/>
                    <a:lstStyle/>
                    <a:p>
                      <a:r>
                        <a:rPr lang="tr-TR" sz="1900" b="1"/>
                        <a:t>Masa</a:t>
                      </a:r>
                      <a:endParaRPr lang="tr-TR" sz="1900"/>
                    </a:p>
                  </a:txBody>
                  <a:tcPr marL="95408" marR="95408" marT="47704" marB="47704" anchor="ctr">
                    <a:lnL>
                      <a:noFill/>
                    </a:lnL>
                    <a:lnR>
                      <a:noFill/>
                    </a:lnR>
                    <a:lnT>
                      <a:noFill/>
                    </a:lnT>
                    <a:lnB>
                      <a:noFill/>
                    </a:lnB>
                    <a:noFill/>
                  </a:tcPr>
                </a:tc>
                <a:tc>
                  <a:txBody>
                    <a:bodyPr/>
                    <a:lstStyle/>
                    <a:p>
                      <a:r>
                        <a:rPr lang="tr-TR" sz="1900"/>
                        <a:t>Boyama</a:t>
                      </a:r>
                    </a:p>
                  </a:txBody>
                  <a:tcPr marL="95408" marR="95408" marT="47704" marB="47704" anchor="ctr">
                    <a:lnL>
                      <a:noFill/>
                    </a:lnL>
                    <a:lnR>
                      <a:noFill/>
                    </a:lnR>
                    <a:lnT>
                      <a:noFill/>
                    </a:lnT>
                    <a:lnB>
                      <a:noFill/>
                    </a:lnB>
                    <a:noFill/>
                  </a:tcPr>
                </a:tc>
                <a:tc>
                  <a:txBody>
                    <a:bodyPr/>
                    <a:lstStyle/>
                    <a:p>
                      <a:pPr algn="ctr"/>
                      <a:r>
                        <a:rPr lang="tr-TR" sz="1900"/>
                        <a:t>300</a:t>
                      </a:r>
                    </a:p>
                  </a:txBody>
                  <a:tcPr marL="95408" marR="95408" marT="47704" marB="47704" anchor="ctr">
                    <a:lnL>
                      <a:noFill/>
                    </a:lnL>
                    <a:lnR>
                      <a:noFill/>
                    </a:lnR>
                    <a:lnT>
                      <a:noFill/>
                    </a:lnT>
                    <a:lnB>
                      <a:noFill/>
                    </a:lnB>
                    <a:noFill/>
                  </a:tcPr>
                </a:tc>
                <a:tc>
                  <a:txBody>
                    <a:bodyPr/>
                    <a:lstStyle/>
                    <a:p>
                      <a:pPr algn="ctr"/>
                      <a:r>
                        <a:rPr lang="tr-TR" sz="1900"/>
                        <a:t>45</a:t>
                      </a:r>
                    </a:p>
                  </a:txBody>
                  <a:tcPr marL="95408" marR="95408" marT="47704" marB="47704" anchor="ctr">
                    <a:lnL>
                      <a:noFill/>
                    </a:lnL>
                    <a:lnR>
                      <a:noFill/>
                    </a:lnR>
                    <a:lnT>
                      <a:noFill/>
                    </a:lnT>
                    <a:lnB>
                      <a:noFill/>
                    </a:lnB>
                    <a:noFill/>
                  </a:tcPr>
                </a:tc>
                <a:tc>
                  <a:txBody>
                    <a:bodyPr/>
                    <a:lstStyle/>
                    <a:p>
                      <a:pPr algn="ctr"/>
                      <a:r>
                        <a:rPr lang="tr-TR" sz="1900"/>
                        <a:t>13.500</a:t>
                      </a:r>
                    </a:p>
                  </a:txBody>
                  <a:tcPr marL="95408" marR="95408" marT="47704" marB="47704" anchor="ctr">
                    <a:lnL>
                      <a:noFill/>
                    </a:lnL>
                    <a:lnR>
                      <a:noFill/>
                    </a:lnR>
                    <a:lnT>
                      <a:noFill/>
                    </a:lnT>
                    <a:lnB>
                      <a:noFill/>
                    </a:lnB>
                    <a:noFill/>
                  </a:tcPr>
                </a:tc>
                <a:tc>
                  <a:txBody>
                    <a:bodyPr/>
                    <a:lstStyle/>
                    <a:p>
                      <a:pPr algn="ctr"/>
                      <a:endParaRPr lang="tr-TR" sz="1900" dirty="0"/>
                    </a:p>
                  </a:txBody>
                  <a:tcPr marL="95408" marR="95408" marT="47704" marB="47704" anchor="ctr">
                    <a:lnL>
                      <a:noFill/>
                    </a:lnL>
                    <a:lnR>
                      <a:noFill/>
                    </a:lnR>
                    <a:lnT>
                      <a:noFill/>
                    </a:lnT>
                    <a:lnB>
                      <a:noFill/>
                    </a:lnB>
                    <a:noFill/>
                  </a:tcPr>
                </a:tc>
                <a:extLst>
                  <a:ext uri="{0D108BD9-81ED-4DB2-BD59-A6C34878D82A}">
                    <a16:rowId xmlns:a16="http://schemas.microsoft.com/office/drawing/2014/main" val="2966634371"/>
                  </a:ext>
                </a:extLst>
              </a:tr>
              <a:tr h="419795">
                <a:tc>
                  <a:txBody>
                    <a:bodyPr/>
                    <a:lstStyle/>
                    <a:p>
                      <a:r>
                        <a:rPr lang="tr-TR" sz="1900" b="1" dirty="0">
                          <a:solidFill>
                            <a:schemeClr val="bg1"/>
                          </a:solidFill>
                        </a:rPr>
                        <a:t>Toplam</a:t>
                      </a:r>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pPr algn="ctr"/>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pPr algn="ctr"/>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pPr algn="ctr"/>
                      <a:endParaRPr lang="tr-TR" sz="1900" dirty="0">
                        <a:solidFill>
                          <a:schemeClr val="bg1"/>
                        </a:solidFill>
                      </a:endParaRPr>
                    </a:p>
                  </a:txBody>
                  <a:tcPr marL="95408" marR="95408" marT="47704" marB="47704" anchor="ctr">
                    <a:lnL>
                      <a:noFill/>
                    </a:lnL>
                    <a:lnR>
                      <a:noFill/>
                    </a:lnR>
                    <a:lnT>
                      <a:noFill/>
                    </a:lnT>
                    <a:lnB>
                      <a:noFill/>
                    </a:lnB>
                    <a:solidFill>
                      <a:schemeClr val="tx1"/>
                    </a:solidFill>
                  </a:tcPr>
                </a:tc>
                <a:tc>
                  <a:txBody>
                    <a:bodyPr/>
                    <a:lstStyle/>
                    <a:p>
                      <a:pPr algn="ctr"/>
                      <a:r>
                        <a:rPr lang="tr-TR" sz="1900" b="1" dirty="0">
                          <a:solidFill>
                            <a:schemeClr val="bg1"/>
                          </a:solidFill>
                        </a:rPr>
                        <a:t>53.500</a:t>
                      </a:r>
                      <a:endParaRPr lang="tr-TR" sz="1900" dirty="0">
                        <a:solidFill>
                          <a:schemeClr val="bg1"/>
                        </a:solidFill>
                      </a:endParaRPr>
                    </a:p>
                  </a:txBody>
                  <a:tcPr marL="95408" marR="95408" marT="47704" marB="47704" anchor="ctr">
                    <a:lnL>
                      <a:noFill/>
                    </a:lnL>
                    <a:lnR>
                      <a:noFill/>
                    </a:lnR>
                    <a:lnT>
                      <a:noFill/>
                    </a:lnT>
                    <a:lnB>
                      <a:noFill/>
                    </a:lnB>
                    <a:solidFill>
                      <a:schemeClr val="tx1"/>
                    </a:solidFill>
                  </a:tcPr>
                </a:tc>
                <a:extLst>
                  <a:ext uri="{0D108BD9-81ED-4DB2-BD59-A6C34878D82A}">
                    <a16:rowId xmlns:a16="http://schemas.microsoft.com/office/drawing/2014/main" val="917188632"/>
                  </a:ext>
                </a:extLst>
              </a:tr>
            </a:tbl>
          </a:graphicData>
        </a:graphic>
      </p:graphicFrame>
    </p:spTree>
    <p:extLst>
      <p:ext uri="{BB962C8B-B14F-4D97-AF65-F5344CB8AC3E}">
        <p14:creationId xmlns:p14="http://schemas.microsoft.com/office/powerpoint/2010/main" val="1258232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1B7D65-61AE-ECF3-C7F4-948DF08D3C1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0C933A4E-5E58-E833-DB59-388B8AA8F6F6}"/>
              </a:ext>
            </a:extLst>
          </p:cNvPr>
          <p:cNvSpPr>
            <a:spLocks noChangeArrowheads="1"/>
          </p:cNvSpPr>
          <p:nvPr/>
        </p:nvSpPr>
        <p:spPr bwMode="auto">
          <a:xfrm>
            <a:off x="369456" y="255818"/>
            <a:ext cx="10981942" cy="9471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fontAlgn="base">
              <a:lnSpc>
                <a:spcPct val="90000"/>
              </a:lnSpc>
              <a:spcBef>
                <a:spcPct val="0"/>
              </a:spcBef>
              <a:spcAft>
                <a:spcPts val="600"/>
              </a:spcAft>
              <a:buClrTx/>
              <a:buSzTx/>
              <a:tabLst/>
            </a:pPr>
            <a:r>
              <a:rPr kumimoji="0" lang="en-US" altLang="tr-TR" sz="4000" b="1" i="0" u="none" strike="noStrike" kern="1200" cap="none" normalizeH="0" baseline="0" dirty="0" err="1">
                <a:ln>
                  <a:noFill/>
                </a:ln>
                <a:solidFill>
                  <a:schemeClr val="tx1"/>
                </a:solidFill>
                <a:effectLst/>
                <a:latin typeface="+mj-lt"/>
                <a:ea typeface="+mj-ea"/>
                <a:cs typeface="+mj-cs"/>
              </a:rPr>
              <a:t>Yardımcı</a:t>
            </a:r>
            <a:r>
              <a:rPr kumimoji="0" lang="en-US" altLang="tr-TR" sz="4000" b="1" i="0" u="none" strike="noStrike" kern="1200" cap="none" normalizeH="0" baseline="0" dirty="0">
                <a:ln>
                  <a:noFill/>
                </a:ln>
                <a:solidFill>
                  <a:schemeClr val="tx1"/>
                </a:solidFill>
                <a:effectLst/>
                <a:latin typeface="+mj-lt"/>
                <a:ea typeface="+mj-ea"/>
                <a:cs typeface="+mj-cs"/>
              </a:rPr>
              <a:t> </a:t>
            </a:r>
            <a:r>
              <a:rPr kumimoji="0" lang="en-US" altLang="tr-TR" sz="4000" b="1" i="0" u="none" strike="noStrike" kern="1200" cap="none" normalizeH="0" baseline="0" dirty="0" err="1">
                <a:ln>
                  <a:noFill/>
                </a:ln>
                <a:solidFill>
                  <a:schemeClr val="tx1"/>
                </a:solidFill>
                <a:effectLst/>
                <a:latin typeface="+mj-lt"/>
                <a:ea typeface="+mj-ea"/>
                <a:cs typeface="+mj-cs"/>
              </a:rPr>
              <a:t>Üretim</a:t>
            </a:r>
            <a:r>
              <a:rPr kumimoji="0" lang="en-US" altLang="tr-TR" sz="4000" b="1" i="0" u="none" strike="noStrike" kern="1200" cap="none" normalizeH="0" baseline="0" dirty="0">
                <a:ln>
                  <a:noFill/>
                </a:ln>
                <a:solidFill>
                  <a:schemeClr val="tx1"/>
                </a:solidFill>
                <a:effectLst/>
                <a:latin typeface="+mj-lt"/>
                <a:ea typeface="+mj-ea"/>
                <a:cs typeface="+mj-cs"/>
              </a:rPr>
              <a:t> </a:t>
            </a:r>
            <a:r>
              <a:rPr kumimoji="0" lang="en-US" altLang="tr-TR" sz="4000" b="1" i="0" u="none" strike="noStrike" kern="1200" cap="none" normalizeH="0" baseline="0" dirty="0" err="1">
                <a:ln>
                  <a:noFill/>
                </a:ln>
                <a:solidFill>
                  <a:schemeClr val="tx1"/>
                </a:solidFill>
                <a:effectLst/>
                <a:latin typeface="+mj-lt"/>
                <a:ea typeface="+mj-ea"/>
                <a:cs typeface="+mj-cs"/>
              </a:rPr>
              <a:t>Gider</a:t>
            </a:r>
            <a:r>
              <a:rPr kumimoji="0" lang="en-US" altLang="tr-TR" sz="4000" b="1" i="0" u="none" strike="noStrike" kern="1200" cap="none" normalizeH="0" baseline="0" dirty="0">
                <a:ln>
                  <a:noFill/>
                </a:ln>
                <a:solidFill>
                  <a:schemeClr val="tx1"/>
                </a:solidFill>
                <a:effectLst/>
                <a:latin typeface="+mj-lt"/>
                <a:ea typeface="+mj-ea"/>
                <a:cs typeface="+mj-cs"/>
              </a:rPr>
              <a:t> </a:t>
            </a:r>
            <a:r>
              <a:rPr kumimoji="0" lang="en-US" altLang="tr-TR" sz="4000" b="1" i="0" u="none" strike="noStrike" kern="1200" cap="none" normalizeH="0" baseline="0" dirty="0" err="1">
                <a:ln>
                  <a:noFill/>
                </a:ln>
                <a:solidFill>
                  <a:schemeClr val="tx1"/>
                </a:solidFill>
                <a:effectLst/>
                <a:latin typeface="+mj-lt"/>
                <a:ea typeface="+mj-ea"/>
                <a:cs typeface="+mj-cs"/>
              </a:rPr>
              <a:t>Yerleri</a:t>
            </a:r>
            <a:r>
              <a:rPr kumimoji="0" lang="en-US" altLang="tr-TR" sz="4000" b="1" i="0" u="none" strike="noStrike" kern="1200" cap="none" normalizeH="0" baseline="0" dirty="0">
                <a:ln>
                  <a:noFill/>
                </a:ln>
                <a:solidFill>
                  <a:schemeClr val="tx1"/>
                </a:solidFill>
                <a:effectLst/>
                <a:latin typeface="+mj-lt"/>
                <a:ea typeface="+mj-ea"/>
                <a:cs typeface="+mj-cs"/>
              </a:rPr>
              <a:t> </a:t>
            </a:r>
            <a:r>
              <a:rPr kumimoji="0" lang="en-US" altLang="tr-TR" sz="4000" b="1" i="0" u="none" strike="noStrike" kern="1200" cap="none" normalizeH="0" baseline="0" dirty="0" err="1">
                <a:ln>
                  <a:noFill/>
                </a:ln>
                <a:solidFill>
                  <a:schemeClr val="tx1"/>
                </a:solidFill>
                <a:effectLst/>
                <a:latin typeface="+mj-lt"/>
                <a:ea typeface="+mj-ea"/>
                <a:cs typeface="+mj-cs"/>
              </a:rPr>
              <a:t>ve</a:t>
            </a:r>
            <a:r>
              <a:rPr kumimoji="0" lang="en-US" altLang="tr-TR" sz="4000" b="1" i="0" u="none" strike="noStrike" kern="1200" cap="none" normalizeH="0" baseline="0" dirty="0">
                <a:ln>
                  <a:noFill/>
                </a:ln>
                <a:solidFill>
                  <a:schemeClr val="tx1"/>
                </a:solidFill>
                <a:effectLst/>
                <a:latin typeface="+mj-lt"/>
                <a:ea typeface="+mj-ea"/>
                <a:cs typeface="+mj-cs"/>
              </a:rPr>
              <a:t> </a:t>
            </a:r>
            <a:r>
              <a:rPr kumimoji="0" lang="en-US" altLang="tr-TR" sz="4000" b="1" i="0" u="none" strike="noStrike" kern="1200" cap="none" normalizeH="0" baseline="0" dirty="0" err="1">
                <a:ln>
                  <a:noFill/>
                </a:ln>
                <a:solidFill>
                  <a:schemeClr val="tx1"/>
                </a:solidFill>
                <a:effectLst/>
                <a:latin typeface="+mj-lt"/>
                <a:ea typeface="+mj-ea"/>
                <a:cs typeface="+mj-cs"/>
              </a:rPr>
              <a:t>Toplam</a:t>
            </a:r>
            <a:r>
              <a:rPr kumimoji="0" lang="en-US" altLang="tr-TR" sz="4000" b="1" i="0" u="none" strike="noStrike" kern="1200" cap="none" normalizeH="0" baseline="0" dirty="0">
                <a:ln>
                  <a:noFill/>
                </a:ln>
                <a:solidFill>
                  <a:schemeClr val="tx1"/>
                </a:solidFill>
                <a:effectLst/>
                <a:latin typeface="+mj-lt"/>
                <a:ea typeface="+mj-ea"/>
                <a:cs typeface="+mj-cs"/>
              </a:rPr>
              <a:t> </a:t>
            </a:r>
            <a:r>
              <a:rPr kumimoji="0" lang="en-US" altLang="tr-TR" sz="4000" b="1" i="0" u="none" strike="noStrike" kern="1200" cap="none" normalizeH="0" baseline="0" dirty="0" err="1">
                <a:ln>
                  <a:noFill/>
                </a:ln>
                <a:solidFill>
                  <a:schemeClr val="tx1"/>
                </a:solidFill>
                <a:effectLst/>
                <a:latin typeface="+mj-lt"/>
                <a:ea typeface="+mj-ea"/>
                <a:cs typeface="+mj-cs"/>
              </a:rPr>
              <a:t>Giderler</a:t>
            </a:r>
            <a:endParaRPr kumimoji="0" lang="en-US" altLang="tr-TR" sz="4000" b="1" i="0" u="none" strike="noStrike" kern="1200" cap="none" normalizeH="0" baseline="0" dirty="0">
              <a:ln>
                <a:noFill/>
              </a:ln>
              <a:solidFill>
                <a:schemeClr val="tx1"/>
              </a:solidFill>
              <a:effectLst/>
              <a:latin typeface="+mj-lt"/>
              <a:ea typeface="+mj-ea"/>
              <a:cs typeface="+mj-cs"/>
            </a:endParaRPr>
          </a:p>
        </p:txBody>
      </p:sp>
      <p:sp>
        <p:nvSpPr>
          <p:cNvPr id="3" name="İçerik Yer Tutucusu 2">
            <a:extLst>
              <a:ext uri="{FF2B5EF4-FFF2-40B4-BE49-F238E27FC236}">
                <a16:creationId xmlns:a16="http://schemas.microsoft.com/office/drawing/2014/main" id="{8FCEB25A-B5A3-B94D-0EF2-50A48A76431F}"/>
              </a:ext>
            </a:extLst>
          </p:cNvPr>
          <p:cNvSpPr>
            <a:spLocks noGrp="1"/>
          </p:cNvSpPr>
          <p:nvPr>
            <p:ph idx="1"/>
          </p:nvPr>
        </p:nvSpPr>
        <p:spPr>
          <a:xfrm>
            <a:off x="369456" y="1323444"/>
            <a:ext cx="11055926" cy="2273196"/>
          </a:xfrm>
        </p:spPr>
        <p:txBody>
          <a:bodyPr vert="horz" lIns="91440" tIns="45720" rIns="91440" bIns="45720" rtlCol="0" anchor="t">
            <a:normAutofit/>
          </a:bodyPr>
          <a:lstStyle/>
          <a:p>
            <a:pPr marL="0" indent="0" algn="just">
              <a:buNone/>
            </a:pPr>
            <a:r>
              <a:rPr lang="tr-TR" sz="1900" dirty="0"/>
              <a:t>Mobilya üretim işletmesinde, üç esas üretim gider yeri (</a:t>
            </a:r>
            <a:r>
              <a:rPr lang="tr-TR" sz="1900" b="1" dirty="0"/>
              <a:t>Kesim</a:t>
            </a:r>
            <a:r>
              <a:rPr lang="tr-TR" sz="1900" dirty="0"/>
              <a:t>, </a:t>
            </a:r>
            <a:r>
              <a:rPr lang="tr-TR" sz="1900" b="1" dirty="0"/>
              <a:t>Montaj</a:t>
            </a:r>
            <a:r>
              <a:rPr lang="tr-TR" sz="1900" dirty="0"/>
              <a:t>, ve </a:t>
            </a:r>
            <a:r>
              <a:rPr lang="tr-TR" sz="1900" b="1" dirty="0"/>
              <a:t>Boyama</a:t>
            </a:r>
            <a:r>
              <a:rPr lang="tr-TR" sz="1900" dirty="0"/>
              <a:t>) ve üç yardımcı üretim gider yeri (</a:t>
            </a:r>
            <a:r>
              <a:rPr lang="tr-TR" sz="1900" b="1" dirty="0"/>
              <a:t>Tamir ve Bakım</a:t>
            </a:r>
            <a:r>
              <a:rPr lang="tr-TR" sz="1900" dirty="0"/>
              <a:t>, </a:t>
            </a:r>
            <a:r>
              <a:rPr lang="tr-TR" sz="1900" b="1" dirty="0"/>
              <a:t>Enerji</a:t>
            </a:r>
            <a:r>
              <a:rPr lang="tr-TR" sz="1900" dirty="0"/>
              <a:t>, ve </a:t>
            </a:r>
            <a:r>
              <a:rPr lang="tr-TR" sz="1900" b="1" dirty="0"/>
              <a:t>Depolama</a:t>
            </a:r>
            <a:r>
              <a:rPr lang="tr-TR" sz="1900" dirty="0"/>
              <a:t>) bulunmaktadır. Yardımcı gider yerlerinin toplam genel üretim giderleri aşağıda verilmiştir. </a:t>
            </a:r>
          </a:p>
          <a:p>
            <a:pPr marL="0" indent="0" algn="just">
              <a:buNone/>
            </a:pPr>
            <a:endParaRPr lang="tr-TR" sz="1900" dirty="0"/>
          </a:p>
          <a:p>
            <a:pPr marL="0" indent="0" algn="just">
              <a:buNone/>
            </a:pPr>
            <a:r>
              <a:rPr lang="tr-TR" sz="1900" dirty="0"/>
              <a:t>Yardımcı gider yerlerinin, </a:t>
            </a:r>
            <a:r>
              <a:rPr lang="tr-TR" sz="1900" b="1" dirty="0"/>
              <a:t>kademeli dağıtım yöntemi</a:t>
            </a:r>
            <a:r>
              <a:rPr lang="tr-TR" sz="1900" dirty="0"/>
              <a:t> ile esas üretim gider yerlerine aktarılması gerekmektedir. </a:t>
            </a:r>
            <a:r>
              <a:rPr lang="tr-TR" sz="1900" b="1" dirty="0"/>
              <a:t>Kademeli dağıtım yönteminin kurallarına uygun olarak, her yardımcı gider yeri yalnızca esas üretim gider yerlerine ve kendisinden sonra gelen yardımcı gider yerlerine pay verir.</a:t>
            </a:r>
            <a:endParaRPr lang="tr-TR" sz="1900" dirty="0"/>
          </a:p>
          <a:p>
            <a:pPr marL="0"/>
            <a:endParaRPr lang="en-US" sz="1900" dirty="0"/>
          </a:p>
        </p:txBody>
      </p:sp>
      <p:sp>
        <p:nvSpPr>
          <p:cNvPr id="11" name="Rectangle 1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o 1">
            <a:extLst>
              <a:ext uri="{FF2B5EF4-FFF2-40B4-BE49-F238E27FC236}">
                <a16:creationId xmlns:a16="http://schemas.microsoft.com/office/drawing/2014/main" id="{46CF1B18-9F0B-8AF1-315F-4B826D30FB1E}"/>
              </a:ext>
            </a:extLst>
          </p:cNvPr>
          <p:cNvGraphicFramePr>
            <a:graphicFrameLocks noGrp="1"/>
          </p:cNvGraphicFramePr>
          <p:nvPr>
            <p:extLst>
              <p:ext uri="{D42A27DB-BD31-4B8C-83A1-F6EECF244321}">
                <p14:modId xmlns:p14="http://schemas.microsoft.com/office/powerpoint/2010/main" val="1844054559"/>
              </p:ext>
            </p:extLst>
          </p:nvPr>
        </p:nvGraphicFramePr>
        <p:xfrm>
          <a:off x="1314993" y="3981022"/>
          <a:ext cx="9701348" cy="1958151"/>
        </p:xfrm>
        <a:graphic>
          <a:graphicData uri="http://schemas.openxmlformats.org/drawingml/2006/table">
            <a:tbl>
              <a:tblPr firstRow="1" bandRow="1"/>
              <a:tblGrid>
                <a:gridCol w="2577131">
                  <a:extLst>
                    <a:ext uri="{9D8B030D-6E8A-4147-A177-3AD203B41FA5}">
                      <a16:colId xmlns:a16="http://schemas.microsoft.com/office/drawing/2014/main" val="1897652948"/>
                    </a:ext>
                  </a:extLst>
                </a:gridCol>
                <a:gridCol w="2374739">
                  <a:extLst>
                    <a:ext uri="{9D8B030D-6E8A-4147-A177-3AD203B41FA5}">
                      <a16:colId xmlns:a16="http://schemas.microsoft.com/office/drawing/2014/main" val="3030409195"/>
                    </a:ext>
                  </a:extLst>
                </a:gridCol>
                <a:gridCol w="2110783">
                  <a:extLst>
                    <a:ext uri="{9D8B030D-6E8A-4147-A177-3AD203B41FA5}">
                      <a16:colId xmlns:a16="http://schemas.microsoft.com/office/drawing/2014/main" val="1298408611"/>
                    </a:ext>
                  </a:extLst>
                </a:gridCol>
                <a:gridCol w="2638695">
                  <a:extLst>
                    <a:ext uri="{9D8B030D-6E8A-4147-A177-3AD203B41FA5}">
                      <a16:colId xmlns:a16="http://schemas.microsoft.com/office/drawing/2014/main" val="3027080347"/>
                    </a:ext>
                  </a:extLst>
                </a:gridCol>
              </a:tblGrid>
              <a:tr h="703413">
                <a:tc>
                  <a:txBody>
                    <a:bodyPr/>
                    <a:lstStyle/>
                    <a:p>
                      <a:r>
                        <a:rPr lang="tr-TR" sz="1900" b="1" dirty="0"/>
                        <a:t>Yardımcı Gider Yeri</a:t>
                      </a:r>
                      <a:endParaRPr lang="tr-TR" sz="1900" dirty="0"/>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b="1" dirty="0"/>
                        <a:t>Toplam Gider (TL)</a:t>
                      </a:r>
                      <a:endParaRPr lang="tr-TR" sz="1900" dirty="0"/>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b="1" dirty="0"/>
                        <a:t>Dağıtım Sırası</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b="1" dirty="0"/>
                        <a:t>Dağıtım Anahtarı</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3978470"/>
                  </a:ext>
                </a:extLst>
              </a:tr>
              <a:tr h="418246">
                <a:tc>
                  <a:txBody>
                    <a:bodyPr/>
                    <a:lstStyle/>
                    <a:p>
                      <a:r>
                        <a:rPr lang="tr-TR" sz="1900" dirty="0"/>
                        <a:t>Enerji</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40.000</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1</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Enerji Tüketimi (kWh)</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770354"/>
                  </a:ext>
                </a:extLst>
              </a:tr>
              <a:tr h="418246">
                <a:tc>
                  <a:txBody>
                    <a:bodyPr/>
                    <a:lstStyle/>
                    <a:p>
                      <a:r>
                        <a:rPr lang="tr-TR" sz="1900" dirty="0"/>
                        <a:t>Tamir ve Bakım</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30.000</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2</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2000" dirty="0"/>
                        <a:t>Bakım-Onarım Saati</a:t>
                      </a:r>
                      <a:endParaRPr lang="tr-TR" sz="1900" dirty="0"/>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30628083"/>
                  </a:ext>
                </a:extLst>
              </a:tr>
              <a:tr h="418246">
                <a:tc>
                  <a:txBody>
                    <a:bodyPr/>
                    <a:lstStyle/>
                    <a:p>
                      <a:r>
                        <a:rPr lang="tr-TR" sz="1900" dirty="0"/>
                        <a:t>Depolama</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20.000</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3</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2000" dirty="0"/>
                        <a:t>Depolama Alanı (m²)</a:t>
                      </a:r>
                      <a:endParaRPr lang="tr-TR" sz="1900" dirty="0"/>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7604968"/>
                  </a:ext>
                </a:extLst>
              </a:tr>
            </a:tbl>
          </a:graphicData>
        </a:graphic>
      </p:graphicFrame>
    </p:spTree>
    <p:extLst>
      <p:ext uri="{BB962C8B-B14F-4D97-AF65-F5344CB8AC3E}">
        <p14:creationId xmlns:p14="http://schemas.microsoft.com/office/powerpoint/2010/main" val="729321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E4C73-30E1-B6D6-336F-4E92E8A93C16}"/>
            </a:ext>
          </a:extLst>
        </p:cNvPr>
        <p:cNvGrpSpPr/>
        <p:nvPr/>
      </p:nvGrpSpPr>
      <p:grpSpPr>
        <a:xfrm>
          <a:off x="0" y="0"/>
          <a:ext cx="0" cy="0"/>
          <a:chOff x="0" y="0"/>
          <a:chExt cx="0" cy="0"/>
        </a:xfrm>
      </p:grpSpPr>
      <p:graphicFrame>
        <p:nvGraphicFramePr>
          <p:cNvPr id="2" name="İçerik Yer Tutucusu 1">
            <a:extLst>
              <a:ext uri="{FF2B5EF4-FFF2-40B4-BE49-F238E27FC236}">
                <a16:creationId xmlns:a16="http://schemas.microsoft.com/office/drawing/2014/main" id="{115038CE-B11D-D7BE-4A70-E233BCAAABB3}"/>
              </a:ext>
            </a:extLst>
          </p:cNvPr>
          <p:cNvGraphicFramePr>
            <a:graphicFrameLocks noGrp="1"/>
          </p:cNvGraphicFramePr>
          <p:nvPr>
            <p:ph idx="1"/>
            <p:extLst>
              <p:ext uri="{D42A27DB-BD31-4B8C-83A1-F6EECF244321}">
                <p14:modId xmlns:p14="http://schemas.microsoft.com/office/powerpoint/2010/main" val="49172142"/>
              </p:ext>
            </p:extLst>
          </p:nvPr>
        </p:nvGraphicFramePr>
        <p:xfrm>
          <a:off x="838200" y="1825625"/>
          <a:ext cx="10515600" cy="2966720"/>
        </p:xfrm>
        <a:graphic>
          <a:graphicData uri="http://schemas.openxmlformats.org/drawingml/2006/table">
            <a:tbl>
              <a:tblPr firstRow="1" bandRow="1">
                <a:tableStyleId>{073A0DAA-6AF3-43AB-8588-CEC1D06C72B9}</a:tableStyleId>
              </a:tblPr>
              <a:tblGrid>
                <a:gridCol w="2628900">
                  <a:extLst>
                    <a:ext uri="{9D8B030D-6E8A-4147-A177-3AD203B41FA5}">
                      <a16:colId xmlns:a16="http://schemas.microsoft.com/office/drawing/2014/main" val="2228561265"/>
                    </a:ext>
                  </a:extLst>
                </a:gridCol>
                <a:gridCol w="2628900">
                  <a:extLst>
                    <a:ext uri="{9D8B030D-6E8A-4147-A177-3AD203B41FA5}">
                      <a16:colId xmlns:a16="http://schemas.microsoft.com/office/drawing/2014/main" val="3730780132"/>
                    </a:ext>
                  </a:extLst>
                </a:gridCol>
                <a:gridCol w="2628900">
                  <a:extLst>
                    <a:ext uri="{9D8B030D-6E8A-4147-A177-3AD203B41FA5}">
                      <a16:colId xmlns:a16="http://schemas.microsoft.com/office/drawing/2014/main" val="820919946"/>
                    </a:ext>
                  </a:extLst>
                </a:gridCol>
                <a:gridCol w="2628900">
                  <a:extLst>
                    <a:ext uri="{9D8B030D-6E8A-4147-A177-3AD203B41FA5}">
                      <a16:colId xmlns:a16="http://schemas.microsoft.com/office/drawing/2014/main" val="3846112992"/>
                    </a:ext>
                  </a:extLst>
                </a:gridCol>
              </a:tblGrid>
              <a:tr h="370840">
                <a:tc>
                  <a:txBody>
                    <a:bodyPr/>
                    <a:lstStyle/>
                    <a:p>
                      <a:r>
                        <a:rPr lang="tr-TR" dirty="0"/>
                        <a:t>Gider Yeri</a:t>
                      </a:r>
                    </a:p>
                  </a:txBody>
                  <a:tcPr/>
                </a:tc>
                <a:tc>
                  <a:txBody>
                    <a:bodyPr/>
                    <a:lstStyle/>
                    <a:p>
                      <a:pPr algn="ctr"/>
                      <a:r>
                        <a:rPr lang="tr-TR" dirty="0"/>
                        <a:t>Enerji Tüketimi (kWh)</a:t>
                      </a:r>
                    </a:p>
                  </a:txBody>
                  <a:tcPr/>
                </a:tc>
                <a:tc>
                  <a:txBody>
                    <a:bodyPr/>
                    <a:lstStyle/>
                    <a:p>
                      <a:pPr algn="ctr"/>
                      <a:r>
                        <a:rPr lang="tr-TR" dirty="0"/>
                        <a:t>Bakım-Onarım Saati</a:t>
                      </a:r>
                    </a:p>
                  </a:txBody>
                  <a:tcPr/>
                </a:tc>
                <a:tc>
                  <a:txBody>
                    <a:bodyPr/>
                    <a:lstStyle/>
                    <a:p>
                      <a:pPr algn="ctr"/>
                      <a:r>
                        <a:rPr lang="tr-TR" dirty="0"/>
                        <a:t>Depolama Alanı (m²)</a:t>
                      </a:r>
                    </a:p>
                  </a:txBody>
                  <a:tcPr/>
                </a:tc>
                <a:extLst>
                  <a:ext uri="{0D108BD9-81ED-4DB2-BD59-A6C34878D82A}">
                    <a16:rowId xmlns:a16="http://schemas.microsoft.com/office/drawing/2014/main" val="461710083"/>
                  </a:ext>
                </a:extLst>
              </a:tr>
              <a:tr h="370840">
                <a:tc>
                  <a:txBody>
                    <a:bodyPr/>
                    <a:lstStyle/>
                    <a:p>
                      <a:r>
                        <a:rPr lang="tr-TR" dirty="0"/>
                        <a:t>Kesim</a:t>
                      </a:r>
                    </a:p>
                  </a:txBody>
                  <a:tcPr/>
                </a:tc>
                <a:tc>
                  <a:txBody>
                    <a:bodyPr/>
                    <a:lstStyle/>
                    <a:p>
                      <a:pPr algn="ctr"/>
                      <a:r>
                        <a:rPr lang="tr-TR" dirty="0"/>
                        <a:t>5.000</a:t>
                      </a:r>
                    </a:p>
                  </a:txBody>
                  <a:tcPr/>
                </a:tc>
                <a:tc>
                  <a:txBody>
                    <a:bodyPr/>
                    <a:lstStyle/>
                    <a:p>
                      <a:pPr algn="ctr"/>
                      <a:r>
                        <a:rPr lang="tr-TR" dirty="0"/>
                        <a:t>2.000</a:t>
                      </a:r>
                    </a:p>
                  </a:txBody>
                  <a:tcPr/>
                </a:tc>
                <a:tc>
                  <a:txBody>
                    <a:bodyPr/>
                    <a:lstStyle/>
                    <a:p>
                      <a:pPr algn="ctr"/>
                      <a:r>
                        <a:rPr lang="tr-TR" dirty="0"/>
                        <a:t>1.500</a:t>
                      </a:r>
                    </a:p>
                  </a:txBody>
                  <a:tcPr/>
                </a:tc>
                <a:extLst>
                  <a:ext uri="{0D108BD9-81ED-4DB2-BD59-A6C34878D82A}">
                    <a16:rowId xmlns:a16="http://schemas.microsoft.com/office/drawing/2014/main" val="275062658"/>
                  </a:ext>
                </a:extLst>
              </a:tr>
              <a:tr h="370840">
                <a:tc>
                  <a:txBody>
                    <a:bodyPr/>
                    <a:lstStyle/>
                    <a:p>
                      <a:r>
                        <a:rPr lang="tr-TR" dirty="0"/>
                        <a:t>Montaj</a:t>
                      </a:r>
                    </a:p>
                  </a:txBody>
                  <a:tcPr/>
                </a:tc>
                <a:tc>
                  <a:txBody>
                    <a:bodyPr/>
                    <a:lstStyle/>
                    <a:p>
                      <a:pPr algn="ctr"/>
                      <a:r>
                        <a:rPr lang="tr-TR" dirty="0"/>
                        <a:t>3.000</a:t>
                      </a:r>
                    </a:p>
                  </a:txBody>
                  <a:tcPr/>
                </a:tc>
                <a:tc>
                  <a:txBody>
                    <a:bodyPr/>
                    <a:lstStyle/>
                    <a:p>
                      <a:pPr algn="ctr"/>
                      <a:r>
                        <a:rPr lang="tr-TR" dirty="0"/>
                        <a:t>900</a:t>
                      </a:r>
                    </a:p>
                  </a:txBody>
                  <a:tcPr/>
                </a:tc>
                <a:tc>
                  <a:txBody>
                    <a:bodyPr/>
                    <a:lstStyle/>
                    <a:p>
                      <a:pPr algn="ctr"/>
                      <a:r>
                        <a:rPr lang="tr-TR" dirty="0"/>
                        <a:t>1.250</a:t>
                      </a:r>
                    </a:p>
                  </a:txBody>
                  <a:tcPr/>
                </a:tc>
                <a:extLst>
                  <a:ext uri="{0D108BD9-81ED-4DB2-BD59-A6C34878D82A}">
                    <a16:rowId xmlns:a16="http://schemas.microsoft.com/office/drawing/2014/main" val="3853484525"/>
                  </a:ext>
                </a:extLst>
              </a:tr>
              <a:tr h="370840">
                <a:tc>
                  <a:txBody>
                    <a:bodyPr/>
                    <a:lstStyle/>
                    <a:p>
                      <a:r>
                        <a:rPr lang="tr-TR" dirty="0"/>
                        <a:t>Boyama</a:t>
                      </a:r>
                    </a:p>
                  </a:txBody>
                  <a:tcPr/>
                </a:tc>
                <a:tc>
                  <a:txBody>
                    <a:bodyPr/>
                    <a:lstStyle/>
                    <a:p>
                      <a:pPr algn="ctr"/>
                      <a:r>
                        <a:rPr lang="tr-TR" dirty="0"/>
                        <a:t>2.000</a:t>
                      </a:r>
                    </a:p>
                  </a:txBody>
                  <a:tcPr/>
                </a:tc>
                <a:tc>
                  <a:txBody>
                    <a:bodyPr/>
                    <a:lstStyle/>
                    <a:p>
                      <a:pPr algn="ctr"/>
                      <a:r>
                        <a:rPr lang="tr-TR" dirty="0"/>
                        <a:t>600</a:t>
                      </a:r>
                    </a:p>
                  </a:txBody>
                  <a:tcPr/>
                </a:tc>
                <a:tc>
                  <a:txBody>
                    <a:bodyPr/>
                    <a:lstStyle/>
                    <a:p>
                      <a:pPr algn="ctr"/>
                      <a:r>
                        <a:rPr lang="tr-TR" dirty="0"/>
                        <a:t>750</a:t>
                      </a:r>
                    </a:p>
                  </a:txBody>
                  <a:tcPr/>
                </a:tc>
                <a:extLst>
                  <a:ext uri="{0D108BD9-81ED-4DB2-BD59-A6C34878D82A}">
                    <a16:rowId xmlns:a16="http://schemas.microsoft.com/office/drawing/2014/main" val="4284638420"/>
                  </a:ext>
                </a:extLst>
              </a:tr>
              <a:tr h="370840">
                <a:tc>
                  <a:txBody>
                    <a:bodyPr/>
                    <a:lstStyle/>
                    <a:p>
                      <a:r>
                        <a:rPr lang="tr-TR" dirty="0"/>
                        <a:t>Enerji</a:t>
                      </a:r>
                    </a:p>
                  </a:txBody>
                  <a:tcPr/>
                </a:tc>
                <a:tc>
                  <a:txBody>
                    <a:bodyPr/>
                    <a:lstStyle/>
                    <a:p>
                      <a:pPr algn="ctr"/>
                      <a:r>
                        <a:rPr lang="tr-TR" dirty="0"/>
                        <a:t>2.000</a:t>
                      </a:r>
                    </a:p>
                  </a:txBody>
                  <a:tcPr/>
                </a:tc>
                <a:tc>
                  <a:txBody>
                    <a:bodyPr/>
                    <a:lstStyle/>
                    <a:p>
                      <a:pPr algn="ctr"/>
                      <a:r>
                        <a:rPr lang="tr-TR" dirty="0"/>
                        <a:t>500</a:t>
                      </a:r>
                    </a:p>
                  </a:txBody>
                  <a:tcPr/>
                </a:tc>
                <a:tc>
                  <a:txBody>
                    <a:bodyPr/>
                    <a:lstStyle/>
                    <a:p>
                      <a:pPr algn="ctr"/>
                      <a:r>
                        <a:rPr lang="tr-TR" dirty="0"/>
                        <a:t>200</a:t>
                      </a:r>
                    </a:p>
                  </a:txBody>
                  <a:tcPr/>
                </a:tc>
                <a:extLst>
                  <a:ext uri="{0D108BD9-81ED-4DB2-BD59-A6C34878D82A}">
                    <a16:rowId xmlns:a16="http://schemas.microsoft.com/office/drawing/2014/main" val="1359468955"/>
                  </a:ext>
                </a:extLst>
              </a:tr>
              <a:tr h="370840">
                <a:tc>
                  <a:txBody>
                    <a:bodyPr/>
                    <a:lstStyle/>
                    <a:p>
                      <a:r>
                        <a:rPr lang="tr-TR" dirty="0"/>
                        <a:t>Tamir ve Bakım</a:t>
                      </a:r>
                    </a:p>
                  </a:txBody>
                  <a:tcPr/>
                </a:tc>
                <a:tc>
                  <a:txBody>
                    <a:bodyPr/>
                    <a:lstStyle/>
                    <a:p>
                      <a:pPr algn="ctr"/>
                      <a:r>
                        <a:rPr lang="tr-TR" dirty="0"/>
                        <a:t>4.000</a:t>
                      </a:r>
                    </a:p>
                  </a:txBody>
                  <a:tcPr/>
                </a:tc>
                <a:tc>
                  <a:txBody>
                    <a:bodyPr/>
                    <a:lstStyle/>
                    <a:p>
                      <a:pPr algn="ctr"/>
                      <a:r>
                        <a:rPr lang="tr-TR" dirty="0"/>
                        <a:t>250</a:t>
                      </a:r>
                    </a:p>
                  </a:txBody>
                  <a:tcPr/>
                </a:tc>
                <a:tc>
                  <a:txBody>
                    <a:bodyPr/>
                    <a:lstStyle/>
                    <a:p>
                      <a:pPr algn="ctr"/>
                      <a:r>
                        <a:rPr lang="tr-TR" dirty="0"/>
                        <a:t>200</a:t>
                      </a:r>
                    </a:p>
                  </a:txBody>
                  <a:tcPr/>
                </a:tc>
                <a:extLst>
                  <a:ext uri="{0D108BD9-81ED-4DB2-BD59-A6C34878D82A}">
                    <a16:rowId xmlns:a16="http://schemas.microsoft.com/office/drawing/2014/main" val="1714727256"/>
                  </a:ext>
                </a:extLst>
              </a:tr>
              <a:tr h="370840">
                <a:tc>
                  <a:txBody>
                    <a:bodyPr/>
                    <a:lstStyle/>
                    <a:p>
                      <a:r>
                        <a:rPr lang="tr-TR" dirty="0"/>
                        <a:t>Depolama</a:t>
                      </a:r>
                    </a:p>
                  </a:txBody>
                  <a:tcPr/>
                </a:tc>
                <a:tc>
                  <a:txBody>
                    <a:bodyPr/>
                    <a:lstStyle/>
                    <a:p>
                      <a:pPr algn="ctr"/>
                      <a:r>
                        <a:rPr lang="tr-TR" dirty="0"/>
                        <a:t>6.000</a:t>
                      </a:r>
                    </a:p>
                  </a:txBody>
                  <a:tcPr/>
                </a:tc>
                <a:tc>
                  <a:txBody>
                    <a:bodyPr/>
                    <a:lstStyle/>
                    <a:p>
                      <a:pPr algn="ctr"/>
                      <a:r>
                        <a:rPr lang="tr-TR" dirty="0"/>
                        <a:t>300</a:t>
                      </a:r>
                    </a:p>
                  </a:txBody>
                  <a:tcPr/>
                </a:tc>
                <a:tc>
                  <a:txBody>
                    <a:bodyPr/>
                    <a:lstStyle/>
                    <a:p>
                      <a:pPr algn="ctr"/>
                      <a:r>
                        <a:rPr lang="tr-TR" dirty="0"/>
                        <a:t>100</a:t>
                      </a:r>
                    </a:p>
                  </a:txBody>
                  <a:tcPr/>
                </a:tc>
                <a:extLst>
                  <a:ext uri="{0D108BD9-81ED-4DB2-BD59-A6C34878D82A}">
                    <a16:rowId xmlns:a16="http://schemas.microsoft.com/office/drawing/2014/main" val="3192900158"/>
                  </a:ext>
                </a:extLst>
              </a:tr>
              <a:tr h="370840">
                <a:tc>
                  <a:txBody>
                    <a:bodyPr/>
                    <a:lstStyle/>
                    <a:p>
                      <a:r>
                        <a:rPr lang="tr-TR" dirty="0"/>
                        <a:t>TOPLAM</a:t>
                      </a:r>
                    </a:p>
                  </a:txBody>
                  <a:tcPr/>
                </a:tc>
                <a:tc>
                  <a:txBody>
                    <a:bodyPr/>
                    <a:lstStyle/>
                    <a:p>
                      <a:pPr algn="ctr"/>
                      <a:r>
                        <a:rPr lang="tr-TR" dirty="0"/>
                        <a:t>22.000</a:t>
                      </a:r>
                    </a:p>
                  </a:txBody>
                  <a:tcPr/>
                </a:tc>
                <a:tc>
                  <a:txBody>
                    <a:bodyPr/>
                    <a:lstStyle/>
                    <a:p>
                      <a:pPr algn="ctr"/>
                      <a:r>
                        <a:rPr lang="tr-TR" dirty="0"/>
                        <a:t>4.550</a:t>
                      </a:r>
                    </a:p>
                  </a:txBody>
                  <a:tcPr/>
                </a:tc>
                <a:tc>
                  <a:txBody>
                    <a:bodyPr/>
                    <a:lstStyle/>
                    <a:p>
                      <a:pPr algn="ctr"/>
                      <a:r>
                        <a:rPr lang="tr-TR" dirty="0"/>
                        <a:t>4.000</a:t>
                      </a:r>
                    </a:p>
                  </a:txBody>
                  <a:tcPr/>
                </a:tc>
                <a:extLst>
                  <a:ext uri="{0D108BD9-81ED-4DB2-BD59-A6C34878D82A}">
                    <a16:rowId xmlns:a16="http://schemas.microsoft.com/office/drawing/2014/main" val="1438566079"/>
                  </a:ext>
                </a:extLst>
              </a:tr>
            </a:tbl>
          </a:graphicData>
        </a:graphic>
      </p:graphicFrame>
      <p:sp>
        <p:nvSpPr>
          <p:cNvPr id="4" name="Metin kutusu 3">
            <a:extLst>
              <a:ext uri="{FF2B5EF4-FFF2-40B4-BE49-F238E27FC236}">
                <a16:creationId xmlns:a16="http://schemas.microsoft.com/office/drawing/2014/main" id="{E8AFD17A-095A-68CA-D29F-0EC86470A44A}"/>
              </a:ext>
            </a:extLst>
          </p:cNvPr>
          <p:cNvSpPr txBox="1"/>
          <p:nvPr/>
        </p:nvSpPr>
        <p:spPr>
          <a:xfrm>
            <a:off x="2817025" y="444137"/>
            <a:ext cx="6557949" cy="461665"/>
          </a:xfrm>
          <a:prstGeom prst="rect">
            <a:avLst/>
          </a:prstGeom>
          <a:noFill/>
        </p:spPr>
        <p:txBody>
          <a:bodyPr wrap="none" rtlCol="0">
            <a:spAutoFit/>
          </a:bodyPr>
          <a:lstStyle/>
          <a:p>
            <a:r>
              <a:rPr lang="tr-TR" sz="2400" b="1" dirty="0"/>
              <a:t>Yardımcı Gider Yerleri için Dağıtım Anahtarları</a:t>
            </a:r>
          </a:p>
        </p:txBody>
      </p:sp>
    </p:spTree>
    <p:extLst>
      <p:ext uri="{BB962C8B-B14F-4D97-AF65-F5344CB8AC3E}">
        <p14:creationId xmlns:p14="http://schemas.microsoft.com/office/powerpoint/2010/main" val="3342069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AC809-A22E-B9F8-A038-14F90AB53BA2}"/>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8EE6238-1E73-385A-33D9-2E98D9C015E8}"/>
              </a:ext>
            </a:extLst>
          </p:cNvPr>
          <p:cNvSpPr>
            <a:spLocks noGrp="1"/>
          </p:cNvSpPr>
          <p:nvPr>
            <p:ph idx="1"/>
          </p:nvPr>
        </p:nvSpPr>
        <p:spPr>
          <a:xfrm>
            <a:off x="838200" y="387927"/>
            <a:ext cx="10515600" cy="5789036"/>
          </a:xfrm>
        </p:spPr>
        <p:txBody>
          <a:bodyPr/>
          <a:lstStyle/>
          <a:p>
            <a:pPr marL="0" indent="0" algn="just">
              <a:buNone/>
            </a:pPr>
            <a:r>
              <a:rPr lang="tr-TR" b="1" dirty="0"/>
              <a:t>SORU: </a:t>
            </a:r>
            <a:r>
              <a:rPr lang="tr-TR" dirty="0"/>
              <a:t>Yardımcı gider yerlerini, verilen dağıtım anahtarlarını kullanarak </a:t>
            </a:r>
            <a:r>
              <a:rPr lang="tr-TR" b="1" dirty="0"/>
              <a:t>kademeli dağıtım yöntemi</a:t>
            </a:r>
            <a:r>
              <a:rPr lang="tr-TR" dirty="0"/>
              <a:t> ile dağıtınız.</a:t>
            </a:r>
          </a:p>
          <a:p>
            <a:pPr marL="0" indent="0" algn="just">
              <a:buNone/>
            </a:pPr>
            <a:endParaRPr lang="tr-TR" dirty="0"/>
          </a:p>
          <a:p>
            <a:pPr marL="0" indent="0" algn="just">
              <a:buNone/>
            </a:pPr>
            <a:r>
              <a:rPr lang="tr-TR" b="1" dirty="0"/>
              <a:t>SORU: </a:t>
            </a:r>
            <a:r>
              <a:rPr lang="tr-TR" dirty="0"/>
              <a:t>Yardımcı gider yerleri için </a:t>
            </a:r>
            <a:r>
              <a:rPr lang="tr-TR" b="1" dirty="0"/>
              <a:t>yükleme oranlarını </a:t>
            </a:r>
            <a:r>
              <a:rPr lang="tr-TR" dirty="0"/>
              <a:t>hesaplayınız.</a:t>
            </a:r>
            <a:endParaRPr lang="tr-TR" b="1" dirty="0"/>
          </a:p>
          <a:p>
            <a:pPr marL="0" indent="0" algn="just">
              <a:buNone/>
            </a:pPr>
            <a:endParaRPr lang="tr-TR" b="1" dirty="0"/>
          </a:p>
          <a:p>
            <a:pPr marL="0" indent="0" algn="just">
              <a:buNone/>
            </a:pPr>
            <a:r>
              <a:rPr lang="tr-TR" b="1" dirty="0"/>
              <a:t>SORU: </a:t>
            </a:r>
            <a:r>
              <a:rPr lang="tr-TR" dirty="0"/>
              <a:t>Dağıtım sonunda </a:t>
            </a:r>
            <a:r>
              <a:rPr lang="tr-TR" b="1" dirty="0"/>
              <a:t>Kesim</a:t>
            </a:r>
            <a:r>
              <a:rPr lang="tr-TR" dirty="0"/>
              <a:t>, </a:t>
            </a:r>
            <a:r>
              <a:rPr lang="tr-TR" b="1" dirty="0"/>
              <a:t>Montaj</a:t>
            </a:r>
            <a:r>
              <a:rPr lang="tr-TR" dirty="0"/>
              <a:t>, ve </a:t>
            </a:r>
            <a:r>
              <a:rPr lang="tr-TR" b="1" dirty="0"/>
              <a:t>Boyama</a:t>
            </a:r>
            <a:r>
              <a:rPr lang="tr-TR" dirty="0"/>
              <a:t> için nihai toplam giderleri bulunuz. 2. dağıtım öncesinde esas üretim gider yerlerinin genel üretim gideri toplamları aşağıdaki gibidir.</a:t>
            </a:r>
          </a:p>
        </p:txBody>
      </p:sp>
      <p:graphicFrame>
        <p:nvGraphicFramePr>
          <p:cNvPr id="2" name="Tablo 1">
            <a:extLst>
              <a:ext uri="{FF2B5EF4-FFF2-40B4-BE49-F238E27FC236}">
                <a16:creationId xmlns:a16="http://schemas.microsoft.com/office/drawing/2014/main" id="{85175500-0A44-FEAD-6BA3-17B60EE91042}"/>
              </a:ext>
            </a:extLst>
          </p:cNvPr>
          <p:cNvGraphicFramePr>
            <a:graphicFrameLocks noGrp="1"/>
          </p:cNvGraphicFramePr>
          <p:nvPr>
            <p:extLst>
              <p:ext uri="{D42A27DB-BD31-4B8C-83A1-F6EECF244321}">
                <p14:modId xmlns:p14="http://schemas.microsoft.com/office/powerpoint/2010/main" val="2441215009"/>
              </p:ext>
            </p:extLst>
          </p:nvPr>
        </p:nvGraphicFramePr>
        <p:xfrm>
          <a:off x="2464527" y="4320656"/>
          <a:ext cx="7698376" cy="1958151"/>
        </p:xfrm>
        <a:graphic>
          <a:graphicData uri="http://schemas.openxmlformats.org/drawingml/2006/table">
            <a:tbl>
              <a:tblPr firstRow="1" bandRow="1"/>
              <a:tblGrid>
                <a:gridCol w="4006511">
                  <a:extLst>
                    <a:ext uri="{9D8B030D-6E8A-4147-A177-3AD203B41FA5}">
                      <a16:colId xmlns:a16="http://schemas.microsoft.com/office/drawing/2014/main" val="1897652948"/>
                    </a:ext>
                  </a:extLst>
                </a:gridCol>
                <a:gridCol w="3691865">
                  <a:extLst>
                    <a:ext uri="{9D8B030D-6E8A-4147-A177-3AD203B41FA5}">
                      <a16:colId xmlns:a16="http://schemas.microsoft.com/office/drawing/2014/main" val="3030409195"/>
                    </a:ext>
                  </a:extLst>
                </a:gridCol>
              </a:tblGrid>
              <a:tr h="703413">
                <a:tc>
                  <a:txBody>
                    <a:bodyPr/>
                    <a:lstStyle/>
                    <a:p>
                      <a:pPr algn="ctr"/>
                      <a:r>
                        <a:rPr lang="tr-TR" sz="1900" b="1" dirty="0"/>
                        <a:t>Esas Gider Yeri</a:t>
                      </a:r>
                      <a:endParaRPr lang="tr-TR" sz="1900" dirty="0"/>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b="1" dirty="0"/>
                        <a:t>Toplam Genel Üretim Gideri (TL)</a:t>
                      </a:r>
                      <a:endParaRPr lang="tr-TR" sz="1900" dirty="0"/>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3978470"/>
                  </a:ext>
                </a:extLst>
              </a:tr>
              <a:tr h="418246">
                <a:tc>
                  <a:txBody>
                    <a:bodyPr/>
                    <a:lstStyle/>
                    <a:p>
                      <a:pPr algn="ctr"/>
                      <a:r>
                        <a:rPr lang="tr-TR" sz="1900" dirty="0"/>
                        <a:t>Kesim</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35.000</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770354"/>
                  </a:ext>
                </a:extLst>
              </a:tr>
              <a:tr h="418246">
                <a:tc>
                  <a:txBody>
                    <a:bodyPr/>
                    <a:lstStyle/>
                    <a:p>
                      <a:pPr algn="ctr"/>
                      <a:r>
                        <a:rPr lang="tr-TR" sz="1900" dirty="0"/>
                        <a:t>Montaj</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22.500</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30628083"/>
                  </a:ext>
                </a:extLst>
              </a:tr>
              <a:tr h="418246">
                <a:tc>
                  <a:txBody>
                    <a:bodyPr/>
                    <a:lstStyle/>
                    <a:p>
                      <a:pPr algn="ctr"/>
                      <a:r>
                        <a:rPr lang="tr-TR" sz="1900" dirty="0"/>
                        <a:t>Boyama</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tr-TR" sz="1900" dirty="0"/>
                        <a:t>12.500</a:t>
                      </a:r>
                    </a:p>
                  </a:txBody>
                  <a:tcPr marL="95056" marR="95056" marT="47528" marB="475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7604968"/>
                  </a:ext>
                </a:extLst>
              </a:tr>
            </a:tbl>
          </a:graphicData>
        </a:graphic>
      </p:graphicFrame>
    </p:spTree>
    <p:extLst>
      <p:ext uri="{BB962C8B-B14F-4D97-AF65-F5344CB8AC3E}">
        <p14:creationId xmlns:p14="http://schemas.microsoft.com/office/powerpoint/2010/main" val="3022664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E27FF-E828-7049-B722-C2D992A61180}"/>
            </a:ext>
          </a:extLst>
        </p:cNvPr>
        <p:cNvGrpSpPr/>
        <p:nvPr/>
      </p:nvGrpSpPr>
      <p:grpSpPr>
        <a:xfrm>
          <a:off x="0" y="0"/>
          <a:ext cx="0" cy="0"/>
          <a:chOff x="0" y="0"/>
          <a:chExt cx="0" cy="0"/>
        </a:xfrm>
      </p:grpSpPr>
      <p:graphicFrame>
        <p:nvGraphicFramePr>
          <p:cNvPr id="2" name="İçerik Yer Tutucusu 1">
            <a:extLst>
              <a:ext uri="{FF2B5EF4-FFF2-40B4-BE49-F238E27FC236}">
                <a16:creationId xmlns:a16="http://schemas.microsoft.com/office/drawing/2014/main" id="{C42B4764-4E4F-0C50-D6BE-984B714C0BC3}"/>
              </a:ext>
            </a:extLst>
          </p:cNvPr>
          <p:cNvGraphicFramePr>
            <a:graphicFrameLocks noGrp="1"/>
          </p:cNvGraphicFramePr>
          <p:nvPr>
            <p:ph idx="1"/>
            <p:extLst>
              <p:ext uri="{D42A27DB-BD31-4B8C-83A1-F6EECF244321}">
                <p14:modId xmlns:p14="http://schemas.microsoft.com/office/powerpoint/2010/main" val="2947391286"/>
              </p:ext>
            </p:extLst>
          </p:nvPr>
        </p:nvGraphicFramePr>
        <p:xfrm>
          <a:off x="994955" y="3209609"/>
          <a:ext cx="10515599" cy="2938644"/>
        </p:xfrm>
        <a:graphic>
          <a:graphicData uri="http://schemas.openxmlformats.org/drawingml/2006/table">
            <a:tbl>
              <a:tblPr>
                <a:tableStyleId>{68D230F3-CF80-4859-8CE7-A43EE81993B5}</a:tableStyleId>
              </a:tblPr>
              <a:tblGrid>
                <a:gridCol w="1082627">
                  <a:extLst>
                    <a:ext uri="{9D8B030D-6E8A-4147-A177-3AD203B41FA5}">
                      <a16:colId xmlns:a16="http://schemas.microsoft.com/office/drawing/2014/main" val="788310876"/>
                    </a:ext>
                  </a:extLst>
                </a:gridCol>
                <a:gridCol w="1572162">
                  <a:extLst>
                    <a:ext uri="{9D8B030D-6E8A-4147-A177-3AD203B41FA5}">
                      <a16:colId xmlns:a16="http://schemas.microsoft.com/office/drawing/2014/main" val="2423508782"/>
                    </a:ext>
                  </a:extLst>
                </a:gridCol>
                <a:gridCol w="1572162">
                  <a:extLst>
                    <a:ext uri="{9D8B030D-6E8A-4147-A177-3AD203B41FA5}">
                      <a16:colId xmlns:a16="http://schemas.microsoft.com/office/drawing/2014/main" val="745405359"/>
                    </a:ext>
                  </a:extLst>
                </a:gridCol>
                <a:gridCol w="1572162">
                  <a:extLst>
                    <a:ext uri="{9D8B030D-6E8A-4147-A177-3AD203B41FA5}">
                      <a16:colId xmlns:a16="http://schemas.microsoft.com/office/drawing/2014/main" val="2013544588"/>
                    </a:ext>
                  </a:extLst>
                </a:gridCol>
                <a:gridCol w="1572162">
                  <a:extLst>
                    <a:ext uri="{9D8B030D-6E8A-4147-A177-3AD203B41FA5}">
                      <a16:colId xmlns:a16="http://schemas.microsoft.com/office/drawing/2014/main" val="271063732"/>
                    </a:ext>
                  </a:extLst>
                </a:gridCol>
                <a:gridCol w="1572162">
                  <a:extLst>
                    <a:ext uri="{9D8B030D-6E8A-4147-A177-3AD203B41FA5}">
                      <a16:colId xmlns:a16="http://schemas.microsoft.com/office/drawing/2014/main" val="1945617763"/>
                    </a:ext>
                  </a:extLst>
                </a:gridCol>
                <a:gridCol w="1572162">
                  <a:extLst>
                    <a:ext uri="{9D8B030D-6E8A-4147-A177-3AD203B41FA5}">
                      <a16:colId xmlns:a16="http://schemas.microsoft.com/office/drawing/2014/main" val="348375120"/>
                    </a:ext>
                  </a:extLst>
                </a:gridCol>
              </a:tblGrid>
              <a:tr h="489774">
                <a:tc>
                  <a:txBody>
                    <a:bodyPr/>
                    <a:lstStyle/>
                    <a:p>
                      <a:pPr algn="l" fontAlgn="b"/>
                      <a:r>
                        <a:rPr lang="tr-TR" sz="1200" u="none" strike="noStrike" dirty="0">
                          <a:effectLst/>
                        </a:rPr>
                        <a:t> </a:t>
                      </a:r>
                      <a:endParaRPr lang="tr-TR" sz="1200" b="0" i="0" u="none" strike="noStrike" dirty="0">
                        <a:solidFill>
                          <a:srgbClr val="000000"/>
                        </a:solidFill>
                        <a:effectLst/>
                        <a:latin typeface="TimesNewRomanPSMT"/>
                      </a:endParaRPr>
                    </a:p>
                  </a:txBody>
                  <a:tcPr marL="9434" marR="9434" marT="9434" marB="0" anchor="b">
                    <a:lnB w="12700" cap="flat" cmpd="sng" algn="ctr">
                      <a:solidFill>
                        <a:schemeClr val="tx1"/>
                      </a:solidFill>
                      <a:prstDash val="solid"/>
                      <a:round/>
                      <a:headEnd type="none" w="med" len="med"/>
                      <a:tailEnd type="none" w="med" len="med"/>
                    </a:lnB>
                  </a:tcPr>
                </a:tc>
                <a:tc>
                  <a:txBody>
                    <a:bodyPr/>
                    <a:lstStyle/>
                    <a:p>
                      <a:pPr algn="ctr" fontAlgn="b"/>
                      <a:r>
                        <a:rPr lang="tr-TR" sz="1200" b="1" u="none" strike="noStrike" dirty="0">
                          <a:effectLst/>
                        </a:rPr>
                        <a:t>Kesim</a:t>
                      </a:r>
                      <a:endParaRPr lang="tr-TR" sz="1200" b="1" i="0" u="none" strike="noStrike" dirty="0">
                        <a:solidFill>
                          <a:srgbClr val="000000"/>
                        </a:solidFill>
                        <a:effectLst/>
                        <a:latin typeface="TimesNewRomanPSMT"/>
                      </a:endParaRPr>
                    </a:p>
                  </a:txBody>
                  <a:tcPr marL="9434" marR="9434" marT="9434" marB="0" anchor="ctr">
                    <a:lnB w="12700" cap="flat" cmpd="sng" algn="ctr">
                      <a:solidFill>
                        <a:schemeClr val="tx1"/>
                      </a:solidFill>
                      <a:prstDash val="solid"/>
                      <a:round/>
                      <a:headEnd type="none" w="med" len="med"/>
                      <a:tailEnd type="none" w="med" len="med"/>
                    </a:lnB>
                  </a:tcPr>
                </a:tc>
                <a:tc>
                  <a:txBody>
                    <a:bodyPr/>
                    <a:lstStyle/>
                    <a:p>
                      <a:pPr algn="ctr" fontAlgn="b"/>
                      <a:r>
                        <a:rPr lang="tr-TR" sz="1200" b="1" u="none" strike="noStrike" dirty="0">
                          <a:effectLst/>
                        </a:rPr>
                        <a:t>Montaj</a:t>
                      </a:r>
                      <a:endParaRPr lang="tr-TR" sz="1200" b="1" i="0" u="none" strike="noStrike" dirty="0">
                        <a:solidFill>
                          <a:srgbClr val="000000"/>
                        </a:solidFill>
                        <a:effectLst/>
                        <a:latin typeface="TimesNewRomanPSMT"/>
                      </a:endParaRPr>
                    </a:p>
                  </a:txBody>
                  <a:tcPr marL="9434" marR="9434" marT="9434" marB="0" anchor="ctr">
                    <a:lnB w="12700" cap="flat" cmpd="sng" algn="ctr">
                      <a:solidFill>
                        <a:schemeClr val="tx1"/>
                      </a:solidFill>
                      <a:prstDash val="solid"/>
                      <a:round/>
                      <a:headEnd type="none" w="med" len="med"/>
                      <a:tailEnd type="none" w="med" len="med"/>
                    </a:lnB>
                  </a:tcPr>
                </a:tc>
                <a:tc>
                  <a:txBody>
                    <a:bodyPr/>
                    <a:lstStyle/>
                    <a:p>
                      <a:pPr algn="ctr" fontAlgn="b"/>
                      <a:r>
                        <a:rPr lang="tr-TR" sz="1200" b="1" u="none" strike="noStrike" dirty="0">
                          <a:effectLst/>
                        </a:rPr>
                        <a:t>Boyama</a:t>
                      </a:r>
                      <a:endParaRPr lang="tr-TR" sz="1200" b="1" i="0" u="none" strike="noStrike" dirty="0">
                        <a:solidFill>
                          <a:srgbClr val="000000"/>
                        </a:solidFill>
                        <a:effectLst/>
                        <a:latin typeface="TimesNewRomanPSMT"/>
                      </a:endParaRPr>
                    </a:p>
                  </a:txBody>
                  <a:tcPr marL="9434" marR="9434" marT="9434" marB="0" anchor="ctr">
                    <a:lnB w="12700" cap="flat" cmpd="sng" algn="ctr">
                      <a:solidFill>
                        <a:schemeClr val="tx1"/>
                      </a:solidFill>
                      <a:prstDash val="solid"/>
                      <a:round/>
                      <a:headEnd type="none" w="med" len="med"/>
                      <a:tailEnd type="none" w="med" len="med"/>
                    </a:lnB>
                  </a:tcPr>
                </a:tc>
                <a:tc>
                  <a:txBody>
                    <a:bodyPr/>
                    <a:lstStyle/>
                    <a:p>
                      <a:pPr algn="ctr" fontAlgn="b"/>
                      <a:r>
                        <a:rPr lang="tr-TR" sz="1200" b="1" u="none" strike="noStrike" dirty="0">
                          <a:effectLst/>
                        </a:rPr>
                        <a:t>Enerji</a:t>
                      </a:r>
                      <a:endParaRPr lang="tr-TR" sz="1200" b="1" i="0" u="none" strike="noStrike" dirty="0">
                        <a:solidFill>
                          <a:srgbClr val="000000"/>
                        </a:solidFill>
                        <a:effectLst/>
                        <a:latin typeface="TimesNewRomanPSMT"/>
                      </a:endParaRPr>
                    </a:p>
                  </a:txBody>
                  <a:tcPr marL="9434" marR="9434" marT="9434" marB="0" anchor="ctr">
                    <a:lnB w="12700" cap="flat" cmpd="sng" algn="ctr">
                      <a:solidFill>
                        <a:schemeClr val="tx1"/>
                      </a:solidFill>
                      <a:prstDash val="solid"/>
                      <a:round/>
                      <a:headEnd type="none" w="med" len="med"/>
                      <a:tailEnd type="none" w="med" len="med"/>
                    </a:lnB>
                  </a:tcPr>
                </a:tc>
                <a:tc>
                  <a:txBody>
                    <a:bodyPr/>
                    <a:lstStyle/>
                    <a:p>
                      <a:pPr algn="ctr" fontAlgn="b"/>
                      <a:r>
                        <a:rPr lang="tr-TR" sz="1200" b="1" u="none" strike="noStrike" dirty="0">
                          <a:effectLst/>
                        </a:rPr>
                        <a:t>Tamir ve Bakım</a:t>
                      </a:r>
                      <a:endParaRPr lang="tr-TR" sz="1200" b="1" i="0" u="none" strike="noStrike" dirty="0">
                        <a:solidFill>
                          <a:srgbClr val="000000"/>
                        </a:solidFill>
                        <a:effectLst/>
                        <a:latin typeface="TimesNewRomanPSMT"/>
                      </a:endParaRPr>
                    </a:p>
                  </a:txBody>
                  <a:tcPr marL="9434" marR="9434" marT="9434" marB="0" anchor="ctr">
                    <a:lnB w="12700" cap="flat" cmpd="sng" algn="ctr">
                      <a:solidFill>
                        <a:schemeClr val="tx1"/>
                      </a:solidFill>
                      <a:prstDash val="solid"/>
                      <a:round/>
                      <a:headEnd type="none" w="med" len="med"/>
                      <a:tailEnd type="none" w="med" len="med"/>
                    </a:lnB>
                  </a:tcPr>
                </a:tc>
                <a:tc>
                  <a:txBody>
                    <a:bodyPr/>
                    <a:lstStyle/>
                    <a:p>
                      <a:pPr algn="ctr" fontAlgn="b"/>
                      <a:r>
                        <a:rPr lang="tr-TR" sz="1200" b="1" u="none" strike="noStrike" dirty="0">
                          <a:effectLst/>
                        </a:rPr>
                        <a:t>Depolama</a:t>
                      </a:r>
                      <a:endParaRPr lang="tr-TR" sz="1200" b="1" i="0" u="none" strike="noStrike" dirty="0">
                        <a:solidFill>
                          <a:srgbClr val="000000"/>
                        </a:solidFill>
                        <a:effectLst/>
                        <a:latin typeface="TimesNewRomanPSMT"/>
                      </a:endParaRPr>
                    </a:p>
                  </a:txBody>
                  <a:tcPr marL="9434" marR="9434" marT="9434"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5201105"/>
                  </a:ext>
                </a:extLst>
              </a:tr>
              <a:tr h="489774">
                <a:tc>
                  <a:txBody>
                    <a:bodyPr/>
                    <a:lstStyle/>
                    <a:p>
                      <a:pPr algn="l" fontAlgn="b"/>
                      <a:r>
                        <a:rPr lang="tr-TR" sz="1200" u="none" strike="noStrike" dirty="0">
                          <a:effectLst/>
                        </a:rPr>
                        <a:t> Önceki Toplamlar</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35,000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22,500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12,500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40,000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30,000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20,000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526087"/>
                  </a:ext>
                </a:extLst>
              </a:tr>
              <a:tr h="489774">
                <a:tc>
                  <a:txBody>
                    <a:bodyPr/>
                    <a:lstStyle/>
                    <a:p>
                      <a:pPr algn="l" fontAlgn="b"/>
                      <a:r>
                        <a:rPr lang="tr-TR" sz="1200" b="1" u="none" strike="noStrike" dirty="0">
                          <a:effectLst/>
                        </a:rPr>
                        <a:t>Enerji</a:t>
                      </a:r>
                      <a:endParaRPr lang="tr-TR" sz="1200" b="1"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10,000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6,000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4,000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TimesNewRomanPSMT"/>
                        </a:rPr>
                        <a:t>0</a:t>
                      </a: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8,000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12,000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8673932"/>
                  </a:ext>
                </a:extLst>
              </a:tr>
              <a:tr h="489774">
                <a:tc>
                  <a:txBody>
                    <a:bodyPr/>
                    <a:lstStyle/>
                    <a:p>
                      <a:pPr algn="l" fontAlgn="b"/>
                      <a:r>
                        <a:rPr lang="tr-TR" sz="1200" b="1" u="none" strike="noStrike" dirty="0">
                          <a:effectLst/>
                        </a:rPr>
                        <a:t>Tamir ve Bakım</a:t>
                      </a:r>
                      <a:endParaRPr lang="tr-TR" sz="1200" b="1"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20,000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9,000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6,000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TimesNewRomanPSMT"/>
                        </a:rPr>
                        <a:t>0</a:t>
                      </a: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TimesNewRomanPSMT"/>
                        </a:rPr>
                        <a:t>0</a:t>
                      </a: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3,000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9223326"/>
                  </a:ext>
                </a:extLst>
              </a:tr>
              <a:tr h="489774">
                <a:tc>
                  <a:txBody>
                    <a:bodyPr/>
                    <a:lstStyle/>
                    <a:p>
                      <a:pPr algn="l" fontAlgn="b"/>
                      <a:r>
                        <a:rPr lang="tr-TR" sz="1200" b="1" u="none" strike="noStrike" dirty="0">
                          <a:effectLst/>
                        </a:rPr>
                        <a:t>Depolama</a:t>
                      </a:r>
                      <a:endParaRPr lang="tr-TR" sz="1200" b="1"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15,000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12,500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u="none" strike="noStrike" dirty="0">
                          <a:effectLst/>
                        </a:rPr>
                        <a:t>7,500 </a:t>
                      </a:r>
                      <a:endParaRPr lang="tr-TR" sz="1200" b="0" i="0" u="none" strike="noStrike" dirty="0">
                        <a:solidFill>
                          <a:srgbClr val="000000"/>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TimesNewRomanPSMT"/>
                        </a:rPr>
                        <a:t>0</a:t>
                      </a: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TimesNewRomanPSMT"/>
                        </a:rPr>
                        <a:t>0</a:t>
                      </a: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200" b="0" i="0" u="none" strike="noStrike" dirty="0">
                          <a:solidFill>
                            <a:srgbClr val="000000"/>
                          </a:solidFill>
                          <a:effectLst/>
                          <a:latin typeface="TimesNewRomanPSMT"/>
                        </a:rPr>
                        <a:t>0</a:t>
                      </a: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79513"/>
                  </a:ext>
                </a:extLst>
              </a:tr>
              <a:tr h="489774">
                <a:tc>
                  <a:txBody>
                    <a:bodyPr/>
                    <a:lstStyle/>
                    <a:p>
                      <a:pPr algn="l" fontAlgn="b"/>
                      <a:r>
                        <a:rPr lang="tr-TR" sz="1200" b="1" u="none" strike="noStrike" dirty="0">
                          <a:solidFill>
                            <a:schemeClr val="bg1"/>
                          </a:solidFill>
                          <a:effectLst/>
                        </a:rPr>
                        <a:t>TOPLAM</a:t>
                      </a:r>
                      <a:endParaRPr lang="tr-TR" sz="1200" b="1" i="0" u="none" strike="noStrike" dirty="0">
                        <a:solidFill>
                          <a:schemeClr val="bg1"/>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tr-TR" sz="1200" b="1" u="none" strike="noStrike" dirty="0">
                          <a:solidFill>
                            <a:schemeClr val="bg1"/>
                          </a:solidFill>
                          <a:effectLst/>
                        </a:rPr>
                        <a:t>80,000 </a:t>
                      </a:r>
                      <a:endParaRPr lang="tr-TR" sz="1200" b="1" i="0" u="none" strike="noStrike" dirty="0">
                        <a:solidFill>
                          <a:schemeClr val="bg1"/>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tr-TR" sz="1200" b="1" u="none" strike="noStrike" dirty="0">
                          <a:solidFill>
                            <a:schemeClr val="bg1"/>
                          </a:solidFill>
                          <a:effectLst/>
                        </a:rPr>
                        <a:t>50,000 </a:t>
                      </a:r>
                      <a:endParaRPr lang="tr-TR" sz="1200" b="1" i="0" u="none" strike="noStrike" dirty="0">
                        <a:solidFill>
                          <a:schemeClr val="bg1"/>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tr-TR" sz="1200" b="1" u="none" strike="noStrike" dirty="0">
                          <a:solidFill>
                            <a:schemeClr val="bg1"/>
                          </a:solidFill>
                          <a:effectLst/>
                        </a:rPr>
                        <a:t>30,000 </a:t>
                      </a:r>
                      <a:endParaRPr lang="tr-TR" sz="1200" b="1" i="0" u="none" strike="noStrike" dirty="0">
                        <a:solidFill>
                          <a:schemeClr val="bg1"/>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tr-TR" sz="1200" b="1" u="none" strike="noStrike" dirty="0">
                          <a:solidFill>
                            <a:schemeClr val="bg1"/>
                          </a:solidFill>
                          <a:effectLst/>
                        </a:rPr>
                        <a:t> </a:t>
                      </a:r>
                      <a:endParaRPr lang="tr-TR" sz="1200" b="1" i="0" u="none" strike="noStrike" dirty="0">
                        <a:solidFill>
                          <a:schemeClr val="bg1"/>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tr-TR" sz="1200" b="1" u="none" strike="noStrike" dirty="0">
                          <a:solidFill>
                            <a:schemeClr val="bg1"/>
                          </a:solidFill>
                          <a:effectLst/>
                        </a:rPr>
                        <a:t> </a:t>
                      </a:r>
                      <a:endParaRPr lang="tr-TR" sz="1200" b="1" i="0" u="none" strike="noStrike" dirty="0">
                        <a:solidFill>
                          <a:schemeClr val="bg1"/>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tr-TR" sz="1200" b="1" u="none" strike="noStrike" dirty="0">
                          <a:solidFill>
                            <a:schemeClr val="bg1"/>
                          </a:solidFill>
                          <a:effectLst/>
                        </a:rPr>
                        <a:t> </a:t>
                      </a:r>
                      <a:endParaRPr lang="tr-TR" sz="1200" b="1" i="0" u="none" strike="noStrike" dirty="0">
                        <a:solidFill>
                          <a:schemeClr val="bg1"/>
                        </a:solidFill>
                        <a:effectLst/>
                        <a:latin typeface="TimesNewRomanPSMT"/>
                      </a:endParaRPr>
                    </a:p>
                  </a:txBody>
                  <a:tcPr marL="9434" marR="9434" marT="943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402656585"/>
                  </a:ext>
                </a:extLst>
              </a:tr>
            </a:tbl>
          </a:graphicData>
        </a:graphic>
      </p:graphicFrame>
      <p:sp>
        <p:nvSpPr>
          <p:cNvPr id="4" name="Metin kutusu 3">
            <a:extLst>
              <a:ext uri="{FF2B5EF4-FFF2-40B4-BE49-F238E27FC236}">
                <a16:creationId xmlns:a16="http://schemas.microsoft.com/office/drawing/2014/main" id="{9936B883-31E3-B02A-7B04-F1536E6B6A7E}"/>
              </a:ext>
            </a:extLst>
          </p:cNvPr>
          <p:cNvSpPr txBox="1"/>
          <p:nvPr/>
        </p:nvSpPr>
        <p:spPr>
          <a:xfrm>
            <a:off x="1018903" y="505097"/>
            <a:ext cx="8464368" cy="1477328"/>
          </a:xfrm>
          <a:prstGeom prst="rect">
            <a:avLst/>
          </a:prstGeom>
          <a:noFill/>
        </p:spPr>
        <p:txBody>
          <a:bodyPr wrap="none" rtlCol="0">
            <a:spAutoFit/>
          </a:bodyPr>
          <a:lstStyle/>
          <a:p>
            <a:r>
              <a:rPr lang="tr-TR" dirty="0"/>
              <a:t>Enerji Yükleme Oranı: 40.000 / (5.000+3.000+2.000+4.000+6.000) = 2 TL/kWh</a:t>
            </a:r>
          </a:p>
          <a:p>
            <a:endParaRPr lang="tr-TR" dirty="0"/>
          </a:p>
          <a:p>
            <a:r>
              <a:rPr lang="tr-TR" dirty="0"/>
              <a:t>Tamir ve Bakım Yükleme Oranı: (30.000 + 8.000) / (2.000+900+600+300) = 10 TL/BOS</a:t>
            </a:r>
          </a:p>
          <a:p>
            <a:endParaRPr lang="tr-TR" dirty="0"/>
          </a:p>
          <a:p>
            <a:r>
              <a:rPr lang="tr-TR" dirty="0"/>
              <a:t>Depolama Yükleme Oranı: (20.000 + 12.000 + 3.000) / (1.500+1.250+750) = 10 TL/m2</a:t>
            </a:r>
          </a:p>
        </p:txBody>
      </p:sp>
    </p:spTree>
    <p:extLst>
      <p:ext uri="{BB962C8B-B14F-4D97-AF65-F5344CB8AC3E}">
        <p14:creationId xmlns:p14="http://schemas.microsoft.com/office/powerpoint/2010/main" val="3806107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FB082-AE6F-2ACB-C99C-51A77A3E9275}"/>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80EB783-DE9C-A461-1181-2114BE7A9788}"/>
              </a:ext>
            </a:extLst>
          </p:cNvPr>
          <p:cNvSpPr>
            <a:spLocks noGrp="1"/>
          </p:cNvSpPr>
          <p:nvPr>
            <p:ph idx="1"/>
          </p:nvPr>
        </p:nvSpPr>
        <p:spPr>
          <a:xfrm>
            <a:off x="838200" y="387927"/>
            <a:ext cx="10515600" cy="5789036"/>
          </a:xfrm>
        </p:spPr>
        <p:txBody>
          <a:bodyPr/>
          <a:lstStyle/>
          <a:p>
            <a:pPr marL="0" indent="0" algn="just">
              <a:buNone/>
            </a:pPr>
            <a:r>
              <a:rPr lang="tr-TR" dirty="0"/>
              <a:t>2. Dağıtım sonrasında esas üretim gider yerlerinde biriken genel üretim giderleri toplamı daha önce hesapladığımız şekliyle aşağıda verilmiştir. Esas üretim gider yerlerinde biriken genel üretim gideri tutarlarını ürünlere dağıtmak için aşağıdaki dağıtım anahtarları kullanılacaktır.</a:t>
            </a:r>
          </a:p>
          <a:p>
            <a:pPr marL="0" indent="0" algn="just">
              <a:buNone/>
            </a:pPr>
            <a:endParaRPr lang="tr-TR" dirty="0"/>
          </a:p>
          <a:p>
            <a:pPr marL="0" indent="0">
              <a:buNone/>
            </a:pPr>
            <a:endParaRPr lang="tr-TR" dirty="0"/>
          </a:p>
          <a:p>
            <a:pPr marL="0" indent="0" algn="just">
              <a:buNone/>
            </a:pPr>
            <a:endParaRPr lang="tr-TR" dirty="0"/>
          </a:p>
        </p:txBody>
      </p:sp>
      <p:graphicFrame>
        <p:nvGraphicFramePr>
          <p:cNvPr id="2" name="İçerik Yer Tutucusu 1">
            <a:extLst>
              <a:ext uri="{FF2B5EF4-FFF2-40B4-BE49-F238E27FC236}">
                <a16:creationId xmlns:a16="http://schemas.microsoft.com/office/drawing/2014/main" id="{87ADF87E-42A4-E964-12E3-F00136C26792}"/>
              </a:ext>
            </a:extLst>
          </p:cNvPr>
          <p:cNvGraphicFramePr>
            <a:graphicFrameLocks/>
          </p:cNvGraphicFramePr>
          <p:nvPr>
            <p:extLst>
              <p:ext uri="{D42A27DB-BD31-4B8C-83A1-F6EECF244321}">
                <p14:modId xmlns:p14="http://schemas.microsoft.com/office/powerpoint/2010/main" val="1603539279"/>
              </p:ext>
            </p:extLst>
          </p:nvPr>
        </p:nvGraphicFramePr>
        <p:xfrm>
          <a:off x="758674" y="2671428"/>
          <a:ext cx="10831408" cy="3644737"/>
        </p:xfrm>
        <a:graphic>
          <a:graphicData uri="http://schemas.openxmlformats.org/drawingml/2006/table">
            <a:tbl>
              <a:tblPr firstRow="1" bandRow="1">
                <a:tableStyleId>{9D7B26C5-4107-4FEC-AEDC-1716B250A1EF}</a:tableStyleId>
              </a:tblPr>
              <a:tblGrid>
                <a:gridCol w="1601894">
                  <a:extLst>
                    <a:ext uri="{9D8B030D-6E8A-4147-A177-3AD203B41FA5}">
                      <a16:colId xmlns:a16="http://schemas.microsoft.com/office/drawing/2014/main" val="1284385709"/>
                    </a:ext>
                  </a:extLst>
                </a:gridCol>
                <a:gridCol w="3115310">
                  <a:extLst>
                    <a:ext uri="{9D8B030D-6E8A-4147-A177-3AD203B41FA5}">
                      <a16:colId xmlns:a16="http://schemas.microsoft.com/office/drawing/2014/main" val="2253532566"/>
                    </a:ext>
                  </a:extLst>
                </a:gridCol>
                <a:gridCol w="3185160">
                  <a:extLst>
                    <a:ext uri="{9D8B030D-6E8A-4147-A177-3AD203B41FA5}">
                      <a16:colId xmlns:a16="http://schemas.microsoft.com/office/drawing/2014/main" val="3762598169"/>
                    </a:ext>
                  </a:extLst>
                </a:gridCol>
                <a:gridCol w="2929044">
                  <a:extLst>
                    <a:ext uri="{9D8B030D-6E8A-4147-A177-3AD203B41FA5}">
                      <a16:colId xmlns:a16="http://schemas.microsoft.com/office/drawing/2014/main" val="3721469437"/>
                    </a:ext>
                  </a:extLst>
                </a:gridCol>
              </a:tblGrid>
              <a:tr h="707497">
                <a:tc>
                  <a:txBody>
                    <a:bodyPr/>
                    <a:lstStyle/>
                    <a:p>
                      <a:endParaRPr lang="tr-TR" sz="2000" dirty="0"/>
                    </a:p>
                  </a:txBody>
                  <a:tcPr marL="167640" marR="167640" marT="83820" marB="83820" anchor="ctr"/>
                </a:tc>
                <a:tc>
                  <a:txBody>
                    <a:bodyPr/>
                    <a:lstStyle/>
                    <a:p>
                      <a:pPr algn="ctr"/>
                      <a:r>
                        <a:rPr lang="tr-TR" sz="2000" b="1" dirty="0"/>
                        <a:t>Kesim</a:t>
                      </a:r>
                      <a:endParaRPr lang="tr-TR" sz="2000" dirty="0"/>
                    </a:p>
                  </a:txBody>
                  <a:tcPr marL="167640" marR="167640" marT="83820" marB="83820" anchor="ctr"/>
                </a:tc>
                <a:tc>
                  <a:txBody>
                    <a:bodyPr/>
                    <a:lstStyle/>
                    <a:p>
                      <a:pPr algn="ctr"/>
                      <a:r>
                        <a:rPr lang="tr-TR" sz="2000" b="1" dirty="0"/>
                        <a:t>Montaj</a:t>
                      </a:r>
                      <a:endParaRPr lang="tr-TR" sz="2000" dirty="0"/>
                    </a:p>
                  </a:txBody>
                  <a:tcPr marL="167640" marR="167640" marT="83820" marB="83820" anchor="ctr"/>
                </a:tc>
                <a:tc>
                  <a:txBody>
                    <a:bodyPr/>
                    <a:lstStyle/>
                    <a:p>
                      <a:pPr algn="ctr"/>
                      <a:r>
                        <a:rPr lang="tr-TR" sz="2000" b="1" dirty="0"/>
                        <a:t>Boyama</a:t>
                      </a:r>
                      <a:endParaRPr lang="tr-TR" sz="2000" dirty="0"/>
                    </a:p>
                  </a:txBody>
                  <a:tcPr marL="167640" marR="167640" marT="83820" marB="83820" anchor="ctr"/>
                </a:tc>
                <a:extLst>
                  <a:ext uri="{0D108BD9-81ED-4DB2-BD59-A6C34878D82A}">
                    <a16:rowId xmlns:a16="http://schemas.microsoft.com/office/drawing/2014/main" val="2351173720"/>
                  </a:ext>
                </a:extLst>
              </a:tr>
              <a:tr h="707497">
                <a:tc>
                  <a:txBody>
                    <a:bodyPr/>
                    <a:lstStyle/>
                    <a:p>
                      <a:r>
                        <a:rPr lang="tr-TR" sz="2000" dirty="0"/>
                        <a:t>GÜG Toplamı</a:t>
                      </a:r>
                    </a:p>
                  </a:txBody>
                  <a:tcPr marL="167640" marR="167640" marT="83820" marB="83820" anchor="ctr"/>
                </a:tc>
                <a:tc>
                  <a:txBody>
                    <a:bodyPr/>
                    <a:lstStyle/>
                    <a:p>
                      <a:pPr algn="ctr"/>
                      <a:r>
                        <a:rPr lang="tr-TR" sz="2000" dirty="0"/>
                        <a:t>80.000 TL</a:t>
                      </a:r>
                    </a:p>
                  </a:txBody>
                  <a:tcPr marL="167640" marR="167640" marT="83820" marB="83820" anchor="ctr"/>
                </a:tc>
                <a:tc>
                  <a:txBody>
                    <a:bodyPr/>
                    <a:lstStyle/>
                    <a:p>
                      <a:pPr algn="ctr"/>
                      <a:r>
                        <a:rPr lang="tr-TR" sz="2000" dirty="0"/>
                        <a:t>50.000 TL</a:t>
                      </a:r>
                    </a:p>
                  </a:txBody>
                  <a:tcPr marL="167640" marR="167640" marT="83820" marB="83820" anchor="ctr"/>
                </a:tc>
                <a:tc>
                  <a:txBody>
                    <a:bodyPr/>
                    <a:lstStyle/>
                    <a:p>
                      <a:pPr algn="ctr"/>
                      <a:r>
                        <a:rPr lang="tr-TR" sz="2000" dirty="0"/>
                        <a:t>30.000 TL</a:t>
                      </a:r>
                    </a:p>
                  </a:txBody>
                  <a:tcPr marL="167640" marR="167640" marT="83820" marB="83820" anchor="ctr"/>
                </a:tc>
                <a:extLst>
                  <a:ext uri="{0D108BD9-81ED-4DB2-BD59-A6C34878D82A}">
                    <a16:rowId xmlns:a16="http://schemas.microsoft.com/office/drawing/2014/main" val="1759621606"/>
                  </a:ext>
                </a:extLst>
              </a:tr>
              <a:tr h="720000">
                <a:tc>
                  <a:txBody>
                    <a:bodyPr/>
                    <a:lstStyle/>
                    <a:p>
                      <a:r>
                        <a:rPr lang="tr-TR" sz="2000" b="1" dirty="0"/>
                        <a:t>Ürün</a:t>
                      </a:r>
                      <a:endParaRPr lang="tr-TR" sz="2000" dirty="0"/>
                    </a:p>
                  </a:txBody>
                  <a:tcPr marL="167640" marR="167640" marT="83820" marB="83820" anchor="ctr"/>
                </a:tc>
                <a:tc>
                  <a:txBody>
                    <a:bodyPr/>
                    <a:lstStyle/>
                    <a:p>
                      <a:pPr algn="ctr"/>
                      <a:r>
                        <a:rPr lang="tr-TR" sz="2000" b="1" dirty="0"/>
                        <a:t>Makine Saati (Saat)</a:t>
                      </a:r>
                      <a:endParaRPr lang="tr-TR" sz="2000" dirty="0"/>
                    </a:p>
                  </a:txBody>
                  <a:tcPr marL="167640" marR="167640" marT="83820" marB="83820" anchor="ctr"/>
                </a:tc>
                <a:tc>
                  <a:txBody>
                    <a:bodyPr/>
                    <a:lstStyle/>
                    <a:p>
                      <a:pPr algn="ctr"/>
                      <a:r>
                        <a:rPr lang="tr-TR" sz="2000" b="1" dirty="0"/>
                        <a:t>Direkt İşçilik Saati (Saat)</a:t>
                      </a:r>
                      <a:endParaRPr lang="tr-TR" sz="2000" dirty="0"/>
                    </a:p>
                  </a:txBody>
                  <a:tcPr marL="167640" marR="167640" marT="83820" marB="83820" anchor="ctr"/>
                </a:tc>
                <a:tc>
                  <a:txBody>
                    <a:bodyPr/>
                    <a:lstStyle/>
                    <a:p>
                      <a:pPr algn="ctr"/>
                      <a:r>
                        <a:rPr lang="tr-TR" sz="2000" b="1" dirty="0"/>
                        <a:t>İşlem Adedi (Adet)</a:t>
                      </a:r>
                      <a:endParaRPr lang="tr-TR" sz="2000" dirty="0"/>
                    </a:p>
                  </a:txBody>
                  <a:tcPr marL="167640" marR="167640" marT="83820" marB="83820" anchor="ctr"/>
                </a:tc>
                <a:extLst>
                  <a:ext uri="{0D108BD9-81ED-4DB2-BD59-A6C34878D82A}">
                    <a16:rowId xmlns:a16="http://schemas.microsoft.com/office/drawing/2014/main" val="3611637171"/>
                  </a:ext>
                </a:extLst>
              </a:tr>
              <a:tr h="720000">
                <a:tc>
                  <a:txBody>
                    <a:bodyPr/>
                    <a:lstStyle/>
                    <a:p>
                      <a:r>
                        <a:rPr lang="tr-TR" sz="2000"/>
                        <a:t>Sıra</a:t>
                      </a:r>
                    </a:p>
                  </a:txBody>
                  <a:tcPr marL="167640" marR="167640" marT="83820" marB="83820" anchor="ctr"/>
                </a:tc>
                <a:tc>
                  <a:txBody>
                    <a:bodyPr/>
                    <a:lstStyle/>
                    <a:p>
                      <a:pPr algn="ctr"/>
                      <a:r>
                        <a:rPr lang="tr-TR" sz="2000" dirty="0"/>
                        <a:t>1.200</a:t>
                      </a:r>
                    </a:p>
                  </a:txBody>
                  <a:tcPr marL="167640" marR="167640" marT="83820" marB="83820" anchor="ctr"/>
                </a:tc>
                <a:tc>
                  <a:txBody>
                    <a:bodyPr/>
                    <a:lstStyle/>
                    <a:p>
                      <a:pPr algn="ctr"/>
                      <a:r>
                        <a:rPr lang="tr-TR" sz="2000" dirty="0"/>
                        <a:t>800</a:t>
                      </a:r>
                    </a:p>
                  </a:txBody>
                  <a:tcPr marL="167640" marR="167640" marT="83820" marB="83820" anchor="ctr"/>
                </a:tc>
                <a:tc>
                  <a:txBody>
                    <a:bodyPr/>
                    <a:lstStyle/>
                    <a:p>
                      <a:pPr algn="ctr"/>
                      <a:r>
                        <a:rPr lang="tr-TR" sz="2000"/>
                        <a:t>900</a:t>
                      </a:r>
                    </a:p>
                  </a:txBody>
                  <a:tcPr marL="167640" marR="167640" marT="83820" marB="83820" anchor="ctr"/>
                </a:tc>
                <a:extLst>
                  <a:ext uri="{0D108BD9-81ED-4DB2-BD59-A6C34878D82A}">
                    <a16:rowId xmlns:a16="http://schemas.microsoft.com/office/drawing/2014/main" val="2282197845"/>
                  </a:ext>
                </a:extLst>
              </a:tr>
              <a:tr h="720000">
                <a:tc>
                  <a:txBody>
                    <a:bodyPr/>
                    <a:lstStyle/>
                    <a:p>
                      <a:r>
                        <a:rPr lang="tr-TR" sz="2000" dirty="0"/>
                        <a:t>Masa</a:t>
                      </a:r>
                    </a:p>
                  </a:txBody>
                  <a:tcPr marL="167640" marR="167640" marT="83820" marB="83820" anchor="ctr"/>
                </a:tc>
                <a:tc>
                  <a:txBody>
                    <a:bodyPr/>
                    <a:lstStyle/>
                    <a:p>
                      <a:pPr algn="ctr"/>
                      <a:r>
                        <a:rPr lang="tr-TR" sz="2000"/>
                        <a:t>800</a:t>
                      </a:r>
                    </a:p>
                  </a:txBody>
                  <a:tcPr marL="167640" marR="167640" marT="83820" marB="83820" anchor="ctr"/>
                </a:tc>
                <a:tc>
                  <a:txBody>
                    <a:bodyPr/>
                    <a:lstStyle/>
                    <a:p>
                      <a:pPr algn="ctr"/>
                      <a:r>
                        <a:rPr lang="tr-TR" sz="2000" dirty="0"/>
                        <a:t>1.200</a:t>
                      </a:r>
                    </a:p>
                  </a:txBody>
                  <a:tcPr marL="167640" marR="167640" marT="83820" marB="83820" anchor="ctr"/>
                </a:tc>
                <a:tc>
                  <a:txBody>
                    <a:bodyPr/>
                    <a:lstStyle/>
                    <a:p>
                      <a:pPr algn="ctr"/>
                      <a:r>
                        <a:rPr lang="tr-TR" sz="2000" dirty="0"/>
                        <a:t>600</a:t>
                      </a:r>
                    </a:p>
                  </a:txBody>
                  <a:tcPr marL="167640" marR="167640" marT="83820" marB="83820" anchor="ctr"/>
                </a:tc>
                <a:extLst>
                  <a:ext uri="{0D108BD9-81ED-4DB2-BD59-A6C34878D82A}">
                    <a16:rowId xmlns:a16="http://schemas.microsoft.com/office/drawing/2014/main" val="796726138"/>
                  </a:ext>
                </a:extLst>
              </a:tr>
            </a:tbl>
          </a:graphicData>
        </a:graphic>
      </p:graphicFrame>
    </p:spTree>
    <p:extLst>
      <p:ext uri="{BB962C8B-B14F-4D97-AF65-F5344CB8AC3E}">
        <p14:creationId xmlns:p14="http://schemas.microsoft.com/office/powerpoint/2010/main" val="3852176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6CEE5-8585-EA29-2C30-92B209983368}"/>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3F7CD43-4343-D899-76BA-79449616C5D7}"/>
              </a:ext>
            </a:extLst>
          </p:cNvPr>
          <p:cNvSpPr>
            <a:spLocks noGrp="1"/>
          </p:cNvSpPr>
          <p:nvPr>
            <p:ph idx="1"/>
          </p:nvPr>
        </p:nvSpPr>
        <p:spPr>
          <a:xfrm>
            <a:off x="838200" y="387927"/>
            <a:ext cx="10515600" cy="5789036"/>
          </a:xfrm>
        </p:spPr>
        <p:txBody>
          <a:bodyPr>
            <a:normAutofit/>
          </a:bodyPr>
          <a:lstStyle/>
          <a:p>
            <a:pPr marL="0" indent="0" algn="just">
              <a:buNone/>
            </a:pPr>
            <a:r>
              <a:rPr lang="tr-TR" dirty="0"/>
              <a:t>SORU: Genel üretim giderlerini </a:t>
            </a:r>
            <a:r>
              <a:rPr lang="tr-TR" b="1" dirty="0"/>
              <a:t>Kesim, Montaj ve Boyama </a:t>
            </a:r>
            <a:r>
              <a:rPr lang="tr-TR" dirty="0"/>
              <a:t>gider yerlerinden ürünlere dağıtın.</a:t>
            </a:r>
          </a:p>
          <a:p>
            <a:pPr marL="0" indent="0" algn="just">
              <a:buNone/>
            </a:pPr>
            <a:endParaRPr lang="tr-TR" dirty="0"/>
          </a:p>
          <a:p>
            <a:r>
              <a:rPr lang="tr-TR" b="1" dirty="0"/>
              <a:t>Gider Yerlerinden Ürünlere Dağıtım</a:t>
            </a:r>
          </a:p>
          <a:p>
            <a:pPr>
              <a:buFont typeface="Arial" panose="020B0604020202020204" pitchFamily="34" charset="0"/>
              <a:buChar char="•"/>
            </a:pPr>
            <a:r>
              <a:rPr lang="tr-TR" b="1" dirty="0"/>
              <a:t>Kesim Giderlerinin Dağıtımı</a:t>
            </a:r>
            <a:r>
              <a:rPr lang="tr-TR" dirty="0"/>
              <a:t>:</a:t>
            </a:r>
          </a:p>
          <a:p>
            <a:pPr marL="742950" lvl="1" indent="-285750">
              <a:buFont typeface="Arial" panose="020B0604020202020204" pitchFamily="34" charset="0"/>
              <a:buChar char="•"/>
            </a:pPr>
            <a:r>
              <a:rPr lang="tr-TR" dirty="0"/>
              <a:t>Toplam saat: 1.200 + 800 = 2.000 saat</a:t>
            </a:r>
          </a:p>
          <a:p>
            <a:pPr marL="742950" lvl="1" indent="-285750">
              <a:buFont typeface="Arial" panose="020B0604020202020204" pitchFamily="34" charset="0"/>
              <a:buChar char="•"/>
            </a:pPr>
            <a:endParaRPr lang="tr-TR" dirty="0"/>
          </a:p>
          <a:p>
            <a:pPr marL="742950" lvl="1" indent="-285750">
              <a:buFont typeface="Arial" panose="020B0604020202020204" pitchFamily="34" charset="0"/>
              <a:buChar char="•"/>
            </a:pPr>
            <a:r>
              <a:rPr lang="tr-TR" dirty="0"/>
              <a:t>Yükleme Oranı: 80.000 TL / 2.000 = 40 TL/saat</a:t>
            </a:r>
          </a:p>
          <a:p>
            <a:pPr marL="742950" lvl="1" indent="-285750">
              <a:buFont typeface="Arial" panose="020B0604020202020204" pitchFamily="34" charset="0"/>
              <a:buChar char="•"/>
            </a:pPr>
            <a:endParaRPr lang="tr-TR" dirty="0"/>
          </a:p>
          <a:p>
            <a:pPr marL="742950" lvl="1" indent="-285750">
              <a:buFont typeface="Arial" panose="020B0604020202020204" pitchFamily="34" charset="0"/>
              <a:buChar char="•"/>
            </a:pPr>
            <a:r>
              <a:rPr lang="tr-TR" dirty="0"/>
              <a:t>Sıra: 1.200 × 40 = 48.000 TL</a:t>
            </a:r>
          </a:p>
          <a:p>
            <a:pPr marL="457200" lvl="1" indent="0">
              <a:buNone/>
            </a:pPr>
            <a:r>
              <a:rPr lang="tr-TR" dirty="0"/>
              <a:t> </a:t>
            </a:r>
          </a:p>
          <a:p>
            <a:pPr marL="742950" lvl="1" indent="-285750">
              <a:buFont typeface="Arial" panose="020B0604020202020204" pitchFamily="34" charset="0"/>
              <a:buChar char="•"/>
            </a:pPr>
            <a:r>
              <a:rPr lang="tr-TR" dirty="0"/>
              <a:t>Masa: 800 × 40 = 32.000 TL</a:t>
            </a:r>
          </a:p>
          <a:p>
            <a:pPr marL="0" indent="0" algn="just">
              <a:buNone/>
            </a:pPr>
            <a:endParaRPr lang="tr-TR" dirty="0"/>
          </a:p>
        </p:txBody>
      </p:sp>
    </p:spTree>
    <p:extLst>
      <p:ext uri="{BB962C8B-B14F-4D97-AF65-F5344CB8AC3E}">
        <p14:creationId xmlns:p14="http://schemas.microsoft.com/office/powerpoint/2010/main" val="842812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39F3B-750A-7896-AB14-79368697873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B8E74CB-224B-9033-D09B-BD95E0A8F881}"/>
              </a:ext>
            </a:extLst>
          </p:cNvPr>
          <p:cNvSpPr>
            <a:spLocks noGrp="1"/>
          </p:cNvSpPr>
          <p:nvPr>
            <p:ph idx="1"/>
          </p:nvPr>
        </p:nvSpPr>
        <p:spPr>
          <a:xfrm>
            <a:off x="838200" y="387927"/>
            <a:ext cx="10515600" cy="5789036"/>
          </a:xfrm>
        </p:spPr>
        <p:txBody>
          <a:bodyPr>
            <a:normAutofit/>
          </a:bodyPr>
          <a:lstStyle/>
          <a:p>
            <a:pPr marL="0" indent="0">
              <a:buNone/>
            </a:pPr>
            <a:r>
              <a:rPr lang="tr-TR" b="1" dirty="0"/>
              <a:t>Montaj Giderlerinin Dağıtımı</a:t>
            </a:r>
            <a:r>
              <a:rPr lang="tr-TR" dirty="0"/>
              <a:t>:</a:t>
            </a:r>
          </a:p>
          <a:p>
            <a:pPr marL="0" indent="0">
              <a:buNone/>
            </a:pPr>
            <a:endParaRPr lang="tr-TR" dirty="0"/>
          </a:p>
          <a:p>
            <a:pPr>
              <a:buFont typeface="Arial" panose="020B0604020202020204" pitchFamily="34" charset="0"/>
              <a:buChar char="•"/>
            </a:pPr>
            <a:r>
              <a:rPr lang="tr-TR" dirty="0"/>
              <a:t>Toplam saat: 800 + 1.200 = 2.000 saat</a:t>
            </a:r>
          </a:p>
          <a:p>
            <a:pPr>
              <a:buFont typeface="Arial" panose="020B0604020202020204" pitchFamily="34" charset="0"/>
              <a:buChar char="•"/>
            </a:pPr>
            <a:endParaRPr lang="tr-TR" dirty="0"/>
          </a:p>
          <a:p>
            <a:pPr>
              <a:buFont typeface="Arial" panose="020B0604020202020204" pitchFamily="34" charset="0"/>
              <a:buChar char="•"/>
            </a:pPr>
            <a:r>
              <a:rPr lang="tr-TR" dirty="0"/>
              <a:t>Birim maliyet: 50.000 TL / 2.000 = 25 TL/saat </a:t>
            </a:r>
          </a:p>
          <a:p>
            <a:pPr>
              <a:buFont typeface="Arial" panose="020B0604020202020204" pitchFamily="34" charset="0"/>
              <a:buChar char="•"/>
            </a:pPr>
            <a:endParaRPr lang="tr-TR" dirty="0"/>
          </a:p>
          <a:p>
            <a:pPr>
              <a:buFont typeface="Arial" panose="020B0604020202020204" pitchFamily="34" charset="0"/>
              <a:buChar char="•"/>
            </a:pPr>
            <a:r>
              <a:rPr lang="tr-TR" dirty="0"/>
              <a:t>Sıra: 800 × 25 = 20.000 TL</a:t>
            </a:r>
          </a:p>
          <a:p>
            <a:pPr>
              <a:buFont typeface="Arial" panose="020B0604020202020204" pitchFamily="34" charset="0"/>
              <a:buChar char="•"/>
            </a:pPr>
            <a:endParaRPr lang="tr-TR" dirty="0"/>
          </a:p>
          <a:p>
            <a:pPr>
              <a:buFont typeface="Arial" panose="020B0604020202020204" pitchFamily="34" charset="0"/>
              <a:buChar char="•"/>
            </a:pPr>
            <a:r>
              <a:rPr lang="tr-TR" dirty="0"/>
              <a:t>Masa: 1.200 × 25 = 30.000 TL</a:t>
            </a:r>
          </a:p>
          <a:p>
            <a:pPr marL="0" indent="0" algn="just">
              <a:buNone/>
            </a:pPr>
            <a:endParaRPr lang="tr-TR" dirty="0"/>
          </a:p>
        </p:txBody>
      </p:sp>
    </p:spTree>
    <p:extLst>
      <p:ext uri="{BB962C8B-B14F-4D97-AF65-F5344CB8AC3E}">
        <p14:creationId xmlns:p14="http://schemas.microsoft.com/office/powerpoint/2010/main" val="3967486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2E0D5-4B5A-051C-062D-CE700C5516C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828DB78-D459-E041-C5E6-E2E129593792}"/>
              </a:ext>
            </a:extLst>
          </p:cNvPr>
          <p:cNvSpPr>
            <a:spLocks noGrp="1"/>
          </p:cNvSpPr>
          <p:nvPr>
            <p:ph idx="1"/>
          </p:nvPr>
        </p:nvSpPr>
        <p:spPr>
          <a:xfrm>
            <a:off x="838200" y="387927"/>
            <a:ext cx="10515600" cy="5789036"/>
          </a:xfrm>
        </p:spPr>
        <p:txBody>
          <a:bodyPr>
            <a:normAutofit/>
          </a:bodyPr>
          <a:lstStyle/>
          <a:p>
            <a:pPr marL="0" indent="0">
              <a:buNone/>
            </a:pPr>
            <a:r>
              <a:rPr lang="tr-TR" b="1" dirty="0"/>
              <a:t>Boyama Giderlerinin Dağıtımı</a:t>
            </a:r>
            <a:r>
              <a:rPr lang="tr-TR" dirty="0"/>
              <a:t>:</a:t>
            </a:r>
          </a:p>
          <a:p>
            <a:pPr marL="0" indent="0">
              <a:buNone/>
            </a:pPr>
            <a:endParaRPr lang="tr-TR" dirty="0"/>
          </a:p>
          <a:p>
            <a:pPr>
              <a:buFont typeface="Arial" panose="020B0604020202020204" pitchFamily="34" charset="0"/>
              <a:buChar char="•"/>
            </a:pPr>
            <a:r>
              <a:rPr lang="tr-TR" dirty="0"/>
              <a:t>Toplam işlem adedi: 900 + 600 = 1.500 adet</a:t>
            </a:r>
          </a:p>
          <a:p>
            <a:pPr>
              <a:buFont typeface="Arial" panose="020B0604020202020204" pitchFamily="34" charset="0"/>
              <a:buChar char="•"/>
            </a:pPr>
            <a:endParaRPr lang="tr-TR" dirty="0"/>
          </a:p>
          <a:p>
            <a:pPr>
              <a:buFont typeface="Arial" panose="020B0604020202020204" pitchFamily="34" charset="0"/>
              <a:buChar char="•"/>
            </a:pPr>
            <a:r>
              <a:rPr lang="tr-TR" dirty="0"/>
              <a:t>Birim maliyet: 30.000 TL / 1.500 = 20 TL/adet</a:t>
            </a:r>
          </a:p>
          <a:p>
            <a:pPr>
              <a:buFont typeface="Arial" panose="020B0604020202020204" pitchFamily="34" charset="0"/>
              <a:buChar char="•"/>
            </a:pPr>
            <a:endParaRPr lang="tr-TR" dirty="0"/>
          </a:p>
          <a:p>
            <a:pPr>
              <a:buFont typeface="Arial" panose="020B0604020202020204" pitchFamily="34" charset="0"/>
              <a:buChar char="•"/>
            </a:pPr>
            <a:r>
              <a:rPr lang="tr-TR" dirty="0"/>
              <a:t>Sıra: 900 × 20 = 18.000 TL</a:t>
            </a:r>
          </a:p>
          <a:p>
            <a:pPr>
              <a:buFont typeface="Arial" panose="020B0604020202020204" pitchFamily="34" charset="0"/>
              <a:buChar char="•"/>
            </a:pPr>
            <a:endParaRPr lang="tr-TR" dirty="0"/>
          </a:p>
          <a:p>
            <a:pPr>
              <a:buFont typeface="Arial" panose="020B0604020202020204" pitchFamily="34" charset="0"/>
              <a:buChar char="•"/>
            </a:pPr>
            <a:r>
              <a:rPr lang="tr-TR" dirty="0"/>
              <a:t>Masa: 600 × 20 = 12.000 TL</a:t>
            </a:r>
          </a:p>
          <a:p>
            <a:pPr marL="0" indent="0" algn="just">
              <a:buNone/>
            </a:pPr>
            <a:endParaRPr lang="tr-TR" dirty="0"/>
          </a:p>
        </p:txBody>
      </p:sp>
    </p:spTree>
    <p:extLst>
      <p:ext uri="{BB962C8B-B14F-4D97-AF65-F5344CB8AC3E}">
        <p14:creationId xmlns:p14="http://schemas.microsoft.com/office/powerpoint/2010/main" val="3883149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C28C85-BEAC-BEC3-F24A-3D436AA280B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1">
            <a:extLst>
              <a:ext uri="{FF2B5EF4-FFF2-40B4-BE49-F238E27FC236}">
                <a16:creationId xmlns:a16="http://schemas.microsoft.com/office/drawing/2014/main" id="{91C0F9D3-1981-4EDB-F8AE-7FE1F4DC3740}"/>
              </a:ext>
            </a:extLst>
          </p:cNvPr>
          <p:cNvSpPr>
            <a:spLocks noChangeArrowheads="1"/>
          </p:cNvSpPr>
          <p:nvPr/>
        </p:nvSpPr>
        <p:spPr bwMode="auto">
          <a:xfrm>
            <a:off x="1371597" y="348865"/>
            <a:ext cx="10044023" cy="8777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fontAlgn="base">
              <a:lnSpc>
                <a:spcPct val="90000"/>
              </a:lnSpc>
              <a:spcBef>
                <a:spcPct val="0"/>
              </a:spcBef>
              <a:spcAft>
                <a:spcPts val="600"/>
              </a:spcAft>
              <a:buClrTx/>
              <a:buSzTx/>
              <a:tabLst/>
            </a:pPr>
            <a:r>
              <a:rPr kumimoji="0" lang="en-US" altLang="tr-TR" sz="4000" b="1" i="0" u="none" strike="noStrike" kern="1200" cap="none" normalizeH="0" baseline="0" dirty="0" err="1">
                <a:ln>
                  <a:noFill/>
                </a:ln>
                <a:solidFill>
                  <a:srgbClr val="FFFFFF"/>
                </a:solidFill>
                <a:effectLst/>
                <a:latin typeface="+mj-lt"/>
                <a:ea typeface="+mj-ea"/>
                <a:cs typeface="+mj-cs"/>
              </a:rPr>
              <a:t>Toplam</a:t>
            </a:r>
            <a:r>
              <a:rPr kumimoji="0" lang="en-US" altLang="tr-TR" sz="4000" b="1" i="0" u="none" strike="noStrike" kern="1200" cap="none" normalizeH="0" baseline="0" dirty="0">
                <a:ln>
                  <a:noFill/>
                </a:ln>
                <a:solidFill>
                  <a:srgbClr val="FFFFFF"/>
                </a:solidFill>
                <a:effectLst/>
                <a:latin typeface="+mj-lt"/>
                <a:ea typeface="+mj-ea"/>
                <a:cs typeface="+mj-cs"/>
              </a:rPr>
              <a:t> </a:t>
            </a:r>
            <a:r>
              <a:rPr kumimoji="0" lang="en-US" altLang="tr-TR" sz="4000" b="1" i="0" u="none" strike="noStrike" kern="1200" cap="none" normalizeH="0" baseline="0" dirty="0" err="1">
                <a:ln>
                  <a:noFill/>
                </a:ln>
                <a:solidFill>
                  <a:srgbClr val="FFFFFF"/>
                </a:solidFill>
                <a:effectLst/>
                <a:latin typeface="+mj-lt"/>
                <a:ea typeface="+mj-ea"/>
                <a:cs typeface="+mj-cs"/>
              </a:rPr>
              <a:t>Genel</a:t>
            </a:r>
            <a:r>
              <a:rPr kumimoji="0" lang="en-US" altLang="tr-TR" sz="4000" b="1" i="0" u="none" strike="noStrike" kern="1200" cap="none" normalizeH="0" baseline="0" dirty="0">
                <a:ln>
                  <a:noFill/>
                </a:ln>
                <a:solidFill>
                  <a:srgbClr val="FFFFFF"/>
                </a:solidFill>
                <a:effectLst/>
                <a:latin typeface="+mj-lt"/>
                <a:ea typeface="+mj-ea"/>
                <a:cs typeface="+mj-cs"/>
              </a:rPr>
              <a:t> </a:t>
            </a:r>
            <a:r>
              <a:rPr kumimoji="0" lang="en-US" altLang="tr-TR" sz="4000" b="1" i="0" u="none" strike="noStrike" kern="1200" cap="none" normalizeH="0" baseline="0" dirty="0" err="1">
                <a:ln>
                  <a:noFill/>
                </a:ln>
                <a:solidFill>
                  <a:srgbClr val="FFFFFF"/>
                </a:solidFill>
                <a:effectLst/>
                <a:latin typeface="+mj-lt"/>
                <a:ea typeface="+mj-ea"/>
                <a:cs typeface="+mj-cs"/>
              </a:rPr>
              <a:t>Üretim</a:t>
            </a:r>
            <a:r>
              <a:rPr kumimoji="0" lang="en-US" altLang="tr-TR" sz="4000" b="1" i="0" u="none" strike="noStrike" kern="1200" cap="none" normalizeH="0" baseline="0" dirty="0">
                <a:ln>
                  <a:noFill/>
                </a:ln>
                <a:solidFill>
                  <a:srgbClr val="FFFFFF"/>
                </a:solidFill>
                <a:effectLst/>
                <a:latin typeface="+mj-lt"/>
                <a:ea typeface="+mj-ea"/>
                <a:cs typeface="+mj-cs"/>
              </a:rPr>
              <a:t> </a:t>
            </a:r>
            <a:r>
              <a:rPr kumimoji="0" lang="en-US" altLang="tr-TR" sz="4000" b="1" i="0" u="none" strike="noStrike" kern="1200" cap="none" normalizeH="0" baseline="0" dirty="0" err="1">
                <a:ln>
                  <a:noFill/>
                </a:ln>
                <a:solidFill>
                  <a:srgbClr val="FFFFFF"/>
                </a:solidFill>
                <a:effectLst/>
                <a:latin typeface="+mj-lt"/>
                <a:ea typeface="+mj-ea"/>
                <a:cs typeface="+mj-cs"/>
              </a:rPr>
              <a:t>Giderleri</a:t>
            </a:r>
            <a:endParaRPr kumimoji="0" lang="en-US" altLang="tr-TR" sz="4000" b="1" i="0" u="none" strike="noStrike" kern="1200" cap="none" normalizeH="0" baseline="0" dirty="0">
              <a:ln>
                <a:noFill/>
              </a:ln>
              <a:solidFill>
                <a:srgbClr val="FFFFFF"/>
              </a:solidFill>
              <a:effectLst/>
              <a:latin typeface="+mj-lt"/>
              <a:ea typeface="+mj-ea"/>
              <a:cs typeface="+mj-cs"/>
            </a:endParaRPr>
          </a:p>
        </p:txBody>
      </p:sp>
      <p:graphicFrame>
        <p:nvGraphicFramePr>
          <p:cNvPr id="2" name="İçerik Yer Tutucusu 1">
            <a:extLst>
              <a:ext uri="{FF2B5EF4-FFF2-40B4-BE49-F238E27FC236}">
                <a16:creationId xmlns:a16="http://schemas.microsoft.com/office/drawing/2014/main" id="{C7194F1C-5E7F-2EC4-C9F9-59A88918DC2E}"/>
              </a:ext>
            </a:extLst>
          </p:cNvPr>
          <p:cNvGraphicFramePr>
            <a:graphicFrameLocks noGrp="1"/>
          </p:cNvGraphicFramePr>
          <p:nvPr>
            <p:ph idx="1"/>
            <p:extLst>
              <p:ext uri="{D42A27DB-BD31-4B8C-83A1-F6EECF244321}">
                <p14:modId xmlns:p14="http://schemas.microsoft.com/office/powerpoint/2010/main" val="35689362"/>
              </p:ext>
            </p:extLst>
          </p:nvPr>
        </p:nvGraphicFramePr>
        <p:xfrm>
          <a:off x="1218470" y="2851097"/>
          <a:ext cx="9779002" cy="2715768"/>
        </p:xfrm>
        <a:graphic>
          <a:graphicData uri="http://schemas.openxmlformats.org/drawingml/2006/table">
            <a:tbl>
              <a:tblPr firstRow="1" bandRow="1"/>
              <a:tblGrid>
                <a:gridCol w="1601894">
                  <a:extLst>
                    <a:ext uri="{9D8B030D-6E8A-4147-A177-3AD203B41FA5}">
                      <a16:colId xmlns:a16="http://schemas.microsoft.com/office/drawing/2014/main" val="1537401074"/>
                    </a:ext>
                  </a:extLst>
                </a:gridCol>
                <a:gridCol w="1997710">
                  <a:extLst>
                    <a:ext uri="{9D8B030D-6E8A-4147-A177-3AD203B41FA5}">
                      <a16:colId xmlns:a16="http://schemas.microsoft.com/office/drawing/2014/main" val="2603605196"/>
                    </a:ext>
                  </a:extLst>
                </a:gridCol>
                <a:gridCol w="1881294">
                  <a:extLst>
                    <a:ext uri="{9D8B030D-6E8A-4147-A177-3AD203B41FA5}">
                      <a16:colId xmlns:a16="http://schemas.microsoft.com/office/drawing/2014/main" val="3751087657"/>
                    </a:ext>
                  </a:extLst>
                </a:gridCol>
                <a:gridCol w="2207260">
                  <a:extLst>
                    <a:ext uri="{9D8B030D-6E8A-4147-A177-3AD203B41FA5}">
                      <a16:colId xmlns:a16="http://schemas.microsoft.com/office/drawing/2014/main" val="2222152381"/>
                    </a:ext>
                  </a:extLst>
                </a:gridCol>
                <a:gridCol w="2090844">
                  <a:extLst>
                    <a:ext uri="{9D8B030D-6E8A-4147-A177-3AD203B41FA5}">
                      <a16:colId xmlns:a16="http://schemas.microsoft.com/office/drawing/2014/main" val="1598490757"/>
                    </a:ext>
                  </a:extLst>
                </a:gridCol>
              </a:tblGrid>
              <a:tr h="1240536">
                <a:tc>
                  <a:txBody>
                    <a:bodyPr/>
                    <a:lstStyle/>
                    <a:p>
                      <a:r>
                        <a:rPr lang="tr-TR" sz="3300" b="1"/>
                        <a:t>Ürün</a:t>
                      </a:r>
                      <a:endParaRPr lang="tr-TR" sz="3300"/>
                    </a:p>
                  </a:txBody>
                  <a:tcPr marL="167640" marR="167640" marT="83820" marB="83820" anchor="ctr">
                    <a:lnL>
                      <a:noFill/>
                    </a:lnL>
                    <a:lnR>
                      <a:noFill/>
                    </a:lnR>
                    <a:lnT>
                      <a:noFill/>
                    </a:lnT>
                    <a:lnB>
                      <a:noFill/>
                    </a:lnB>
                    <a:noFill/>
                  </a:tcPr>
                </a:tc>
                <a:tc>
                  <a:txBody>
                    <a:bodyPr/>
                    <a:lstStyle/>
                    <a:p>
                      <a:pPr algn="ctr"/>
                      <a:r>
                        <a:rPr lang="tr-TR" sz="3300" b="1" dirty="0"/>
                        <a:t>Kesim (TL)</a:t>
                      </a:r>
                      <a:endParaRPr lang="tr-TR" sz="3300" dirty="0"/>
                    </a:p>
                  </a:txBody>
                  <a:tcPr marL="167640" marR="167640" marT="83820" marB="83820" anchor="ctr">
                    <a:lnL>
                      <a:noFill/>
                    </a:lnL>
                    <a:lnR>
                      <a:noFill/>
                    </a:lnR>
                    <a:lnT>
                      <a:noFill/>
                    </a:lnT>
                    <a:lnB>
                      <a:noFill/>
                    </a:lnB>
                    <a:noFill/>
                  </a:tcPr>
                </a:tc>
                <a:tc>
                  <a:txBody>
                    <a:bodyPr/>
                    <a:lstStyle/>
                    <a:p>
                      <a:pPr algn="ctr"/>
                      <a:r>
                        <a:rPr lang="tr-TR" sz="3300" b="1" dirty="0"/>
                        <a:t>Montaj (TL)</a:t>
                      </a:r>
                      <a:endParaRPr lang="tr-TR" sz="3300" dirty="0"/>
                    </a:p>
                  </a:txBody>
                  <a:tcPr marL="167640" marR="167640" marT="83820" marB="83820" anchor="ctr">
                    <a:lnL>
                      <a:noFill/>
                    </a:lnL>
                    <a:lnR>
                      <a:noFill/>
                    </a:lnR>
                    <a:lnT>
                      <a:noFill/>
                    </a:lnT>
                    <a:lnB>
                      <a:noFill/>
                    </a:lnB>
                    <a:noFill/>
                  </a:tcPr>
                </a:tc>
                <a:tc>
                  <a:txBody>
                    <a:bodyPr/>
                    <a:lstStyle/>
                    <a:p>
                      <a:pPr algn="ctr"/>
                      <a:r>
                        <a:rPr lang="tr-TR" sz="3300" b="1" dirty="0"/>
                        <a:t>Boyama (TL)</a:t>
                      </a:r>
                      <a:endParaRPr lang="tr-TR" sz="3300" dirty="0"/>
                    </a:p>
                  </a:txBody>
                  <a:tcPr marL="167640" marR="167640" marT="83820" marB="83820" anchor="ctr">
                    <a:lnL>
                      <a:noFill/>
                    </a:lnL>
                    <a:lnR>
                      <a:noFill/>
                    </a:lnR>
                    <a:lnT>
                      <a:noFill/>
                    </a:lnT>
                    <a:lnB>
                      <a:noFill/>
                    </a:lnB>
                    <a:noFill/>
                  </a:tcPr>
                </a:tc>
                <a:tc>
                  <a:txBody>
                    <a:bodyPr/>
                    <a:lstStyle/>
                    <a:p>
                      <a:pPr algn="ctr"/>
                      <a:r>
                        <a:rPr lang="tr-TR" sz="3300" b="1"/>
                        <a:t>Toplam (TL)</a:t>
                      </a:r>
                      <a:endParaRPr lang="tr-TR" sz="3300"/>
                    </a:p>
                  </a:txBody>
                  <a:tcPr marL="167640" marR="167640" marT="83820" marB="83820" anchor="ctr">
                    <a:lnL>
                      <a:noFill/>
                    </a:lnL>
                    <a:lnR>
                      <a:noFill/>
                    </a:lnR>
                    <a:lnT>
                      <a:noFill/>
                    </a:lnT>
                    <a:lnB>
                      <a:noFill/>
                    </a:lnB>
                    <a:noFill/>
                  </a:tcPr>
                </a:tc>
                <a:extLst>
                  <a:ext uri="{0D108BD9-81ED-4DB2-BD59-A6C34878D82A}">
                    <a16:rowId xmlns:a16="http://schemas.microsoft.com/office/drawing/2014/main" val="1337764600"/>
                  </a:ext>
                </a:extLst>
              </a:tr>
              <a:tr h="737616">
                <a:tc>
                  <a:txBody>
                    <a:bodyPr/>
                    <a:lstStyle/>
                    <a:p>
                      <a:r>
                        <a:rPr lang="tr-TR" sz="3300"/>
                        <a:t>Sıra</a:t>
                      </a:r>
                    </a:p>
                  </a:txBody>
                  <a:tcPr marL="167640" marR="167640" marT="83820" marB="83820" anchor="ctr">
                    <a:lnL>
                      <a:noFill/>
                    </a:lnL>
                    <a:lnR>
                      <a:noFill/>
                    </a:lnR>
                    <a:lnT>
                      <a:noFill/>
                    </a:lnT>
                    <a:lnB>
                      <a:noFill/>
                    </a:lnB>
                    <a:noFill/>
                  </a:tcPr>
                </a:tc>
                <a:tc>
                  <a:txBody>
                    <a:bodyPr/>
                    <a:lstStyle/>
                    <a:p>
                      <a:pPr algn="ctr"/>
                      <a:r>
                        <a:rPr lang="tr-TR" sz="3300" dirty="0"/>
                        <a:t>48.000</a:t>
                      </a:r>
                    </a:p>
                  </a:txBody>
                  <a:tcPr marL="167640" marR="167640" marT="83820" marB="83820" anchor="ctr">
                    <a:lnL>
                      <a:noFill/>
                    </a:lnL>
                    <a:lnR>
                      <a:noFill/>
                    </a:lnR>
                    <a:lnT>
                      <a:noFill/>
                    </a:lnT>
                    <a:lnB>
                      <a:noFill/>
                    </a:lnB>
                    <a:noFill/>
                  </a:tcPr>
                </a:tc>
                <a:tc>
                  <a:txBody>
                    <a:bodyPr/>
                    <a:lstStyle/>
                    <a:p>
                      <a:pPr algn="ctr"/>
                      <a:r>
                        <a:rPr lang="tr-TR" sz="3300" dirty="0"/>
                        <a:t>20.000</a:t>
                      </a:r>
                    </a:p>
                  </a:txBody>
                  <a:tcPr marL="167640" marR="167640" marT="83820" marB="83820" anchor="ctr">
                    <a:lnL>
                      <a:noFill/>
                    </a:lnL>
                    <a:lnR>
                      <a:noFill/>
                    </a:lnR>
                    <a:lnT>
                      <a:noFill/>
                    </a:lnT>
                    <a:lnB>
                      <a:noFill/>
                    </a:lnB>
                    <a:noFill/>
                  </a:tcPr>
                </a:tc>
                <a:tc>
                  <a:txBody>
                    <a:bodyPr/>
                    <a:lstStyle/>
                    <a:p>
                      <a:pPr algn="ctr"/>
                      <a:r>
                        <a:rPr lang="tr-TR" sz="3300" dirty="0"/>
                        <a:t>18.000</a:t>
                      </a:r>
                    </a:p>
                  </a:txBody>
                  <a:tcPr marL="167640" marR="167640" marT="83820" marB="83820" anchor="ctr">
                    <a:lnL>
                      <a:noFill/>
                    </a:lnL>
                    <a:lnR>
                      <a:noFill/>
                    </a:lnR>
                    <a:lnT>
                      <a:noFill/>
                    </a:lnT>
                    <a:lnB>
                      <a:noFill/>
                    </a:lnB>
                    <a:noFill/>
                  </a:tcPr>
                </a:tc>
                <a:tc>
                  <a:txBody>
                    <a:bodyPr/>
                    <a:lstStyle/>
                    <a:p>
                      <a:pPr algn="ctr"/>
                      <a:r>
                        <a:rPr lang="tr-TR" sz="3300" dirty="0"/>
                        <a:t>86.000</a:t>
                      </a:r>
                    </a:p>
                  </a:txBody>
                  <a:tcPr marL="167640" marR="167640" marT="83820" marB="83820" anchor="ctr">
                    <a:lnL>
                      <a:noFill/>
                    </a:lnL>
                    <a:lnR>
                      <a:noFill/>
                    </a:lnR>
                    <a:lnT>
                      <a:noFill/>
                    </a:lnT>
                    <a:lnB>
                      <a:noFill/>
                    </a:lnB>
                    <a:noFill/>
                  </a:tcPr>
                </a:tc>
                <a:extLst>
                  <a:ext uri="{0D108BD9-81ED-4DB2-BD59-A6C34878D82A}">
                    <a16:rowId xmlns:a16="http://schemas.microsoft.com/office/drawing/2014/main" val="1446039151"/>
                  </a:ext>
                </a:extLst>
              </a:tr>
              <a:tr h="737616">
                <a:tc>
                  <a:txBody>
                    <a:bodyPr/>
                    <a:lstStyle/>
                    <a:p>
                      <a:r>
                        <a:rPr lang="tr-TR" sz="3300" dirty="0"/>
                        <a:t>Masa</a:t>
                      </a:r>
                    </a:p>
                  </a:txBody>
                  <a:tcPr marL="167640" marR="167640" marT="83820" marB="83820" anchor="ctr">
                    <a:lnL>
                      <a:noFill/>
                    </a:lnL>
                    <a:lnR>
                      <a:noFill/>
                    </a:lnR>
                    <a:lnT>
                      <a:noFill/>
                    </a:lnT>
                    <a:lnB>
                      <a:noFill/>
                    </a:lnB>
                    <a:noFill/>
                  </a:tcPr>
                </a:tc>
                <a:tc>
                  <a:txBody>
                    <a:bodyPr/>
                    <a:lstStyle/>
                    <a:p>
                      <a:pPr algn="ctr"/>
                      <a:r>
                        <a:rPr lang="tr-TR" sz="3300" dirty="0"/>
                        <a:t>32.000</a:t>
                      </a:r>
                    </a:p>
                  </a:txBody>
                  <a:tcPr marL="167640" marR="167640" marT="83820" marB="83820" anchor="ctr">
                    <a:lnL>
                      <a:noFill/>
                    </a:lnL>
                    <a:lnR>
                      <a:noFill/>
                    </a:lnR>
                    <a:lnT>
                      <a:noFill/>
                    </a:lnT>
                    <a:lnB>
                      <a:noFill/>
                    </a:lnB>
                    <a:noFill/>
                  </a:tcPr>
                </a:tc>
                <a:tc>
                  <a:txBody>
                    <a:bodyPr/>
                    <a:lstStyle/>
                    <a:p>
                      <a:pPr algn="ctr"/>
                      <a:r>
                        <a:rPr lang="tr-TR" sz="3300" dirty="0"/>
                        <a:t>30.000</a:t>
                      </a:r>
                    </a:p>
                  </a:txBody>
                  <a:tcPr marL="167640" marR="167640" marT="83820" marB="83820" anchor="ctr">
                    <a:lnL>
                      <a:noFill/>
                    </a:lnL>
                    <a:lnR>
                      <a:noFill/>
                    </a:lnR>
                    <a:lnT>
                      <a:noFill/>
                    </a:lnT>
                    <a:lnB>
                      <a:noFill/>
                    </a:lnB>
                    <a:noFill/>
                  </a:tcPr>
                </a:tc>
                <a:tc>
                  <a:txBody>
                    <a:bodyPr/>
                    <a:lstStyle/>
                    <a:p>
                      <a:pPr algn="ctr"/>
                      <a:r>
                        <a:rPr lang="tr-TR" sz="3300" dirty="0"/>
                        <a:t>12.000</a:t>
                      </a:r>
                    </a:p>
                  </a:txBody>
                  <a:tcPr marL="167640" marR="167640" marT="83820" marB="83820" anchor="ctr">
                    <a:lnL>
                      <a:noFill/>
                    </a:lnL>
                    <a:lnR>
                      <a:noFill/>
                    </a:lnR>
                    <a:lnT>
                      <a:noFill/>
                    </a:lnT>
                    <a:lnB>
                      <a:noFill/>
                    </a:lnB>
                    <a:noFill/>
                  </a:tcPr>
                </a:tc>
                <a:tc>
                  <a:txBody>
                    <a:bodyPr/>
                    <a:lstStyle/>
                    <a:p>
                      <a:pPr algn="ctr"/>
                      <a:r>
                        <a:rPr lang="tr-TR" sz="3300" dirty="0"/>
                        <a:t>74.000</a:t>
                      </a:r>
                    </a:p>
                  </a:txBody>
                  <a:tcPr marL="167640" marR="167640" marT="83820" marB="83820" anchor="ctr">
                    <a:lnL>
                      <a:noFill/>
                    </a:lnL>
                    <a:lnR>
                      <a:noFill/>
                    </a:lnR>
                    <a:lnT>
                      <a:noFill/>
                    </a:lnT>
                    <a:lnB>
                      <a:noFill/>
                    </a:lnB>
                    <a:noFill/>
                  </a:tcPr>
                </a:tc>
                <a:extLst>
                  <a:ext uri="{0D108BD9-81ED-4DB2-BD59-A6C34878D82A}">
                    <a16:rowId xmlns:a16="http://schemas.microsoft.com/office/drawing/2014/main" val="1273268043"/>
                  </a:ext>
                </a:extLst>
              </a:tr>
            </a:tbl>
          </a:graphicData>
        </a:graphic>
      </p:graphicFrame>
    </p:spTree>
    <p:extLst>
      <p:ext uri="{BB962C8B-B14F-4D97-AF65-F5344CB8AC3E}">
        <p14:creationId xmlns:p14="http://schemas.microsoft.com/office/powerpoint/2010/main" val="929065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9CF053-F305-B1C9-D4E9-214FB85A287E}"/>
              </a:ext>
            </a:extLst>
          </p:cNvPr>
          <p:cNvSpPr>
            <a:spLocks noGrp="1"/>
          </p:cNvSpPr>
          <p:nvPr>
            <p:ph type="title"/>
          </p:nvPr>
        </p:nvSpPr>
        <p:spPr/>
        <p:txBody>
          <a:bodyPr/>
          <a:lstStyle/>
          <a:p>
            <a:r>
              <a:rPr lang="tr-TR" dirty="0"/>
              <a:t>Mamullerin Toplam Maliyeti</a:t>
            </a:r>
          </a:p>
        </p:txBody>
      </p:sp>
      <p:graphicFrame>
        <p:nvGraphicFramePr>
          <p:cNvPr id="4" name="İçerik Yer Tutucusu 3">
            <a:extLst>
              <a:ext uri="{FF2B5EF4-FFF2-40B4-BE49-F238E27FC236}">
                <a16:creationId xmlns:a16="http://schemas.microsoft.com/office/drawing/2014/main" id="{37E57B51-743E-1633-B77E-14635FBD2A04}"/>
              </a:ext>
            </a:extLst>
          </p:cNvPr>
          <p:cNvGraphicFramePr>
            <a:graphicFrameLocks noGrp="1"/>
          </p:cNvGraphicFramePr>
          <p:nvPr>
            <p:ph idx="1"/>
            <p:extLst>
              <p:ext uri="{D42A27DB-BD31-4B8C-83A1-F6EECF244321}">
                <p14:modId xmlns:p14="http://schemas.microsoft.com/office/powerpoint/2010/main" val="4114766236"/>
              </p:ext>
            </p:extLst>
          </p:nvPr>
        </p:nvGraphicFramePr>
        <p:xfrm>
          <a:off x="907869" y="2949031"/>
          <a:ext cx="10515600" cy="2865120"/>
        </p:xfrm>
        <a:graphic>
          <a:graphicData uri="http://schemas.openxmlformats.org/drawingml/2006/table">
            <a:tbl>
              <a:tblPr firstRow="1" bandRow="1">
                <a:tableStyleId>{073A0DAA-6AF3-43AB-8588-CEC1D06C72B9}</a:tableStyleId>
              </a:tblPr>
              <a:tblGrid>
                <a:gridCol w="2103120">
                  <a:extLst>
                    <a:ext uri="{9D8B030D-6E8A-4147-A177-3AD203B41FA5}">
                      <a16:colId xmlns:a16="http://schemas.microsoft.com/office/drawing/2014/main" val="2199900209"/>
                    </a:ext>
                  </a:extLst>
                </a:gridCol>
                <a:gridCol w="2103120">
                  <a:extLst>
                    <a:ext uri="{9D8B030D-6E8A-4147-A177-3AD203B41FA5}">
                      <a16:colId xmlns:a16="http://schemas.microsoft.com/office/drawing/2014/main" val="2782869456"/>
                    </a:ext>
                  </a:extLst>
                </a:gridCol>
                <a:gridCol w="2103120">
                  <a:extLst>
                    <a:ext uri="{9D8B030D-6E8A-4147-A177-3AD203B41FA5}">
                      <a16:colId xmlns:a16="http://schemas.microsoft.com/office/drawing/2014/main" val="1460972128"/>
                    </a:ext>
                  </a:extLst>
                </a:gridCol>
                <a:gridCol w="2103120">
                  <a:extLst>
                    <a:ext uri="{9D8B030D-6E8A-4147-A177-3AD203B41FA5}">
                      <a16:colId xmlns:a16="http://schemas.microsoft.com/office/drawing/2014/main" val="2094192117"/>
                    </a:ext>
                  </a:extLst>
                </a:gridCol>
                <a:gridCol w="2103120">
                  <a:extLst>
                    <a:ext uri="{9D8B030D-6E8A-4147-A177-3AD203B41FA5}">
                      <a16:colId xmlns:a16="http://schemas.microsoft.com/office/drawing/2014/main" val="3256060919"/>
                    </a:ext>
                  </a:extLst>
                </a:gridCol>
              </a:tblGrid>
              <a:tr h="370840">
                <a:tc>
                  <a:txBody>
                    <a:bodyPr/>
                    <a:lstStyle/>
                    <a:p>
                      <a:endParaRPr lang="tr-TR" dirty="0"/>
                    </a:p>
                  </a:txBody>
                  <a:tcPr/>
                </a:tc>
                <a:tc>
                  <a:txBody>
                    <a:bodyPr/>
                    <a:lstStyle/>
                    <a:p>
                      <a:pPr algn="ctr"/>
                      <a:r>
                        <a:rPr lang="tr-TR" dirty="0"/>
                        <a:t>Direkt İlk Madde ve Malzeme</a:t>
                      </a:r>
                    </a:p>
                  </a:txBody>
                  <a:tcPr anchor="ctr"/>
                </a:tc>
                <a:tc>
                  <a:txBody>
                    <a:bodyPr/>
                    <a:lstStyle/>
                    <a:p>
                      <a:pPr algn="ctr"/>
                      <a:r>
                        <a:rPr lang="tr-TR" dirty="0"/>
                        <a:t>Direkt İşçilik</a:t>
                      </a:r>
                    </a:p>
                  </a:txBody>
                  <a:tcPr anchor="ctr"/>
                </a:tc>
                <a:tc>
                  <a:txBody>
                    <a:bodyPr/>
                    <a:lstStyle/>
                    <a:p>
                      <a:pPr algn="ctr"/>
                      <a:r>
                        <a:rPr lang="tr-TR" dirty="0"/>
                        <a:t>Genel Üretim Gideri</a:t>
                      </a:r>
                    </a:p>
                  </a:txBody>
                  <a:tcPr anchor="ctr"/>
                </a:tc>
                <a:tc>
                  <a:txBody>
                    <a:bodyPr/>
                    <a:lstStyle/>
                    <a:p>
                      <a:pPr algn="ctr"/>
                      <a:r>
                        <a:rPr lang="tr-TR" dirty="0"/>
                        <a:t>Toplam</a:t>
                      </a:r>
                    </a:p>
                  </a:txBody>
                  <a:tcPr anchor="ctr"/>
                </a:tc>
                <a:extLst>
                  <a:ext uri="{0D108BD9-81ED-4DB2-BD59-A6C34878D82A}">
                    <a16:rowId xmlns:a16="http://schemas.microsoft.com/office/drawing/2014/main" val="999923862"/>
                  </a:ext>
                </a:extLst>
              </a:tr>
              <a:tr h="370840">
                <a:tc>
                  <a:txBody>
                    <a:bodyPr/>
                    <a:lstStyle/>
                    <a:p>
                      <a:r>
                        <a:rPr lang="tr-TR" dirty="0"/>
                        <a:t>Sıra Toplam</a:t>
                      </a:r>
                    </a:p>
                  </a:txBody>
                  <a:tcPr/>
                </a:tc>
                <a:tc>
                  <a:txBody>
                    <a:bodyPr/>
                    <a:lstStyle/>
                    <a:p>
                      <a:pPr algn="ctr"/>
                      <a:r>
                        <a:rPr lang="tr-TR" dirty="0"/>
                        <a:t>91.000</a:t>
                      </a:r>
                    </a:p>
                  </a:txBody>
                  <a:tcPr anchor="ctr"/>
                </a:tc>
                <a:tc>
                  <a:txBody>
                    <a:bodyPr/>
                    <a:lstStyle/>
                    <a:p>
                      <a:pPr algn="ctr"/>
                      <a:r>
                        <a:rPr lang="tr-TR" dirty="0"/>
                        <a:t>51.000</a:t>
                      </a:r>
                    </a:p>
                  </a:txBody>
                  <a:tcPr anchor="ctr"/>
                </a:tc>
                <a:tc>
                  <a:txBody>
                    <a:bodyPr/>
                    <a:lstStyle/>
                    <a:p>
                      <a:pPr algn="ctr"/>
                      <a:r>
                        <a:rPr lang="tr-TR" dirty="0"/>
                        <a:t>86.000</a:t>
                      </a:r>
                    </a:p>
                  </a:txBody>
                  <a:tcPr anchor="ctr"/>
                </a:tc>
                <a:tc>
                  <a:txBody>
                    <a:bodyPr/>
                    <a:lstStyle/>
                    <a:p>
                      <a:pPr algn="ctr"/>
                      <a:r>
                        <a:rPr lang="tr-TR" dirty="0"/>
                        <a:t>228.000</a:t>
                      </a:r>
                    </a:p>
                  </a:txBody>
                  <a:tcPr anchor="ctr"/>
                </a:tc>
                <a:extLst>
                  <a:ext uri="{0D108BD9-81ED-4DB2-BD59-A6C34878D82A}">
                    <a16:rowId xmlns:a16="http://schemas.microsoft.com/office/drawing/2014/main" val="2788676559"/>
                  </a:ext>
                </a:extLst>
              </a:tr>
              <a:tr h="370840">
                <a:tc>
                  <a:txBody>
                    <a:bodyPr/>
                    <a:lstStyle/>
                    <a:p>
                      <a:r>
                        <a:rPr lang="tr-TR" dirty="0"/>
                        <a:t>Sıra Üretim Adeti</a:t>
                      </a:r>
                    </a:p>
                  </a:txBody>
                  <a:tcPr/>
                </a:tc>
                <a:tc>
                  <a:txBody>
                    <a:bodyPr/>
                    <a:lstStyle/>
                    <a:p>
                      <a:pPr algn="ctr"/>
                      <a:r>
                        <a:rPr lang="tr-TR" dirty="0"/>
                        <a:t>1.000</a:t>
                      </a:r>
                    </a:p>
                  </a:txBody>
                  <a:tcPr anchor="ctr"/>
                </a:tc>
                <a:tc>
                  <a:txBody>
                    <a:bodyPr/>
                    <a:lstStyle/>
                    <a:p>
                      <a:pPr algn="ctr"/>
                      <a:r>
                        <a:rPr lang="tr-TR" dirty="0"/>
                        <a:t>1.000</a:t>
                      </a:r>
                    </a:p>
                  </a:txBody>
                  <a:tcPr anchor="ctr"/>
                </a:tc>
                <a:tc>
                  <a:txBody>
                    <a:bodyPr/>
                    <a:lstStyle/>
                    <a:p>
                      <a:pPr algn="ctr"/>
                      <a:r>
                        <a:rPr lang="tr-TR" dirty="0"/>
                        <a:t>1.000</a:t>
                      </a:r>
                    </a:p>
                  </a:txBody>
                  <a:tcPr anchor="ctr"/>
                </a:tc>
                <a:tc>
                  <a:txBody>
                    <a:bodyPr/>
                    <a:lstStyle/>
                    <a:p>
                      <a:pPr algn="ctr"/>
                      <a:r>
                        <a:rPr lang="tr-TR" dirty="0"/>
                        <a:t>1.000</a:t>
                      </a:r>
                    </a:p>
                  </a:txBody>
                  <a:tcPr anchor="ctr"/>
                </a:tc>
                <a:extLst>
                  <a:ext uri="{0D108BD9-81ED-4DB2-BD59-A6C34878D82A}">
                    <a16:rowId xmlns:a16="http://schemas.microsoft.com/office/drawing/2014/main" val="3814363936"/>
                  </a:ext>
                </a:extLst>
              </a:tr>
              <a:tr h="370840">
                <a:tc>
                  <a:txBody>
                    <a:bodyPr/>
                    <a:lstStyle/>
                    <a:p>
                      <a:r>
                        <a:rPr lang="tr-TR" dirty="0"/>
                        <a:t>Sıra Birim Maliyet</a:t>
                      </a:r>
                    </a:p>
                  </a:txBody>
                  <a:tcPr>
                    <a:lnB w="38100" cap="flat" cmpd="sng" algn="ctr">
                      <a:solidFill>
                        <a:schemeClr val="tx1"/>
                      </a:solidFill>
                      <a:prstDash val="solid"/>
                      <a:round/>
                      <a:headEnd type="none" w="med" len="med"/>
                      <a:tailEnd type="none" w="med" len="med"/>
                    </a:lnB>
                  </a:tcPr>
                </a:tc>
                <a:tc>
                  <a:txBody>
                    <a:bodyPr/>
                    <a:lstStyle/>
                    <a:p>
                      <a:pPr algn="ctr"/>
                      <a:r>
                        <a:rPr lang="tr-TR" dirty="0"/>
                        <a:t>91</a:t>
                      </a:r>
                    </a:p>
                  </a:txBody>
                  <a:tcPr anchor="ctr">
                    <a:lnB w="38100" cap="flat" cmpd="sng" algn="ctr">
                      <a:solidFill>
                        <a:schemeClr val="tx1"/>
                      </a:solidFill>
                      <a:prstDash val="solid"/>
                      <a:round/>
                      <a:headEnd type="none" w="med" len="med"/>
                      <a:tailEnd type="none" w="med" len="med"/>
                    </a:lnB>
                  </a:tcPr>
                </a:tc>
                <a:tc>
                  <a:txBody>
                    <a:bodyPr/>
                    <a:lstStyle/>
                    <a:p>
                      <a:pPr algn="ctr"/>
                      <a:r>
                        <a:rPr lang="tr-TR" dirty="0"/>
                        <a:t>51</a:t>
                      </a:r>
                    </a:p>
                  </a:txBody>
                  <a:tcPr anchor="ctr">
                    <a:lnB w="38100" cap="flat" cmpd="sng" algn="ctr">
                      <a:solidFill>
                        <a:schemeClr val="tx1"/>
                      </a:solidFill>
                      <a:prstDash val="solid"/>
                      <a:round/>
                      <a:headEnd type="none" w="med" len="med"/>
                      <a:tailEnd type="none" w="med" len="med"/>
                    </a:lnB>
                  </a:tcPr>
                </a:tc>
                <a:tc>
                  <a:txBody>
                    <a:bodyPr/>
                    <a:lstStyle/>
                    <a:p>
                      <a:pPr algn="ctr"/>
                      <a:r>
                        <a:rPr lang="tr-TR" dirty="0"/>
                        <a:t>86</a:t>
                      </a:r>
                    </a:p>
                  </a:txBody>
                  <a:tcPr anchor="ctr">
                    <a:lnB w="38100" cap="flat" cmpd="sng" algn="ctr">
                      <a:solidFill>
                        <a:schemeClr val="tx1"/>
                      </a:solidFill>
                      <a:prstDash val="solid"/>
                      <a:round/>
                      <a:headEnd type="none" w="med" len="med"/>
                      <a:tailEnd type="none" w="med" len="med"/>
                    </a:lnB>
                  </a:tcPr>
                </a:tc>
                <a:tc>
                  <a:txBody>
                    <a:bodyPr/>
                    <a:lstStyle/>
                    <a:p>
                      <a:pPr algn="ctr"/>
                      <a:r>
                        <a:rPr lang="tr-TR" dirty="0"/>
                        <a:t>228</a:t>
                      </a:r>
                    </a:p>
                  </a:txBody>
                  <a:tcPr anchor="ct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9188983"/>
                  </a:ext>
                </a:extLst>
              </a:tr>
              <a:tr h="370840">
                <a:tc>
                  <a:txBody>
                    <a:bodyPr/>
                    <a:lstStyle/>
                    <a:p>
                      <a:r>
                        <a:rPr lang="tr-TR" dirty="0"/>
                        <a:t>Masa Toplam</a:t>
                      </a:r>
                    </a:p>
                  </a:txBody>
                  <a:tcPr>
                    <a:lnT w="38100" cap="flat" cmpd="sng" algn="ctr">
                      <a:solidFill>
                        <a:schemeClr val="tx1"/>
                      </a:solidFill>
                      <a:prstDash val="solid"/>
                      <a:round/>
                      <a:headEnd type="none" w="med" len="med"/>
                      <a:tailEnd type="none" w="med" len="med"/>
                    </a:lnT>
                  </a:tcPr>
                </a:tc>
                <a:tc>
                  <a:txBody>
                    <a:bodyPr/>
                    <a:lstStyle/>
                    <a:p>
                      <a:pPr algn="ctr"/>
                      <a:r>
                        <a:rPr lang="tr-TR" dirty="0"/>
                        <a:t>96.000</a:t>
                      </a:r>
                    </a:p>
                  </a:txBody>
                  <a:tcPr anchor="ctr">
                    <a:lnT w="38100" cap="flat" cmpd="sng" algn="ctr">
                      <a:solidFill>
                        <a:schemeClr val="tx1"/>
                      </a:solidFill>
                      <a:prstDash val="solid"/>
                      <a:round/>
                      <a:headEnd type="none" w="med" len="med"/>
                      <a:tailEnd type="none" w="med" len="med"/>
                    </a:lnT>
                  </a:tcPr>
                </a:tc>
                <a:tc>
                  <a:txBody>
                    <a:bodyPr/>
                    <a:lstStyle/>
                    <a:p>
                      <a:pPr algn="ctr"/>
                      <a:r>
                        <a:rPr lang="tr-TR" dirty="0"/>
                        <a:t>53.500</a:t>
                      </a:r>
                    </a:p>
                  </a:txBody>
                  <a:tcPr anchor="ctr">
                    <a:lnT w="38100" cap="flat" cmpd="sng" algn="ctr">
                      <a:solidFill>
                        <a:schemeClr val="tx1"/>
                      </a:solidFill>
                      <a:prstDash val="solid"/>
                      <a:round/>
                      <a:headEnd type="none" w="med" len="med"/>
                      <a:tailEnd type="none" w="med" len="med"/>
                    </a:lnT>
                  </a:tcPr>
                </a:tc>
                <a:tc>
                  <a:txBody>
                    <a:bodyPr/>
                    <a:lstStyle/>
                    <a:p>
                      <a:pPr algn="ctr"/>
                      <a:r>
                        <a:rPr lang="tr-TR" dirty="0"/>
                        <a:t>74.000</a:t>
                      </a:r>
                    </a:p>
                  </a:txBody>
                  <a:tcPr anchor="ctr">
                    <a:lnT w="38100" cap="flat" cmpd="sng" algn="ctr">
                      <a:solidFill>
                        <a:schemeClr val="tx1"/>
                      </a:solidFill>
                      <a:prstDash val="solid"/>
                      <a:round/>
                      <a:headEnd type="none" w="med" len="med"/>
                      <a:tailEnd type="none" w="med" len="med"/>
                    </a:lnT>
                  </a:tcPr>
                </a:tc>
                <a:tc>
                  <a:txBody>
                    <a:bodyPr/>
                    <a:lstStyle/>
                    <a:p>
                      <a:pPr algn="ctr"/>
                      <a:r>
                        <a:rPr lang="tr-TR" dirty="0"/>
                        <a:t>223.500</a:t>
                      </a:r>
                    </a:p>
                  </a:txBody>
                  <a:tcPr anchor="ct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47507556"/>
                  </a:ext>
                </a:extLst>
              </a:tr>
              <a:tr h="370840">
                <a:tc>
                  <a:txBody>
                    <a:bodyPr/>
                    <a:lstStyle/>
                    <a:p>
                      <a:r>
                        <a:rPr lang="tr-TR" dirty="0"/>
                        <a:t>Masa Üretim Adeti</a:t>
                      </a:r>
                    </a:p>
                  </a:txBody>
                  <a:tcPr/>
                </a:tc>
                <a:tc>
                  <a:txBody>
                    <a:bodyPr/>
                    <a:lstStyle/>
                    <a:p>
                      <a:pPr algn="ctr"/>
                      <a:r>
                        <a:rPr lang="tr-TR" dirty="0"/>
                        <a:t>1.000</a:t>
                      </a:r>
                    </a:p>
                  </a:txBody>
                  <a:tcPr anchor="ctr"/>
                </a:tc>
                <a:tc>
                  <a:txBody>
                    <a:bodyPr/>
                    <a:lstStyle/>
                    <a:p>
                      <a:pPr algn="ctr"/>
                      <a:r>
                        <a:rPr lang="tr-TR" dirty="0"/>
                        <a:t>1.000</a:t>
                      </a:r>
                    </a:p>
                  </a:txBody>
                  <a:tcPr anchor="ctr"/>
                </a:tc>
                <a:tc>
                  <a:txBody>
                    <a:bodyPr/>
                    <a:lstStyle/>
                    <a:p>
                      <a:pPr algn="ctr"/>
                      <a:r>
                        <a:rPr lang="tr-TR" dirty="0"/>
                        <a:t>1.000</a:t>
                      </a:r>
                    </a:p>
                  </a:txBody>
                  <a:tcPr anchor="ctr"/>
                </a:tc>
                <a:tc>
                  <a:txBody>
                    <a:bodyPr/>
                    <a:lstStyle/>
                    <a:p>
                      <a:pPr algn="ctr"/>
                      <a:r>
                        <a:rPr lang="tr-TR" dirty="0"/>
                        <a:t>1.000</a:t>
                      </a:r>
                    </a:p>
                  </a:txBody>
                  <a:tcPr anchor="ctr"/>
                </a:tc>
                <a:extLst>
                  <a:ext uri="{0D108BD9-81ED-4DB2-BD59-A6C34878D82A}">
                    <a16:rowId xmlns:a16="http://schemas.microsoft.com/office/drawing/2014/main" val="3091271126"/>
                  </a:ext>
                </a:extLst>
              </a:tr>
              <a:tr h="370840">
                <a:tc>
                  <a:txBody>
                    <a:bodyPr/>
                    <a:lstStyle/>
                    <a:p>
                      <a:r>
                        <a:rPr lang="tr-TR" dirty="0"/>
                        <a:t>Masa Birim Maliyet</a:t>
                      </a:r>
                    </a:p>
                  </a:txBody>
                  <a:tcPr/>
                </a:tc>
                <a:tc>
                  <a:txBody>
                    <a:bodyPr/>
                    <a:lstStyle/>
                    <a:p>
                      <a:pPr algn="ctr"/>
                      <a:r>
                        <a:rPr lang="tr-TR" dirty="0"/>
                        <a:t>96</a:t>
                      </a:r>
                    </a:p>
                  </a:txBody>
                  <a:tcPr anchor="ctr"/>
                </a:tc>
                <a:tc>
                  <a:txBody>
                    <a:bodyPr/>
                    <a:lstStyle/>
                    <a:p>
                      <a:pPr algn="ctr"/>
                      <a:r>
                        <a:rPr lang="tr-TR" dirty="0"/>
                        <a:t>53,5</a:t>
                      </a:r>
                    </a:p>
                  </a:txBody>
                  <a:tcPr anchor="ctr"/>
                </a:tc>
                <a:tc>
                  <a:txBody>
                    <a:bodyPr/>
                    <a:lstStyle/>
                    <a:p>
                      <a:pPr algn="ctr"/>
                      <a:r>
                        <a:rPr lang="tr-TR" dirty="0"/>
                        <a:t>74</a:t>
                      </a:r>
                    </a:p>
                  </a:txBody>
                  <a:tcPr anchor="ctr"/>
                </a:tc>
                <a:tc>
                  <a:txBody>
                    <a:bodyPr/>
                    <a:lstStyle/>
                    <a:p>
                      <a:pPr algn="ctr"/>
                      <a:r>
                        <a:rPr lang="tr-TR" dirty="0"/>
                        <a:t>223,5</a:t>
                      </a:r>
                    </a:p>
                  </a:txBody>
                  <a:tcPr anchor="ctr"/>
                </a:tc>
                <a:extLst>
                  <a:ext uri="{0D108BD9-81ED-4DB2-BD59-A6C34878D82A}">
                    <a16:rowId xmlns:a16="http://schemas.microsoft.com/office/drawing/2014/main" val="1937274754"/>
                  </a:ext>
                </a:extLst>
              </a:tr>
            </a:tbl>
          </a:graphicData>
        </a:graphic>
      </p:graphicFrame>
      <p:sp>
        <p:nvSpPr>
          <p:cNvPr id="6" name="Metin kutusu 5">
            <a:extLst>
              <a:ext uri="{FF2B5EF4-FFF2-40B4-BE49-F238E27FC236}">
                <a16:creationId xmlns:a16="http://schemas.microsoft.com/office/drawing/2014/main" id="{E9506B75-1175-C0E9-8AC7-7FA99F4D34E0}"/>
              </a:ext>
            </a:extLst>
          </p:cNvPr>
          <p:cNvSpPr txBox="1"/>
          <p:nvPr/>
        </p:nvSpPr>
        <p:spPr>
          <a:xfrm>
            <a:off x="838200" y="1690688"/>
            <a:ext cx="10352314" cy="646331"/>
          </a:xfrm>
          <a:prstGeom prst="rect">
            <a:avLst/>
          </a:prstGeom>
          <a:noFill/>
        </p:spPr>
        <p:txBody>
          <a:bodyPr wrap="square" rtlCol="0">
            <a:spAutoFit/>
          </a:bodyPr>
          <a:lstStyle/>
          <a:p>
            <a:r>
              <a:rPr lang="tr-TR" dirty="0"/>
              <a:t>Hesaplamada kolaylık olması amacıyla hem sıra hem de masadan 1.000 adet mamulün tamamlanmış olduğu varsayılmıştır.</a:t>
            </a:r>
          </a:p>
        </p:txBody>
      </p:sp>
    </p:spTree>
    <p:extLst>
      <p:ext uri="{BB962C8B-B14F-4D97-AF65-F5344CB8AC3E}">
        <p14:creationId xmlns:p14="http://schemas.microsoft.com/office/powerpoint/2010/main" val="210192363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152</TotalTime>
  <Words>1092</Words>
  <Application>Microsoft Macintosh PowerPoint</Application>
  <PresentationFormat>Geniş ekran</PresentationFormat>
  <Paragraphs>380</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18</vt:i4>
      </vt:variant>
    </vt:vector>
  </HeadingPairs>
  <TitlesOfParts>
    <vt:vector size="23" baseType="lpstr">
      <vt:lpstr>Aptos</vt:lpstr>
      <vt:lpstr>Aptos Display</vt:lpstr>
      <vt:lpstr>Arial</vt:lpstr>
      <vt:lpstr>TimesNewRomanPSMT</vt:lpstr>
      <vt:lpstr>Office Teması</vt:lpstr>
      <vt:lpstr>Örnek Uygulama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Mamullerin Toplam Maliyeti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Serhan GÜRKAN</dc:creator>
  <cp:lastModifiedBy>Serhan GÜRKAN</cp:lastModifiedBy>
  <cp:revision>28</cp:revision>
  <dcterms:created xsi:type="dcterms:W3CDTF">2024-12-08T18:52:46Z</dcterms:created>
  <dcterms:modified xsi:type="dcterms:W3CDTF">2024-12-08T21:24:59Z</dcterms:modified>
</cp:coreProperties>
</file>