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85" r:id="rId3"/>
    <p:sldMasterId id="2147483790" r:id="rId4"/>
    <p:sldMasterId id="2147483806" r:id="rId5"/>
    <p:sldMasterId id="2147483832" r:id="rId6"/>
    <p:sldMasterId id="2147483856" r:id="rId7"/>
  </p:sldMasterIdLst>
  <p:notesMasterIdLst>
    <p:notesMasterId r:id="rId19"/>
  </p:notesMasterIdLst>
  <p:sldIdLst>
    <p:sldId id="346" r:id="rId8"/>
    <p:sldId id="350" r:id="rId9"/>
    <p:sldId id="393" r:id="rId10"/>
    <p:sldId id="352" r:id="rId11"/>
    <p:sldId id="353" r:id="rId12"/>
    <p:sldId id="354" r:id="rId13"/>
    <p:sldId id="390" r:id="rId14"/>
    <p:sldId id="359" r:id="rId15"/>
    <p:sldId id="360" r:id="rId16"/>
    <p:sldId id="362" r:id="rId17"/>
    <p:sldId id="391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2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E9E11-E991-4EF2-8ED3-0E9ADEA995B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EE23171-2663-4178-87AE-0D2BEBB749BC}">
      <dgm:prSet/>
      <dgm:spPr/>
      <dgm:t>
        <a:bodyPr/>
        <a:lstStyle/>
        <a:p>
          <a:r>
            <a:rPr lang="tr-TR"/>
            <a:t>Plânlanan veya fiili satış hacmi ile başa baş noktasındaki satış hacmi arasındaki fark güvenlik payı olarak tanımlanır.</a:t>
          </a:r>
          <a:endParaRPr lang="en-US"/>
        </a:p>
      </dgm:t>
    </dgm:pt>
    <dgm:pt modelId="{EF9AC87E-622C-49AD-A095-FB32AB756752}" type="parTrans" cxnId="{E8EC5EB3-79A5-4CE6-BDBC-6D73619348FE}">
      <dgm:prSet/>
      <dgm:spPr/>
      <dgm:t>
        <a:bodyPr/>
        <a:lstStyle/>
        <a:p>
          <a:endParaRPr lang="en-US"/>
        </a:p>
      </dgm:t>
    </dgm:pt>
    <dgm:pt modelId="{56CCB2A9-16A1-4C96-8550-A1E1B0C382D6}" type="sibTrans" cxnId="{E8EC5EB3-79A5-4CE6-BDBC-6D73619348FE}">
      <dgm:prSet/>
      <dgm:spPr/>
      <dgm:t>
        <a:bodyPr/>
        <a:lstStyle/>
        <a:p>
          <a:endParaRPr lang="en-US"/>
        </a:p>
      </dgm:t>
    </dgm:pt>
    <dgm:pt modelId="{97F1B7FD-B2CB-4B1E-90DB-14F0AFAA82A7}">
      <dgm:prSet/>
      <dgm:spPr/>
      <dgm:t>
        <a:bodyPr/>
        <a:lstStyle/>
        <a:p>
          <a:r>
            <a:rPr lang="tr-TR"/>
            <a:t>Güvenlik payının satışların yüzdesi olarak gösterilmesine </a:t>
          </a:r>
          <a:r>
            <a:rPr lang="tr-TR" b="1"/>
            <a:t>"güvenlik oranı" </a:t>
          </a:r>
          <a:r>
            <a:rPr lang="tr-TR"/>
            <a:t>denir. </a:t>
          </a:r>
          <a:endParaRPr lang="en-US"/>
        </a:p>
      </dgm:t>
    </dgm:pt>
    <dgm:pt modelId="{2C5FE293-76B9-4AC3-B5BD-AD27F48D1E9C}" type="parTrans" cxnId="{5CEC2920-E4B9-437C-85C8-2A00BA3AB4CE}">
      <dgm:prSet/>
      <dgm:spPr/>
      <dgm:t>
        <a:bodyPr/>
        <a:lstStyle/>
        <a:p>
          <a:endParaRPr lang="en-US"/>
        </a:p>
      </dgm:t>
    </dgm:pt>
    <dgm:pt modelId="{2D11899E-398C-4CD3-AD28-D445FD5E0F61}" type="sibTrans" cxnId="{5CEC2920-E4B9-437C-85C8-2A00BA3AB4CE}">
      <dgm:prSet/>
      <dgm:spPr/>
      <dgm:t>
        <a:bodyPr/>
        <a:lstStyle/>
        <a:p>
          <a:endParaRPr lang="en-US"/>
        </a:p>
      </dgm:t>
    </dgm:pt>
    <dgm:pt modelId="{1F79F2AB-077F-4419-9A42-7C4FCB6C6717}" type="pres">
      <dgm:prSet presAssocID="{4A2E9E11-E991-4EF2-8ED3-0E9ADEA995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4EA82B-164E-4FC2-B7F5-B56202CFE28B}" type="pres">
      <dgm:prSet presAssocID="{3EE23171-2663-4178-87AE-0D2BEBB749BC}" presName="hierRoot1" presStyleCnt="0"/>
      <dgm:spPr/>
    </dgm:pt>
    <dgm:pt modelId="{246B1AFD-F53F-4661-B228-2D2110C67E70}" type="pres">
      <dgm:prSet presAssocID="{3EE23171-2663-4178-87AE-0D2BEBB749BC}" presName="composite" presStyleCnt="0"/>
      <dgm:spPr/>
    </dgm:pt>
    <dgm:pt modelId="{AF53159C-81A9-4907-B5A6-C61B82F7B11F}" type="pres">
      <dgm:prSet presAssocID="{3EE23171-2663-4178-87AE-0D2BEBB749BC}" presName="background" presStyleLbl="node0" presStyleIdx="0" presStyleCnt="2"/>
      <dgm:spPr/>
    </dgm:pt>
    <dgm:pt modelId="{246D91D8-26E8-42A6-9031-DEC7F8A8F885}" type="pres">
      <dgm:prSet presAssocID="{3EE23171-2663-4178-87AE-0D2BEBB749BC}" presName="text" presStyleLbl="fgAcc0" presStyleIdx="0" presStyleCnt="2">
        <dgm:presLayoutVars>
          <dgm:chPref val="3"/>
        </dgm:presLayoutVars>
      </dgm:prSet>
      <dgm:spPr/>
    </dgm:pt>
    <dgm:pt modelId="{EB559CDD-C462-4EFC-B652-8DB5103C04CC}" type="pres">
      <dgm:prSet presAssocID="{3EE23171-2663-4178-87AE-0D2BEBB749BC}" presName="hierChild2" presStyleCnt="0"/>
      <dgm:spPr/>
    </dgm:pt>
    <dgm:pt modelId="{54FB01D0-7DE3-42A6-AFF5-402B393DCA4D}" type="pres">
      <dgm:prSet presAssocID="{97F1B7FD-B2CB-4B1E-90DB-14F0AFAA82A7}" presName="hierRoot1" presStyleCnt="0"/>
      <dgm:spPr/>
    </dgm:pt>
    <dgm:pt modelId="{A0444AEE-21E4-4A79-ABD5-8E989DEECCC3}" type="pres">
      <dgm:prSet presAssocID="{97F1B7FD-B2CB-4B1E-90DB-14F0AFAA82A7}" presName="composite" presStyleCnt="0"/>
      <dgm:spPr/>
    </dgm:pt>
    <dgm:pt modelId="{C9A2E549-8529-464E-BB84-536E55B0F3E1}" type="pres">
      <dgm:prSet presAssocID="{97F1B7FD-B2CB-4B1E-90DB-14F0AFAA82A7}" presName="background" presStyleLbl="node0" presStyleIdx="1" presStyleCnt="2"/>
      <dgm:spPr/>
    </dgm:pt>
    <dgm:pt modelId="{183CCF1B-D819-41C4-AB4B-61AAEE8570C5}" type="pres">
      <dgm:prSet presAssocID="{97F1B7FD-B2CB-4B1E-90DB-14F0AFAA82A7}" presName="text" presStyleLbl="fgAcc0" presStyleIdx="1" presStyleCnt="2">
        <dgm:presLayoutVars>
          <dgm:chPref val="3"/>
        </dgm:presLayoutVars>
      </dgm:prSet>
      <dgm:spPr/>
    </dgm:pt>
    <dgm:pt modelId="{D0908621-DB63-46E8-8B48-E003C7811B72}" type="pres">
      <dgm:prSet presAssocID="{97F1B7FD-B2CB-4B1E-90DB-14F0AFAA82A7}" presName="hierChild2" presStyleCnt="0"/>
      <dgm:spPr/>
    </dgm:pt>
  </dgm:ptLst>
  <dgm:cxnLst>
    <dgm:cxn modelId="{C0C24B00-FB50-4587-B100-1FB448CFB251}" type="presOf" srcId="{3EE23171-2663-4178-87AE-0D2BEBB749BC}" destId="{246D91D8-26E8-42A6-9031-DEC7F8A8F885}" srcOrd="0" destOrd="0" presId="urn:microsoft.com/office/officeart/2005/8/layout/hierarchy1"/>
    <dgm:cxn modelId="{C228FC05-1BF2-4068-84BE-B952359BB06D}" type="presOf" srcId="{97F1B7FD-B2CB-4B1E-90DB-14F0AFAA82A7}" destId="{183CCF1B-D819-41C4-AB4B-61AAEE8570C5}" srcOrd="0" destOrd="0" presId="urn:microsoft.com/office/officeart/2005/8/layout/hierarchy1"/>
    <dgm:cxn modelId="{5CEC2920-E4B9-437C-85C8-2A00BA3AB4CE}" srcId="{4A2E9E11-E991-4EF2-8ED3-0E9ADEA995BC}" destId="{97F1B7FD-B2CB-4B1E-90DB-14F0AFAA82A7}" srcOrd="1" destOrd="0" parTransId="{2C5FE293-76B9-4AC3-B5BD-AD27F48D1E9C}" sibTransId="{2D11899E-398C-4CD3-AD28-D445FD5E0F61}"/>
    <dgm:cxn modelId="{D369D36F-547B-4721-A9C1-3A842E9899D6}" type="presOf" srcId="{4A2E9E11-E991-4EF2-8ED3-0E9ADEA995BC}" destId="{1F79F2AB-077F-4419-9A42-7C4FCB6C6717}" srcOrd="0" destOrd="0" presId="urn:microsoft.com/office/officeart/2005/8/layout/hierarchy1"/>
    <dgm:cxn modelId="{E8EC5EB3-79A5-4CE6-BDBC-6D73619348FE}" srcId="{4A2E9E11-E991-4EF2-8ED3-0E9ADEA995BC}" destId="{3EE23171-2663-4178-87AE-0D2BEBB749BC}" srcOrd="0" destOrd="0" parTransId="{EF9AC87E-622C-49AD-A095-FB32AB756752}" sibTransId="{56CCB2A9-16A1-4C96-8550-A1E1B0C382D6}"/>
    <dgm:cxn modelId="{17CBF256-DCA0-4AF3-96E5-497F28F902E8}" type="presParOf" srcId="{1F79F2AB-077F-4419-9A42-7C4FCB6C6717}" destId="{634EA82B-164E-4FC2-B7F5-B56202CFE28B}" srcOrd="0" destOrd="0" presId="urn:microsoft.com/office/officeart/2005/8/layout/hierarchy1"/>
    <dgm:cxn modelId="{C0AC229C-C1FE-44E7-9C6B-4239C4D64077}" type="presParOf" srcId="{634EA82B-164E-4FC2-B7F5-B56202CFE28B}" destId="{246B1AFD-F53F-4661-B228-2D2110C67E70}" srcOrd="0" destOrd="0" presId="urn:microsoft.com/office/officeart/2005/8/layout/hierarchy1"/>
    <dgm:cxn modelId="{E6EB5065-2568-4B6B-BC5C-E20DFE378663}" type="presParOf" srcId="{246B1AFD-F53F-4661-B228-2D2110C67E70}" destId="{AF53159C-81A9-4907-B5A6-C61B82F7B11F}" srcOrd="0" destOrd="0" presId="urn:microsoft.com/office/officeart/2005/8/layout/hierarchy1"/>
    <dgm:cxn modelId="{0219BBD0-77F6-4479-AB8E-BE6793DAEDD9}" type="presParOf" srcId="{246B1AFD-F53F-4661-B228-2D2110C67E70}" destId="{246D91D8-26E8-42A6-9031-DEC7F8A8F885}" srcOrd="1" destOrd="0" presId="urn:microsoft.com/office/officeart/2005/8/layout/hierarchy1"/>
    <dgm:cxn modelId="{68D987EE-FA70-4391-8D87-0668A3A0ADC7}" type="presParOf" srcId="{634EA82B-164E-4FC2-B7F5-B56202CFE28B}" destId="{EB559CDD-C462-4EFC-B652-8DB5103C04CC}" srcOrd="1" destOrd="0" presId="urn:microsoft.com/office/officeart/2005/8/layout/hierarchy1"/>
    <dgm:cxn modelId="{161D6891-74B7-4E79-890E-F6C49F68C354}" type="presParOf" srcId="{1F79F2AB-077F-4419-9A42-7C4FCB6C6717}" destId="{54FB01D0-7DE3-42A6-AFF5-402B393DCA4D}" srcOrd="1" destOrd="0" presId="urn:microsoft.com/office/officeart/2005/8/layout/hierarchy1"/>
    <dgm:cxn modelId="{65BC8E39-7A30-4BFE-8AA9-D0A97BAC498C}" type="presParOf" srcId="{54FB01D0-7DE3-42A6-AFF5-402B393DCA4D}" destId="{A0444AEE-21E4-4A79-ABD5-8E989DEECCC3}" srcOrd="0" destOrd="0" presId="urn:microsoft.com/office/officeart/2005/8/layout/hierarchy1"/>
    <dgm:cxn modelId="{A0B971C6-18D4-4CC8-86D3-740885092E2D}" type="presParOf" srcId="{A0444AEE-21E4-4A79-ABD5-8E989DEECCC3}" destId="{C9A2E549-8529-464E-BB84-536E55B0F3E1}" srcOrd="0" destOrd="0" presId="urn:microsoft.com/office/officeart/2005/8/layout/hierarchy1"/>
    <dgm:cxn modelId="{A2FEA194-5211-4E00-9FAE-5D87BD7DC3FA}" type="presParOf" srcId="{A0444AEE-21E4-4A79-ABD5-8E989DEECCC3}" destId="{183CCF1B-D819-41C4-AB4B-61AAEE8570C5}" srcOrd="1" destOrd="0" presId="urn:microsoft.com/office/officeart/2005/8/layout/hierarchy1"/>
    <dgm:cxn modelId="{11CFE347-F1AC-4C70-A2A1-827161062FD0}" type="presParOf" srcId="{54FB01D0-7DE3-42A6-AFF5-402B393DCA4D}" destId="{D0908621-DB63-46E8-8B48-E003C7811B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3159C-81A9-4907-B5A6-C61B82F7B11F}">
      <dsp:nvSpPr>
        <dsp:cNvPr id="0" name=""/>
        <dsp:cNvSpPr/>
      </dsp:nvSpPr>
      <dsp:spPr>
        <a:xfrm>
          <a:off x="1009" y="526678"/>
          <a:ext cx="3544475" cy="22507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D91D8-26E8-42A6-9031-DEC7F8A8F885}">
      <dsp:nvSpPr>
        <dsp:cNvPr id="0" name=""/>
        <dsp:cNvSpPr/>
      </dsp:nvSpPr>
      <dsp:spPr>
        <a:xfrm>
          <a:off x="394840" y="900817"/>
          <a:ext cx="3544475" cy="22507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Plânlanan veya fiili satış hacmi ile başa baş noktasındaki satış hacmi arasındaki fark güvenlik payı olarak tanımlanır.</a:t>
          </a:r>
          <a:endParaRPr lang="en-US" sz="2600" kern="1200"/>
        </a:p>
      </dsp:txBody>
      <dsp:txXfrm>
        <a:off x="460762" y="966739"/>
        <a:ext cx="3412631" cy="2118898"/>
      </dsp:txXfrm>
    </dsp:sp>
    <dsp:sp modelId="{C9A2E549-8529-464E-BB84-536E55B0F3E1}">
      <dsp:nvSpPr>
        <dsp:cNvPr id="0" name=""/>
        <dsp:cNvSpPr/>
      </dsp:nvSpPr>
      <dsp:spPr>
        <a:xfrm>
          <a:off x="4333146" y="526678"/>
          <a:ext cx="3544475" cy="22507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CCF1B-D819-41C4-AB4B-61AAEE8570C5}">
      <dsp:nvSpPr>
        <dsp:cNvPr id="0" name=""/>
        <dsp:cNvSpPr/>
      </dsp:nvSpPr>
      <dsp:spPr>
        <a:xfrm>
          <a:off x="4726977" y="900817"/>
          <a:ext cx="3544475" cy="22507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Güvenlik payının satışların yüzdesi olarak gösterilmesine </a:t>
          </a:r>
          <a:r>
            <a:rPr lang="tr-TR" sz="2600" b="1" kern="1200"/>
            <a:t>"güvenlik oranı" </a:t>
          </a:r>
          <a:r>
            <a:rPr lang="tr-TR" sz="2600" kern="1200"/>
            <a:t>denir. </a:t>
          </a:r>
          <a:endParaRPr lang="en-US" sz="2600" kern="1200"/>
        </a:p>
      </dsp:txBody>
      <dsp:txXfrm>
        <a:off x="4792899" y="966739"/>
        <a:ext cx="3412631" cy="2118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F9F7C-DD37-4ED6-A9BA-FD3B3CF93AAF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C33B9-BF74-4FAD-96AA-198857E009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3552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E25BDC1-4F51-4C02-B481-2C259DEDDE55}" type="slidenum">
              <a:rPr lang="tr-TR" altLang="tr-TR"/>
              <a:pPr eaLnBrk="1" hangingPunct="1">
                <a:spcBef>
                  <a:spcPct val="0"/>
                </a:spcBef>
              </a:pPr>
              <a:t>2</a:t>
            </a:fld>
            <a:endParaRPr lang="tr-TR" altLang="tr-TR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06472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FE7EFF-50D4-4C43-9E1B-E8187D7837D4}" type="slidenum">
              <a:rPr lang="tr-TR" altLang="tr-TR"/>
              <a:pPr eaLnBrk="1" hangingPunct="1">
                <a:spcBef>
                  <a:spcPct val="0"/>
                </a:spcBef>
              </a:pPr>
              <a:t>4</a:t>
            </a:fld>
            <a:endParaRPr lang="tr-TR" altLang="tr-TR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75891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C2834B-BF8A-476D-8C44-D5A6C70BDF1E}" type="slidenum">
              <a:rPr lang="tr-TR" altLang="tr-TR"/>
              <a:pPr eaLnBrk="1" hangingPunct="1">
                <a:spcBef>
                  <a:spcPct val="0"/>
                </a:spcBef>
              </a:pPr>
              <a:t>5</a:t>
            </a:fld>
            <a:endParaRPr lang="tr-TR" altLang="tr-TR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95824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534BF1-B6C9-4155-8C75-7E837CE374A0}" type="slidenum">
              <a:rPr lang="tr-TR" altLang="tr-TR"/>
              <a:pPr eaLnBrk="1" hangingPunct="1">
                <a:spcBef>
                  <a:spcPct val="0"/>
                </a:spcBef>
              </a:pPr>
              <a:t>6</a:t>
            </a:fld>
            <a:endParaRPr lang="tr-TR" altLang="tr-TR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49827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1E9756-B435-4E75-A851-CEAC0BE9ED91}" type="slidenum">
              <a:rPr lang="tr-TR" altLang="tr-TR"/>
              <a:pPr eaLnBrk="1" hangingPunct="1">
                <a:spcBef>
                  <a:spcPct val="0"/>
                </a:spcBef>
              </a:pPr>
              <a:t>7</a:t>
            </a:fld>
            <a:endParaRPr lang="tr-TR" altLang="tr-T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22026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A89BAED-649F-4524-862E-15879B01ACA1}" type="slidenum">
              <a:rPr lang="tr-TR" altLang="tr-TR"/>
              <a:pPr eaLnBrk="1" hangingPunct="1">
                <a:spcBef>
                  <a:spcPct val="0"/>
                </a:spcBef>
              </a:pPr>
              <a:t>8</a:t>
            </a:fld>
            <a:endParaRPr lang="tr-TR" altLang="tr-TR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24472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86382D-623C-49D8-849B-C762DFAE23D0}" type="slidenum">
              <a:rPr lang="tr-TR" altLang="tr-TR"/>
              <a:pPr eaLnBrk="1" hangingPunct="1">
                <a:spcBef>
                  <a:spcPct val="0"/>
                </a:spcBef>
              </a:pPr>
              <a:t>9</a:t>
            </a:fld>
            <a:endParaRPr lang="tr-TR" altLang="tr-TR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41476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5E21B1-188C-4BA0-9DAC-9773FC1AE831}" type="slidenum">
              <a:rPr lang="tr-TR" altLang="tr-TR"/>
              <a:pPr eaLnBrk="1" hangingPunct="1">
                <a:spcBef>
                  <a:spcPct val="0"/>
                </a:spcBef>
              </a:pPr>
              <a:t>10</a:t>
            </a:fld>
            <a:endParaRPr lang="tr-TR" altLang="tr-TR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50418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5E21B1-188C-4BA0-9DAC-9773FC1AE831}" type="slidenum">
              <a:rPr lang="tr-TR" altLang="tr-TR"/>
              <a:pPr eaLnBrk="1" hangingPunct="1">
                <a:spcBef>
                  <a:spcPct val="0"/>
                </a:spcBef>
              </a:pPr>
              <a:t>11</a:t>
            </a:fld>
            <a:endParaRPr lang="tr-TR" altLang="tr-TR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26811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78E9E-E6AB-4563-973F-DA95ADAEF8A2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87307109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3D8EC-A9D6-4431-AD30-F1D1F243662D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49782922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0454" y="1438275"/>
            <a:ext cx="3851031" cy="48704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2161" y="1438275"/>
            <a:ext cx="3852497" cy="48704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DAE71B-5ED2-47F9-A128-1C50F5E356F5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35645418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C7F990-3B64-484D-B2D0-25E6EBC6560E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86653029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EA84B-FA98-4A60-8E42-6E7B6AB631A5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14813120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458C21-87D6-4D53-A717-82DF43C6C9B5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40681403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9" y="273052"/>
            <a:ext cx="511126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4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DB5184-F3EC-4626-B2EF-85A687B0493A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55948274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tr-TR" noProof="0"/>
              <a:t>Resim eklemek için simgeyi tıklatın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0552F3-9D79-4730-BA21-5FC79D935ECF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29838966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26BD6-E372-49A3-9B5B-1D9197733D7D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31828353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3974" y="182563"/>
            <a:ext cx="1960685" cy="6126162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7524" y="182563"/>
            <a:ext cx="5745773" cy="612616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8CC031-ED80-4C65-A069-4A5D6D30AA39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4293164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altLang="tr-TR" noProof="0"/>
              <a:t>Asıl başlık stili için tıklatın</a:t>
            </a:r>
            <a:endParaRPr lang="en-US" altLang="tr-TR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altLang="tr-TR" noProof="0"/>
              <a:t>Asıl alt başlık stilini düzenlemek için tıklatın</a:t>
            </a:r>
            <a:endParaRPr lang="en-US" altLang="tr-TR" noProof="0"/>
          </a:p>
        </p:txBody>
      </p:sp>
    </p:spTree>
    <p:extLst>
      <p:ext uri="{BB962C8B-B14F-4D97-AF65-F5344CB8AC3E}">
        <p14:creationId xmlns:p14="http://schemas.microsoft.com/office/powerpoint/2010/main" val="3796288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16A9BFD-34B7-45F8-8EA2-B0EAEBC65C64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8670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Başlık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Grafik Yer Tutucusu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A37FC88-9835-46BE-B603-7A9A0572DD6F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811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D002A6B-445E-42C4-99DB-60F689309C28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3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537C8A6-4B15-4EDC-96EF-BECF6FD4D336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147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C21B79-5E76-428C-A5EB-04EDB1170453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89957768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A4A3C3-F28A-4692-845E-63B674055920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26181393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4254" y="1709740"/>
            <a:ext cx="7886700" cy="2852737"/>
          </a:xfrm>
        </p:spPr>
        <p:txBody>
          <a:bodyPr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4254" y="4589465"/>
            <a:ext cx="78867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D196A2-081A-4F05-A6ED-18C8CBFB53BC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73496995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700454" y="1438275"/>
            <a:ext cx="3851031" cy="487045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92161" y="1438275"/>
            <a:ext cx="3852497" cy="487045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7A3F88-6F9F-448E-BDB1-F6792F807571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74627703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116" y="365127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115" y="1681163"/>
            <a:ext cx="38686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115" y="2505075"/>
            <a:ext cx="3868616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66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665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9C222BF-9114-4E5A-B2FC-92B3ABE3C785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4013327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047F64-15DB-4A6A-99C6-1806B4881CDF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88218137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bilgi Yer Tutucusu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C4618E8-9510-4C4E-B64A-F4F33C7FB645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52895052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667" y="987427"/>
            <a:ext cx="4629149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D79A77D-3EC7-4247-AD9F-5E975820B9D8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1776332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115" y="457200"/>
            <a:ext cx="2948354" cy="1600200"/>
          </a:xfrm>
        </p:spPr>
        <p:txBody>
          <a:bodyPr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667" y="987427"/>
            <a:ext cx="4629149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115" y="2057400"/>
            <a:ext cx="294835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1C09FE-5272-4355-88C0-D808C6F4DB19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09659349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EBFD70-5059-43FC-8469-83C9BDA6CB43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01628623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83974" y="182563"/>
            <a:ext cx="1960685" cy="6126162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97524" y="182563"/>
            <a:ext cx="5745773" cy="612616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19323BA-9EB9-4FED-A0BB-8B7E22856810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00419942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80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479551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450054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6608944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820642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A84B-FA98-4A60-8E42-6E7B6AB631A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883920556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8C21-87D6-4D53-A717-82DF43C6C9B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7145233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168795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552F3-9D79-4730-BA21-5FC79D935ECF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13098896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3126474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3759954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16A9BFD-34B7-45F8-8EA2-B0EAEBC65C64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15221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D002A6B-445E-42C4-99DB-60F689309C28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73767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842DDE-F5BB-4A7C-BF3F-0343237C9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1DD03F0-BE5D-4380-84D4-B47F19553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2CCD15D-F2D9-4BBD-9C9B-A2894FA9B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B44161-EFCE-4AA7-8826-29718D89E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BF6B1D-4CDA-49EF-9681-6DED864C8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23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CB326E-0575-4C22-AEA4-BB3F75BC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91B3A1-75C2-465A-B951-9614CFA5B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4DC8E5-905A-47B2-A15E-B7BB914F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E8CE29-33F4-4D99-9BD5-6B3807BA8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3F13C2-4790-4526-9040-C203B893A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1089706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84DBFE-1E9D-423D-9C01-6BD4D567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617CCE-65C6-4B99-ABB6-6AC866338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228F6A-6265-464C-AA62-64B8B03EB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44B985A-B35B-4FA2-923E-88E85E3B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266F93-3195-4F71-BC4F-8248BA33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969919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5A956F-AA8A-4200-9B23-95CF205E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E7FBA6-015A-4839-8903-A5DE200FA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88CA819-4244-40D1-9D2A-4D1499BC2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2162744-7780-4AD7-AF88-7B7A66BD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9EEADF-F1E4-47EA-8D84-2C14F5EA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45FA2E5-28D5-4DC4-A4E2-9E2161716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4410398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86BB08-D1A9-458A-A116-B4708CF27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4025DC-91CB-4912-8C96-F94243ADF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5AEF527-5298-45B9-ADA7-C8FC6612C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8AFBEEF-3DB4-4EA0-85B7-20F27A4377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08E8F9A-73E3-4F8F-8D09-BDC38E1F1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32D3218-47E4-43DF-AD5D-65D933289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EDDDF09-FDB3-4DCC-BED3-BFE7137E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3CA44E6-F0BE-4BA8-882E-9BA71FDBF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1963508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7D237E-E3A3-47CE-920E-C5DEE65C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855B3CB-0337-43C9-8ABB-41FD0767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D0CA5CE-25FB-4FFD-84F1-8F5E30C6E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590C112-C43F-4249-8886-E884236F8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A84B-FA98-4A60-8E42-6E7B6AB631A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792177334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2A94C17-76D8-4AB0-9E64-3E53C5AA0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20CABC8-41C5-4747-9399-1F91841B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07C29D2-75B4-4A43-8B13-45B4FDC2E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8C21-87D6-4D53-A717-82DF43C6C9B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75414530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B7AD43-2452-49D9-8D3B-D5F7A1466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6E373F-9A5F-444D-BC8C-B89408CC4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49F1285-5408-44F5-BEAD-CBCB8A73C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3BB04C2-0C44-4DF4-AD73-108BA9564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07B7B0C-D909-4148-9653-A7CA58210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70A7B3B-4202-4E4D-B94B-A1B42D65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7878826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585768-01BA-406F-A84F-A8826047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AF0B8A5-0ED3-4572-BFBC-E0F2B3661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73E1D47-087C-4D97-966B-59217F9E2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595DFF3-39B6-48B6-9D23-C915BE042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BCB263D-C900-4CDD-8565-55EA1225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2536AB-2D58-4F8F-8C64-15E4EEBE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552F3-9D79-4730-BA21-5FC79D935ECF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631306947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55E171-3333-42F0-8C9F-14A13AFCB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81D732E-42B1-4EE0-B278-17538A48B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E3BDFAF-26DC-4A22-B2CD-C48582527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44A4AE-3272-44BD-999A-CA56016F6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8B67622-56FD-4C30-AF91-9E427AF74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7918694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A012585-C834-41FF-8D1C-8BC077FFD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6A1ED67-F489-4B9D-957C-DFA0D3397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E06313-47DF-48EF-8628-E1088D39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1E0B7D-36CF-4D0B-97BE-2C3C952B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9FE28F4-E780-4AC3-8F60-488E32863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6539522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Metin Saban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D002A6B-445E-42C4-99DB-60F689309C28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1119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6075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2115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5377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2906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7085002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A84B-FA98-4A60-8E42-6E7B6AB631A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002488404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8C21-87D6-4D53-A717-82DF43C6C9B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314448879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3576318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552F3-9D79-4730-BA21-5FC79D935ECF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9329536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7093287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6833043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822069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6045601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21194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5399685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7324387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A84B-FA98-4A60-8E42-6E7B6AB631A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625468819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8C21-87D6-4D53-A717-82DF43C6C9B5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423134791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387468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2/22/25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0552F3-9D79-4730-BA21-5FC79D935ECF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69201184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2197014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04357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700455" y="1438275"/>
            <a:ext cx="7844204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GB" altLang="tr-TR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gray">
          <a:xfrm>
            <a:off x="7880839" y="0"/>
            <a:ext cx="663820" cy="10429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350">
              <a:latin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97524" y="182563"/>
            <a:ext cx="677300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GB" alt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895493" y="711200"/>
            <a:ext cx="631581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1D399E8-C2DA-4D99-A35E-CDB58724CF49}" type="slidenum">
              <a:rPr lang="en-GB" altLang="tr-TR"/>
              <a:pPr/>
              <a:t>‹#›</a:t>
            </a:fld>
            <a:endParaRPr lang="en-GB" altLang="tr-TR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gray">
          <a:xfrm>
            <a:off x="331178" y="1042988"/>
            <a:ext cx="8474320" cy="0"/>
          </a:xfrm>
          <a:prstGeom prst="line">
            <a:avLst/>
          </a:prstGeom>
          <a:noFill/>
          <a:ln w="15240">
            <a:solidFill>
              <a:srgbClr val="AFAFB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latin typeface="Arial" charset="0"/>
            </a:endParaRPr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gray">
          <a:xfrm>
            <a:off x="383931" y="6453188"/>
            <a:ext cx="78735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tr-TR" sz="750"/>
              <a:t>© 2011 IFRS Foundation</a:t>
            </a:r>
          </a:p>
        </p:txBody>
      </p:sp>
    </p:spTree>
    <p:extLst>
      <p:ext uri="{BB962C8B-B14F-4D97-AF65-F5344CB8AC3E}">
        <p14:creationId xmlns:p14="http://schemas.microsoft.com/office/powerpoint/2010/main" val="266727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7" r:id="rId12"/>
    <p:sldLayoutId id="2147483698" r:id="rId13"/>
    <p:sldLayoutId id="2147483699" r:id="rId14"/>
    <p:sldLayoutId id="2147483700" r:id="rId15"/>
  </p:sldLayoutIdLst>
  <p:transition>
    <p:fade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200025" indent="-200025" algn="l" rtl="0" eaLnBrk="1" fontAlgn="base" hangingPunct="1">
        <a:lnSpc>
          <a:spcPct val="115000"/>
        </a:lnSpc>
        <a:spcBef>
          <a:spcPct val="30000"/>
        </a:spcBef>
        <a:spcAft>
          <a:spcPct val="0"/>
        </a:spcAft>
        <a:buClr>
          <a:schemeClr val="bg2"/>
        </a:buClr>
        <a:buChar char="•"/>
        <a:defRPr sz="1950">
          <a:solidFill>
            <a:schemeClr val="tx1"/>
          </a:solidFill>
          <a:latin typeface="+mn-lt"/>
          <a:ea typeface="+mn-ea"/>
          <a:cs typeface="+mn-cs"/>
        </a:defRPr>
      </a:lvl1pPr>
      <a:lvl2pPr marL="607219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800">
          <a:solidFill>
            <a:schemeClr val="tx1"/>
          </a:solidFill>
          <a:latin typeface="+mn-lt"/>
        </a:defRPr>
      </a:lvl2pPr>
      <a:lvl3pPr marL="1007269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800">
          <a:solidFill>
            <a:schemeClr val="tx1"/>
          </a:solidFill>
          <a:latin typeface="+mn-lt"/>
        </a:defRPr>
      </a:lvl3pPr>
      <a:lvl4pPr marL="141446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50">
          <a:solidFill>
            <a:schemeClr val="tx1"/>
          </a:solidFill>
          <a:latin typeface="+mn-lt"/>
        </a:defRPr>
      </a:lvl4pPr>
      <a:lvl5pPr marL="18145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50">
          <a:solidFill>
            <a:schemeClr val="tx1"/>
          </a:solidFill>
          <a:latin typeface="+mn-lt"/>
        </a:defRPr>
      </a:lvl5pPr>
      <a:lvl6pPr marL="21574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6pPr>
      <a:lvl7pPr marL="25003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7pPr>
      <a:lvl8pPr marL="28432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8pPr>
      <a:lvl9pPr marL="31861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681405" y="1012310"/>
            <a:ext cx="593187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>
                <a:solidFill>
                  <a:schemeClr val="bg1"/>
                </a:solidFill>
                <a:latin typeface="Arial" charset="0"/>
              </a:rPr>
              <a:t>International Financial Reporting Standards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97524" y="182563"/>
            <a:ext cx="677300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GB" altLang="tr-TR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701920" y="371475"/>
            <a:ext cx="1189892" cy="279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5F6062"/>
                </a:solidFill>
                <a:latin typeface="Arial" charset="0"/>
              </a:defRPr>
            </a:lvl1pPr>
          </a:lstStyle>
          <a:p>
            <a:pPr>
              <a:defRPr/>
            </a:pPr>
            <a:fld id="{0B6A3961-0DBB-451D-A541-B3E09F288D47}" type="datetime1">
              <a:rPr lang="en-US"/>
              <a:pPr>
                <a:defRPr/>
              </a:pPr>
              <a:t>2/22/25</a:t>
            </a:fld>
            <a:r>
              <a:rPr lang="en-US"/>
              <a:t>1 August 2008</a:t>
            </a:r>
            <a:endParaRPr lang="en-GB"/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gray">
          <a:xfrm>
            <a:off x="681405" y="1012310"/>
            <a:ext cx="593187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>
                <a:solidFill>
                  <a:schemeClr val="bg1"/>
                </a:solidFill>
                <a:latin typeface="Arial" charset="0"/>
              </a:rPr>
              <a:t>International Financial Reporting Standards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gray">
          <a:xfrm>
            <a:off x="383931" y="6453188"/>
            <a:ext cx="78735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tr-TR" sz="750"/>
              <a:t>© 2011 IFRS Foundation</a:t>
            </a:r>
          </a:p>
        </p:txBody>
      </p:sp>
    </p:spTree>
    <p:extLst>
      <p:ext uri="{BB962C8B-B14F-4D97-AF65-F5344CB8AC3E}">
        <p14:creationId xmlns:p14="http://schemas.microsoft.com/office/powerpoint/2010/main" val="3069216632"/>
      </p:ext>
    </p:extLst>
  </p:cSld>
  <p:clrMap bg1="lt1" tx1="dk1" bg2="lt2" tx2="dk2" accent1="accent1" accent2="accent2" accent3="accent3" accent4="accent4" accent5="accent5" accent6="accent6" hlink="hlink" folHlink="folHlink"/>
  <p:transition>
    <p:fade/>
  </p:transition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200025" indent="-200025" algn="l" rtl="0" eaLnBrk="1" fontAlgn="base" hangingPunct="1">
        <a:lnSpc>
          <a:spcPct val="115000"/>
        </a:lnSpc>
        <a:spcBef>
          <a:spcPct val="30000"/>
        </a:spcBef>
        <a:spcAft>
          <a:spcPct val="0"/>
        </a:spcAft>
        <a:buClr>
          <a:schemeClr val="bg2"/>
        </a:buClr>
        <a:buChar char="•"/>
        <a:defRPr sz="1950">
          <a:solidFill>
            <a:schemeClr val="tx1"/>
          </a:solidFill>
          <a:latin typeface="+mn-lt"/>
          <a:ea typeface="+mn-ea"/>
          <a:cs typeface="+mn-cs"/>
        </a:defRPr>
      </a:lvl1pPr>
      <a:lvl2pPr marL="607219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800">
          <a:solidFill>
            <a:schemeClr val="tx1"/>
          </a:solidFill>
          <a:latin typeface="+mn-lt"/>
        </a:defRPr>
      </a:lvl2pPr>
      <a:lvl3pPr marL="1007269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800">
          <a:solidFill>
            <a:schemeClr val="tx1"/>
          </a:solidFill>
          <a:latin typeface="+mn-lt"/>
        </a:defRPr>
      </a:lvl3pPr>
      <a:lvl4pPr marL="141446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50">
          <a:solidFill>
            <a:schemeClr val="tx1"/>
          </a:solidFill>
          <a:latin typeface="+mn-lt"/>
        </a:defRPr>
      </a:lvl4pPr>
      <a:lvl5pPr marL="18145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50">
          <a:solidFill>
            <a:schemeClr val="tx1"/>
          </a:solidFill>
          <a:latin typeface="+mn-lt"/>
        </a:defRPr>
      </a:lvl5pPr>
      <a:lvl6pPr marL="21574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6pPr>
      <a:lvl7pPr marL="25003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7pPr>
      <a:lvl8pPr marL="28432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8pPr>
      <a:lvl9pPr marL="31861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–"/>
        <a:defRPr sz="16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gray">
          <a:xfrm>
            <a:off x="7880839" y="0"/>
            <a:ext cx="663820" cy="10429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350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gray">
          <a:xfrm>
            <a:off x="331178" y="1042988"/>
            <a:ext cx="8474320" cy="0"/>
          </a:xfrm>
          <a:prstGeom prst="line">
            <a:avLst/>
          </a:prstGeom>
          <a:noFill/>
          <a:ln w="15240">
            <a:solidFill>
              <a:srgbClr val="AFAFB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latin typeface="Arial" charset="0"/>
            </a:endParaRPr>
          </a:p>
        </p:txBody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700455" y="1438275"/>
            <a:ext cx="7844204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GB" altLang="tr-TR"/>
          </a:p>
        </p:txBody>
      </p:sp>
      <p:sp>
        <p:nvSpPr>
          <p:cNvPr id="14131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97524" y="182563"/>
            <a:ext cx="677300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GB" altLang="tr-T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780444" y="6453188"/>
            <a:ext cx="5647592" cy="1905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750"/>
            </a:lvl1pPr>
          </a:lstStyle>
          <a:p>
            <a:r>
              <a:rPr lang="en-GB" altLang="tr-TR"/>
              <a:t>© 2011 IFRS Foundation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895493" y="711200"/>
            <a:ext cx="631581" cy="1968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F32C4B-8D54-4CFD-972C-29BB0666CEE6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75223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fade/>
  </p:transition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00025" indent="-200025" algn="l" rtl="0" eaLnBrk="1" fontAlgn="base" hangingPunct="1">
        <a:lnSpc>
          <a:spcPct val="115000"/>
        </a:lnSpc>
        <a:spcBef>
          <a:spcPct val="30000"/>
        </a:spcBef>
        <a:spcAft>
          <a:spcPct val="0"/>
        </a:spcAft>
        <a:buClr>
          <a:schemeClr val="bg2"/>
        </a:buClr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607219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269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1446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50" kern="1200">
          <a:solidFill>
            <a:schemeClr val="tx1"/>
          </a:solidFill>
          <a:latin typeface="+mn-lt"/>
          <a:ea typeface="+mn-ea"/>
          <a:cs typeface="+mn-cs"/>
        </a:defRPr>
      </a:lvl4pPr>
      <a:lvl5pPr marL="1814513" indent="-200025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966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5" r:id="rId13"/>
  </p:sldLayoutIdLst>
  <p:transition>
    <p:fade/>
  </p:transition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D1A198D-6698-4453-9678-83AB40D75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32D999F-7E7E-4D7F-A9D0-B13EF2EE7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56F1D2F-9808-4B75-9AFD-78013A117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8C87B-393F-44AD-8A41-5D8A8945F0C9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7F87640-87B0-4C35-977A-459EBCC58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908BB2-5577-4DEE-A3B3-6076D563A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7571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41056118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>
    <p:fade/>
  </p:transition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2257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71D399E8-C2DA-4D99-A35E-CDB58724CF49}" type="slidenum">
              <a:rPr lang="en-GB" altLang="tr-TR" smtClean="0"/>
              <a:pPr/>
              <a:t>‹#›</a:t>
            </a:fld>
            <a:endParaRPr lang="en-GB" altLang="tr-TR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685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ransition>
    <p:fade/>
  </p:transition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8E019540-1104-4B12-9F83-45F586741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4" name="1 Başlık"/>
          <p:cNvSpPr>
            <a:spLocks noGrp="1"/>
          </p:cNvSpPr>
          <p:nvPr>
            <p:ph type="ctrTitle"/>
          </p:nvPr>
        </p:nvSpPr>
        <p:spPr>
          <a:xfrm>
            <a:off x="3643053" y="1577340"/>
            <a:ext cx="4671712" cy="3703320"/>
          </a:xfrm>
        </p:spPr>
        <p:txBody>
          <a:bodyPr anchor="ctr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</a:rPr>
              <a:t>MAL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ahoma" pitchFamily="34" charset="0"/>
              </a:rPr>
              <a:t>İ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</a:rPr>
              <a:t>YET-HAC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</a:rPr>
              <a:t>M-KÂR ANAL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</a:rPr>
              <a:t>ZLER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tr-TR" altLang="tr-TR" sz="4800">
                <a:solidFill>
                  <a:schemeClr val="tx2"/>
                </a:solidFill>
                <a:latin typeface="Times New Roman" pitchFamily="18" charset="0"/>
              </a:rPr>
              <a:t> VE KÂR PLANLAMASI</a:t>
            </a:r>
            <a:endParaRPr lang="tr-TR" altLang="tr-TR" sz="4800">
              <a:solidFill>
                <a:schemeClr val="tx2"/>
              </a:solidFill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11D976D6-8C98-48CC-8C34-0468F3167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50297" y="3394710"/>
            <a:ext cx="2286000" cy="685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3580CFD6-E44A-486A-9E73-D8D948F78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628532" y="3394710"/>
            <a:ext cx="3703320" cy="6858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3590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12295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 useBgFill="1">
        <p:nvSpPr>
          <p:cNvPr id="12298" name="Rectangle 12297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24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38809" y="1201723"/>
            <a:ext cx="2109132" cy="4454554"/>
          </a:xfrm>
        </p:spPr>
        <p:txBody>
          <a:bodyPr anchor="ctr">
            <a:normAutofit/>
          </a:bodyPr>
          <a:lstStyle/>
          <a:p>
            <a:r>
              <a:rPr lang="tr-TR" altLang="tr-TR" sz="2400"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BAŞABAŞ ANALİZLERİ</a:t>
            </a:r>
            <a:r>
              <a:rPr lang="tr-TR" altLang="tr-TR" sz="2400"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2300" name="Rectangle 12299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cxnSp>
        <p:nvCxnSpPr>
          <p:cNvPr id="12302" name="Straight Connector 12301">
            <a:extLst>
              <a:ext uri="{FF2B5EF4-FFF2-40B4-BE49-F238E27FC236}">
                <a16:creationId xmlns:a16="http://schemas.microsoft.com/office/drawing/2014/main" id="{7FA45ACF-DABA-410D-9663-DACA842E6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825978"/>
            <a:ext cx="0" cy="320604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731282" y="846395"/>
            <a:ext cx="4844304" cy="5165210"/>
          </a:xfrm>
        </p:spPr>
        <p:txBody>
          <a:bodyPr anchor="ctr">
            <a:normAutofit/>
          </a:bodyPr>
          <a:lstStyle/>
          <a:p>
            <a:r>
              <a:rPr lang="tr-TR" altLang="tr-TR" dirty="0">
                <a:latin typeface="Times New Roman" panose="02020603050405020304" pitchFamily="18" charset="0"/>
              </a:rPr>
              <a:t>Başa baş analizleri, işletmenin hangi seviyede kâra geçeceğinin analizidir. </a:t>
            </a:r>
          </a:p>
          <a:p>
            <a:endParaRPr lang="tr-TR" altLang="tr-TR" dirty="0">
              <a:latin typeface="Times New Roman" panose="02020603050405020304" pitchFamily="18" charset="0"/>
            </a:endParaRPr>
          </a:p>
          <a:p>
            <a:r>
              <a:rPr lang="tr-TR" altLang="tr-TR" dirty="0">
                <a:latin typeface="Times New Roman" panose="02020603050405020304" pitchFamily="18" charset="0"/>
              </a:rPr>
              <a:t>Başa baş noktası kâra geçiş noktası olup, işletmenin ne kâr ne de zarar ettiği satış miktarıdır. </a:t>
            </a:r>
          </a:p>
          <a:p>
            <a:endParaRPr lang="tr-TR" altLang="tr-TR" dirty="0">
              <a:latin typeface="Times New Roman" panose="02020603050405020304" pitchFamily="18" charset="0"/>
            </a:endParaRPr>
          </a:p>
          <a:p>
            <a:r>
              <a:rPr lang="tr-TR" altLang="tr-TR" dirty="0">
                <a:latin typeface="Times New Roman" panose="02020603050405020304" pitchFamily="18" charset="0"/>
              </a:rPr>
              <a:t>Başa baş noktası toplam gelirle toplam maliyetin birbirine eşit olduğu noktadır.</a:t>
            </a:r>
          </a:p>
        </p:txBody>
      </p:sp>
    </p:spTree>
    <p:extLst>
      <p:ext uri="{BB962C8B-B14F-4D97-AF65-F5344CB8AC3E}">
        <p14:creationId xmlns:p14="http://schemas.microsoft.com/office/powerpoint/2010/main" val="22241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49A0C8-4DD4-4ABB-A614-232847765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6A325A-2919-4123-9174-54EABC5A0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E82CC2-31B4-4592-9C30-6A975D5D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8CE383-5E7E-4B66-B52A-B492AE0F1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185A96-18D7-4084-8117-F60559EB2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9" y="0"/>
            <a:ext cx="595076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34A425-32DC-4467-9A4A-9176EC369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6410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F53389-3CCE-4DFA-9F44-1093CA4DB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461" y="3262852"/>
            <a:ext cx="31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24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8A0B6A-DEC0-46AC-8D12-B6E45FCD1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9" y="0"/>
            <a:ext cx="9142401" cy="6858001"/>
          </a:xfrm>
          <a:prstGeom prst="rect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1A506D-EB69-4549-9782-F0EBB2A9A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ABE0907-D29B-2149-C950-1D2322E8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507" y="772919"/>
            <a:ext cx="5931384" cy="9047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5700">
                <a:solidFill>
                  <a:schemeClr val="tx2"/>
                </a:solidFill>
              </a:rPr>
              <a:t>Katkı Payı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152C89-B624-7BA7-D661-21C400480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0629" y="2303722"/>
            <a:ext cx="6061139" cy="2841590"/>
          </a:xfrm>
        </p:spPr>
        <p:txBody>
          <a:bodyPr vert="horz" lIns="91440" tIns="0" rIns="91440" bIns="45720" rtlCol="0" anchor="t">
            <a:normAutofit/>
          </a:bodyPr>
          <a:lstStyle/>
          <a:p>
            <a:pPr marL="0" indent="0" algn="ctr" defTabSz="914400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None/>
            </a:pPr>
            <a:r>
              <a:rPr lang="en-US" altLang="tr-TR" sz="2200" dirty="0" err="1">
                <a:solidFill>
                  <a:schemeClr val="tx2"/>
                </a:solidFill>
              </a:rPr>
              <a:t>Birim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Satış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fiyatı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ile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birim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değişken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maliyet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arasındaki</a:t>
            </a:r>
            <a:r>
              <a:rPr lang="en-US" altLang="tr-TR" sz="2200" dirty="0">
                <a:solidFill>
                  <a:schemeClr val="tx2"/>
                </a:solidFill>
              </a:rPr>
              <a:t> </a:t>
            </a:r>
            <a:r>
              <a:rPr lang="en-US" altLang="tr-TR" sz="2200" dirty="0" err="1">
                <a:solidFill>
                  <a:schemeClr val="tx2"/>
                </a:solidFill>
              </a:rPr>
              <a:t>farktır</a:t>
            </a:r>
            <a:r>
              <a:rPr lang="en-US" altLang="tr-TR" sz="2200" dirty="0">
                <a:solidFill>
                  <a:schemeClr val="tx2"/>
                </a:solidFill>
              </a:rPr>
              <a:t>.</a:t>
            </a:r>
          </a:p>
          <a:p>
            <a:pPr marL="0" indent="0" algn="ctr" defTabSz="914400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None/>
            </a:pPr>
            <a:endParaRPr lang="en-US" sz="2200" dirty="0">
              <a:solidFill>
                <a:schemeClr val="tx2"/>
              </a:solidFill>
            </a:endParaRPr>
          </a:p>
          <a:p>
            <a:pPr marL="0" indent="0" algn="ctr" defTabSz="914400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None/>
            </a:pPr>
            <a:r>
              <a:rPr lang="en-US" sz="2800" dirty="0" err="1">
                <a:solidFill>
                  <a:srgbClr val="FF0000"/>
                </a:solidFill>
              </a:rPr>
              <a:t>Satış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Fiyatı</a:t>
            </a:r>
            <a:r>
              <a:rPr lang="en-US" sz="2800" dirty="0">
                <a:solidFill>
                  <a:srgbClr val="FF0000"/>
                </a:solidFill>
              </a:rPr>
              <a:t> – </a:t>
            </a:r>
            <a:r>
              <a:rPr lang="en-US" sz="2800" dirty="0" err="1">
                <a:solidFill>
                  <a:srgbClr val="FF0000"/>
                </a:solidFill>
              </a:rPr>
              <a:t>Birim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Değişken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Maliyet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80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81192" y="836642"/>
            <a:ext cx="8081199" cy="792162"/>
          </a:xfrm>
        </p:spPr>
        <p:txBody>
          <a:bodyPr>
            <a:normAutofit fontScale="90000"/>
          </a:bodyPr>
          <a:lstStyle/>
          <a:p>
            <a:pPr algn="just"/>
            <a:r>
              <a:rPr lang="tr-TR" altLang="tr-TR" sz="2800" b="0" dirty="0" err="1">
                <a:latin typeface="Times New Roman" panose="02020603050405020304" pitchFamily="18" charset="0"/>
              </a:rPr>
              <a:t>Başabaş</a:t>
            </a:r>
            <a:r>
              <a:rPr lang="tr-TR" altLang="tr-TR" sz="2800" b="0" dirty="0">
                <a:latin typeface="Times New Roman" panose="02020603050405020304" pitchFamily="18" charset="0"/>
              </a:rPr>
              <a:t> noktası, toplam gelirle toplam maliyetin birbirine eşit olduğu noktadır.</a:t>
            </a:r>
            <a:endParaRPr lang="tr-TR" altLang="tr-TR" b="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ln w="28575"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dirty="0"/>
              <a:t>	</a:t>
            </a:r>
            <a:r>
              <a:rPr lang="tr-TR" altLang="tr-TR" sz="3000" b="1" dirty="0"/>
              <a:t>		</a:t>
            </a:r>
            <a:endParaRPr lang="tr-TR" altLang="tr-TR" sz="30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3000" b="1" dirty="0">
                <a:latin typeface="Times New Roman" panose="02020603050405020304" pitchFamily="18" charset="0"/>
              </a:rPr>
              <a:t>		</a:t>
            </a:r>
            <a:r>
              <a:rPr lang="tr-TR" altLang="tr-TR" sz="3200" b="1" dirty="0">
                <a:latin typeface="Times New Roman" panose="02020603050405020304" pitchFamily="18" charset="0"/>
              </a:rPr>
              <a:t>	</a:t>
            </a:r>
            <a:r>
              <a:rPr lang="tr-TR" altLang="tr-TR" sz="2400" b="1" dirty="0">
                <a:latin typeface="Times New Roman" panose="02020603050405020304" pitchFamily="18" charset="0"/>
              </a:rPr>
              <a:t>	                Toplam Sabit Maliyet</a:t>
            </a:r>
            <a:r>
              <a:rPr lang="tr-TR" altLang="tr-TR" sz="2400" dirty="0">
                <a:latin typeface="Times New Roman" panose="02020603050405020304" pitchFamily="18" charset="0"/>
              </a:rPr>
              <a:t> </a:t>
            </a:r>
            <a:endParaRPr lang="tr-TR" altLang="tr-TR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BBN (miktar)</a:t>
            </a:r>
            <a:r>
              <a:rPr lang="tr-TR" altLang="tr-TR" sz="2400" dirty="0"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latin typeface="Times New Roman" panose="02020603050405020304" pitchFamily="18" charset="0"/>
              </a:rPr>
              <a:t>= --------------------------------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				    Katkı Payı</a:t>
            </a:r>
            <a:r>
              <a:rPr lang="tr-TR" altLang="tr-TR" sz="2400" dirty="0">
                <a:latin typeface="Times New Roman" panose="02020603050405020304" pitchFamily="18" charset="0"/>
              </a:rPr>
              <a:t> </a:t>
            </a:r>
            <a:endParaRPr lang="tr-TR" altLang="tr-TR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tr-TR" altLang="tr-TR" sz="20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57580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pPr algn="ctr"/>
            <a:r>
              <a:rPr lang="tr-TR" altLang="tr-TR" sz="2200" b="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Örnek: X üretim işletmesinde üretilen mamulün birim satış fiyatı </a:t>
            </a:r>
            <a:r>
              <a:rPr lang="tr-TR" altLang="tr-TR" sz="2200" b="1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10.-TL'dır</a:t>
            </a:r>
            <a:r>
              <a:rPr lang="tr-TR" altLang="tr-TR" sz="2200" b="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. İşletme söz konusu mamulün her bir adedini </a:t>
            </a:r>
            <a:r>
              <a:rPr lang="tr-TR" altLang="tr-TR" sz="2200" b="1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6.-TL'sı </a:t>
            </a:r>
            <a:r>
              <a:rPr lang="tr-TR" altLang="tr-TR" sz="2200" b="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değişken maliyetle üretmekte olup, sabit maliyet toplamı ise </a:t>
            </a:r>
            <a:r>
              <a:rPr lang="tr-TR" altLang="tr-TR" sz="2200" b="1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300.000.-TL'</a:t>
            </a:r>
            <a:r>
              <a:rPr lang="tr-TR" altLang="tr-TR" sz="2200" b="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dır.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66700" y="2844800"/>
            <a:ext cx="8481059" cy="3186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sz="17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     			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			 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300.000.-TL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BBN (miktar)</a:t>
            </a:r>
            <a:r>
              <a:rPr lang="tr-TR" altLang="tr-T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 -------------------------------------------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					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10.-TL/Ad. – 6.-TL/Ad.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BBN (miktar)</a:t>
            </a:r>
            <a:r>
              <a:rPr lang="tr-TR" altLang="tr-T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  <a:r>
              <a:rPr lang="tr-TR" altLang="tr-T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	75.000 Adet</a:t>
            </a:r>
            <a:r>
              <a:rPr lang="tr-TR" altLang="tr-TR" sz="28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570157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altLang="tr-TR" sz="2800">
                <a:latin typeface="Times New Roman" panose="02020603050405020304" pitchFamily="18" charset="0"/>
              </a:rPr>
              <a:t>Gelir Tablosu</a:t>
            </a:r>
          </a:p>
        </p:txBody>
      </p:sp>
      <p:graphicFrame>
        <p:nvGraphicFramePr>
          <p:cNvPr id="42031" name="Group 47"/>
          <p:cNvGraphicFramePr>
            <a:graphicFrameLocks noGrp="1"/>
          </p:cNvGraphicFramePr>
          <p:nvPr>
            <p:ph type="tbl" idx="1"/>
          </p:nvPr>
        </p:nvGraphicFramePr>
        <p:xfrm>
          <a:off x="457200" y="1981200"/>
          <a:ext cx="8229600" cy="3886200"/>
        </p:xfrm>
        <a:graphic>
          <a:graphicData uri="http://schemas.openxmlformats.org/drawingml/2006/table">
            <a:tbl>
              <a:tblPr/>
              <a:tblGrid>
                <a:gridCol w="349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Satışlar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(75.000 Ad. X 10.-TL/Ad.)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750.000.-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- Toplam Değişken Maliyetler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(75.000 Ad. X   6.-TL/Ad.)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(450.000.-)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 Katkı Payı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(75.000 Ad. X   4.-TL/Ad.)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300.000.-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- Toplam Sabit Maliyetler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(300.000.-)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8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Kâr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-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39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0"/>
            <a:ext cx="818271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9144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1168400" y="1452881"/>
            <a:ext cx="6441439" cy="4485640"/>
          </a:xfrm>
        </p:spPr>
        <p:txBody>
          <a:bodyPr anchor="t"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tr-TR" altLang="tr-TR" sz="2800" b="1" u="sng" dirty="0">
                <a:latin typeface="Times New Roman" panose="02020603050405020304" pitchFamily="18" charset="0"/>
              </a:rPr>
              <a:t>Tutar Olarak Hesaplama Yöntemi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tr-TR" altLang="tr-TR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BBN Miktar x </a:t>
            </a:r>
            <a:r>
              <a:rPr lang="tr-TR" altLang="tr-TR" sz="2800" b="1" dirty="0" err="1">
                <a:solidFill>
                  <a:srgbClr val="FFFFFF"/>
                </a:solidFill>
                <a:latin typeface="Times New Roman" panose="02020603050405020304" pitchFamily="18" charset="0"/>
              </a:rPr>
              <a:t>Br</a:t>
            </a:r>
            <a:r>
              <a:rPr lang="tr-TR" altLang="tr-TR" sz="28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. Satış Fiyatı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sz="28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75.000 Adet X 10 TL </a:t>
            </a:r>
          </a:p>
          <a:p>
            <a:pPr algn="ctr">
              <a:buFont typeface="Wingdings" panose="05000000000000000000" pitchFamily="2" charset="2"/>
              <a:buNone/>
            </a:pPr>
            <a:endParaRPr lang="tr-TR" altLang="tr-TR" sz="28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tr-TR" altLang="tr-TR" sz="28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750.000 TL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34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24750" y="392834"/>
            <a:ext cx="7989752" cy="1083329"/>
          </a:xfrm>
        </p:spPr>
        <p:txBody>
          <a:bodyPr/>
          <a:lstStyle/>
          <a:p>
            <a:pPr algn="ctr"/>
            <a:r>
              <a:rPr lang="tr-TR" altLang="tr-TR" sz="2800" dirty="0">
                <a:latin typeface="Times New Roman" panose="02020603050405020304" pitchFamily="18" charset="0"/>
              </a:rPr>
              <a:t>ARZULANAN KÂRIN SAPTANMASI</a:t>
            </a:r>
            <a:r>
              <a:rPr lang="tr-TR" altLang="tr-TR" dirty="0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868580"/>
            <a:ext cx="8351520" cy="459658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sz="2000" b="1" dirty="0">
                <a:latin typeface="Times New Roman" panose="02020603050405020304" pitchFamily="18" charset="0"/>
              </a:rPr>
              <a:t>				</a:t>
            </a:r>
            <a:r>
              <a:rPr lang="tr-TR" altLang="tr-TR" sz="2400" b="1" dirty="0">
                <a:latin typeface="Times New Roman" panose="02020603050405020304" pitchFamily="18" charset="0"/>
              </a:rPr>
              <a:t>  				 Kar + Toplam Sabit Maliyet</a:t>
            </a:r>
            <a:r>
              <a:rPr lang="tr-TR" altLang="tr-TR" sz="2400" dirty="0">
                <a:latin typeface="Times New Roman" panose="02020603050405020304" pitchFamily="18" charset="0"/>
              </a:rPr>
              <a:t> </a:t>
            </a:r>
            <a:endParaRPr lang="tr-TR" altLang="tr-TR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AKN (miktar)</a:t>
            </a:r>
            <a:r>
              <a:rPr lang="tr-TR" altLang="tr-TR" sz="2400" dirty="0"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latin typeface="Times New Roman" panose="02020603050405020304" pitchFamily="18" charset="0"/>
              </a:rPr>
              <a:t>= -------------------------------------------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								  Katkı Payı</a:t>
            </a:r>
            <a:r>
              <a:rPr lang="tr-TR" altLang="tr-TR" sz="2400" dirty="0">
                <a:latin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		   				Kar + Toplam Sabit Maliyet</a:t>
            </a:r>
            <a:r>
              <a:rPr lang="tr-TR" altLang="tr-TR" sz="2400" dirty="0">
                <a:latin typeface="Times New Roman" panose="02020603050405020304" pitchFamily="18" charset="0"/>
              </a:rPr>
              <a:t> </a:t>
            </a:r>
            <a:endParaRPr lang="tr-TR" altLang="tr-TR" sz="2400" b="1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AKN (tutar)</a:t>
            </a:r>
            <a:r>
              <a:rPr lang="tr-TR" altLang="tr-TR" sz="2400" dirty="0"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latin typeface="Times New Roman" panose="02020603050405020304" pitchFamily="18" charset="0"/>
              </a:rPr>
              <a:t>= -------------------------------------------------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										  Katkı Oranı</a:t>
            </a:r>
          </a:p>
        </p:txBody>
      </p:sp>
    </p:spTree>
    <p:extLst>
      <p:ext uri="{BB962C8B-B14F-4D97-AF65-F5344CB8AC3E}">
        <p14:creationId xmlns:p14="http://schemas.microsoft.com/office/powerpoint/2010/main" val="93673467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pPr algn="ctr"/>
            <a:r>
              <a:rPr lang="tr-TR" altLang="tr-TR" sz="2200" b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Örnek: Daha önceki örneğimizde işletmenin 250.000.-TL'sı kâr sağlamayı arzuladığını varsayarsak, gerekli satış miktarı veya satış tutarını aşağıda gösterildiği gibi hesaplayabiliriz.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55600" y="2540000"/>
            <a:ext cx="8422639" cy="419608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   		    		250.000.-TL + 300.000.-TL</a:t>
            </a:r>
            <a:r>
              <a:rPr lang="tr-TR" altLang="tr-T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tr-TR" altLang="tr-TR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AKN (miktar)</a:t>
            </a:r>
            <a:r>
              <a:rPr lang="tr-TR" altLang="tr-T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 -----------------------------------------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		    		10.-TL/Ad. – 6.-TL/Ad.</a:t>
            </a:r>
            <a:r>
              <a:rPr lang="tr-TR" altLang="tr-T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tr-TR" altLang="tr-TR" sz="24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</a:rPr>
              <a:t>AKN (miktar)</a:t>
            </a:r>
            <a:r>
              <a:rPr lang="tr-TR" altLang="tr-TR" sz="2400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</a:rPr>
              <a:t>=	137.500 Adet</a:t>
            </a:r>
            <a:r>
              <a:rPr lang="tr-TR" altLang="tr-TR" sz="24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sz="24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   		   		250.000.-TL + 300.000.-TL</a:t>
            </a:r>
            <a:r>
              <a:rPr lang="tr-TR" altLang="tr-T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tr-TR" altLang="tr-TR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AKN (tutar)</a:t>
            </a:r>
            <a:r>
              <a:rPr lang="tr-TR" altLang="tr-T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 -----------------------------------------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		    				0,40</a:t>
            </a:r>
            <a:endParaRPr lang="tr-TR" altLang="tr-T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tr-TR" altLang="tr-TR" sz="24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</a:rPr>
              <a:t>AKN (tutar)</a:t>
            </a:r>
            <a:r>
              <a:rPr lang="tr-TR" altLang="tr-TR" sz="2400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</a:rPr>
              <a:t> 	</a:t>
            </a:r>
            <a:r>
              <a:rPr lang="tr-TR" altLang="tr-TR" sz="24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</a:rPr>
              <a:t>=	1.375.000.-TL</a:t>
            </a:r>
            <a:endParaRPr lang="tr-TR" altLang="tr-TR" sz="2400" dirty="0">
              <a:solidFill>
                <a:schemeClr val="bg1"/>
              </a:solidFill>
              <a:highlight>
                <a:srgbClr val="000000"/>
              </a:highlight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tr-TR" altLang="tr-T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04166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71B62618-0D02-4C29-88C5-1EDF7F32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E2747F4-A0AE-425C-B527-E3E32461F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707F29A-1576-479E-B227-0D6498601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17B26C7-6F2F-453C-9C08-71E199E52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tr-TR">
                <a:solidFill>
                  <a:srgbClr val="FFFEFF"/>
                </a:solidFill>
              </a:rPr>
              <a:t>Satışların Güvenlik Payı, Güvenlik Oranı, ve Kâr Marjı</a:t>
            </a:r>
          </a:p>
        </p:txBody>
      </p:sp>
      <p:graphicFrame>
        <p:nvGraphicFramePr>
          <p:cNvPr id="24580" name="Rectangle 3">
            <a:extLst>
              <a:ext uri="{FF2B5EF4-FFF2-40B4-BE49-F238E27FC236}">
                <a16:creationId xmlns:a16="http://schemas.microsoft.com/office/drawing/2014/main" id="{C47AC576-D6F3-49B4-9529-DD6101C2BA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0894528"/>
              </p:ext>
            </p:extLst>
          </p:nvPr>
        </p:nvGraphicFramePr>
        <p:xfrm>
          <a:off x="435768" y="2181225"/>
          <a:ext cx="8272463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2240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457" name="Group 16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61949793"/>
              </p:ext>
            </p:extLst>
          </p:nvPr>
        </p:nvGraphicFramePr>
        <p:xfrm>
          <a:off x="467360" y="2092315"/>
          <a:ext cx="8065453" cy="925512"/>
        </p:xfrm>
        <a:graphic>
          <a:graphicData uri="http://schemas.openxmlformats.org/drawingml/2006/table">
            <a:tbl>
              <a:tblPr/>
              <a:tblGrid>
                <a:gridCol w="3024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56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49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Güvenlik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Oranı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Güvenlik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Payı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9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Beklenen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Satış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Tutarı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588" name="Rectangle 4"/>
          <p:cNvSpPr>
            <a:spLocks noChangeArrowheads="1"/>
          </p:cNvSpPr>
          <p:nvPr/>
        </p:nvSpPr>
        <p:spPr bwMode="auto">
          <a:xfrm>
            <a:off x="467360" y="589766"/>
            <a:ext cx="8524240" cy="1015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2000" b="1" dirty="0" err="1">
                <a:latin typeface="Times New Roman" panose="02020603050405020304" pitchFamily="18" charset="0"/>
              </a:rPr>
              <a:t>Güvenlik</a:t>
            </a:r>
            <a:r>
              <a:rPr lang="en-US" altLang="tr-TR" sz="2000" b="1" dirty="0">
                <a:latin typeface="Times New Roman" panose="02020603050405020304" pitchFamily="18" charset="0"/>
              </a:rPr>
              <a:t> 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Payı</a:t>
            </a:r>
            <a:r>
              <a:rPr lang="en-US" altLang="tr-TR" sz="2000" b="1" dirty="0">
                <a:latin typeface="Times New Roman" panose="02020603050405020304" pitchFamily="18" charset="0"/>
              </a:rPr>
              <a:t> (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Tutar</a:t>
            </a:r>
            <a:r>
              <a:rPr lang="en-US" altLang="tr-TR" sz="2000" b="1" dirty="0">
                <a:latin typeface="Times New Roman" panose="02020603050405020304" pitchFamily="18" charset="0"/>
              </a:rPr>
              <a:t>)</a:t>
            </a:r>
            <a:r>
              <a:rPr lang="tr-TR" altLang="tr-TR" sz="2000" b="1" dirty="0">
                <a:latin typeface="Times New Roman" panose="02020603050405020304" pitchFamily="18" charset="0"/>
              </a:rPr>
              <a:t>	</a:t>
            </a:r>
            <a:r>
              <a:rPr lang="en-US" altLang="tr-TR" sz="2000" b="1" dirty="0">
                <a:latin typeface="Times New Roman" panose="02020603050405020304" pitchFamily="18" charset="0"/>
              </a:rPr>
              <a:t>= 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Beklenen</a:t>
            </a:r>
            <a:r>
              <a:rPr lang="en-US" altLang="tr-TR" sz="2000" b="1" dirty="0">
                <a:latin typeface="Times New Roman" panose="02020603050405020304" pitchFamily="18" charset="0"/>
              </a:rPr>
              <a:t> 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Satış</a:t>
            </a:r>
            <a:r>
              <a:rPr lang="en-US" altLang="tr-TR" sz="2000" b="1" dirty="0">
                <a:latin typeface="Times New Roman" panose="02020603050405020304" pitchFamily="18" charset="0"/>
              </a:rPr>
              <a:t> 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Tutarı</a:t>
            </a:r>
            <a:r>
              <a:rPr lang="en-US" altLang="tr-TR" sz="2000" b="1" dirty="0">
                <a:latin typeface="Times New Roman" panose="02020603050405020304" pitchFamily="18" charset="0"/>
              </a:rPr>
              <a:t> - BB</a:t>
            </a:r>
            <a:r>
              <a:rPr lang="tr-TR" altLang="tr-TR" sz="2000" b="1" dirty="0">
                <a:latin typeface="Times New Roman" panose="02020603050405020304" pitchFamily="18" charset="0"/>
              </a:rPr>
              <a:t>N</a:t>
            </a:r>
            <a:r>
              <a:rPr lang="en-US" altLang="tr-TR" sz="2000" b="1" dirty="0">
                <a:latin typeface="Times New Roman" panose="02020603050405020304" pitchFamily="18" charset="0"/>
              </a:rPr>
              <a:t> 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Satış</a:t>
            </a:r>
            <a:r>
              <a:rPr lang="en-US" altLang="tr-TR" sz="2000" b="1" dirty="0">
                <a:latin typeface="Times New Roman" panose="02020603050405020304" pitchFamily="18" charset="0"/>
              </a:rPr>
              <a:t> </a:t>
            </a:r>
            <a:r>
              <a:rPr lang="en-US" altLang="tr-TR" sz="2000" b="1" dirty="0" err="1">
                <a:latin typeface="Times New Roman" panose="02020603050405020304" pitchFamily="18" charset="0"/>
              </a:rPr>
              <a:t>Tutarı</a:t>
            </a:r>
            <a:endParaRPr lang="tr-TR" altLang="tr-TR" sz="2000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dirty="0">
                <a:latin typeface="Times New Roman" panose="02020603050405020304" pitchFamily="18" charset="0"/>
              </a:rPr>
              <a:t>			</a:t>
            </a:r>
            <a:r>
              <a:rPr lang="en-US" altLang="tr-TR" sz="2000" dirty="0">
                <a:latin typeface="Times New Roman" panose="02020603050405020304" pitchFamily="18" charset="0"/>
              </a:rPr>
              <a:t>= 1.375.000.-TL - 750.000.-TL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000" dirty="0">
                <a:latin typeface="Times New Roman" panose="02020603050405020304" pitchFamily="18" charset="0"/>
              </a:rPr>
              <a:t>			</a:t>
            </a:r>
            <a:r>
              <a:rPr lang="en-US" altLang="tr-TR" sz="2000" dirty="0">
                <a:latin typeface="Times New Roman" panose="02020603050405020304" pitchFamily="18" charset="0"/>
              </a:rPr>
              <a:t>= 625.000.-TL</a:t>
            </a:r>
          </a:p>
        </p:txBody>
      </p:sp>
      <p:graphicFrame>
        <p:nvGraphicFramePr>
          <p:cNvPr id="55480" name="Group 1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762887"/>
              </p:ext>
            </p:extLst>
          </p:nvPr>
        </p:nvGraphicFramePr>
        <p:xfrm>
          <a:off x="467360" y="3698715"/>
          <a:ext cx="8524240" cy="935038"/>
        </p:xfrm>
        <a:graphic>
          <a:graphicData uri="http://schemas.openxmlformats.org/drawingml/2006/table">
            <a:tbl>
              <a:tblPr/>
              <a:tblGrid>
                <a:gridCol w="3689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2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1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5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Güvenlik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Oranı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	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625.000.-TL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=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0.455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8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1.375.000.-TL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595" name="Rectangle 186"/>
          <p:cNvSpPr>
            <a:spLocks noChangeArrowheads="1"/>
          </p:cNvSpPr>
          <p:nvPr/>
        </p:nvSpPr>
        <p:spPr bwMode="auto">
          <a:xfrm>
            <a:off x="400530" y="5332352"/>
            <a:ext cx="7777322" cy="8309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İşletmenin satışları %45.5 düşse dahi zarar etmez,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zarar için satışların daha fazla düşmesi gerekir.</a:t>
            </a:r>
            <a:endParaRPr lang="en-US" altLang="tr-TR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75731"/>
      </p:ext>
    </p:extLst>
  </p:cSld>
  <p:clrMapOvr>
    <a:masterClrMapping/>
  </p:clrMapOvr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1and12WorkshopOutlineandOverviewofIFRSforSMEsppt_tr">
  <a:themeElements>
    <a:clrScheme name="Default Design 15">
      <a:dk1>
        <a:srgbClr val="5F6062"/>
      </a:dk1>
      <a:lt1>
        <a:srgbClr val="FFFFFF"/>
      </a:lt1>
      <a:dk2>
        <a:srgbClr val="1D3766"/>
      </a:dk2>
      <a:lt2>
        <a:srgbClr val="B31E3B"/>
      </a:lt2>
      <a:accent1>
        <a:srgbClr val="4184A9"/>
      </a:accent1>
      <a:accent2>
        <a:srgbClr val="B3AA7E"/>
      </a:accent2>
      <a:accent3>
        <a:srgbClr val="FFFFFF"/>
      </a:accent3>
      <a:accent4>
        <a:srgbClr val="505153"/>
      </a:accent4>
      <a:accent5>
        <a:srgbClr val="B0C2D1"/>
      </a:accent5>
      <a:accent6>
        <a:srgbClr val="A29A72"/>
      </a:accent6>
      <a:hlink>
        <a:srgbClr val="CE7019"/>
      </a:hlink>
      <a:folHlink>
        <a:srgbClr val="8DA38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5F6062"/>
        </a:dk1>
        <a:lt1>
          <a:srgbClr val="FFFFFF"/>
        </a:lt1>
        <a:dk2>
          <a:srgbClr val="1D3766"/>
        </a:dk2>
        <a:lt2>
          <a:srgbClr val="B31E3B"/>
        </a:lt2>
        <a:accent1>
          <a:srgbClr val="4F7033"/>
        </a:accent1>
        <a:accent2>
          <a:srgbClr val="7EB0CD"/>
        </a:accent2>
        <a:accent3>
          <a:srgbClr val="FFFFFF"/>
        </a:accent3>
        <a:accent4>
          <a:srgbClr val="505153"/>
        </a:accent4>
        <a:accent5>
          <a:srgbClr val="B2BBAD"/>
        </a:accent5>
        <a:accent6>
          <a:srgbClr val="729FBA"/>
        </a:accent6>
        <a:hlink>
          <a:srgbClr val="B3AA7E"/>
        </a:hlink>
        <a:folHlink>
          <a:srgbClr val="CE7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5F6062"/>
        </a:dk1>
        <a:lt1>
          <a:srgbClr val="FFFFFF"/>
        </a:lt1>
        <a:dk2>
          <a:srgbClr val="78496A"/>
        </a:dk2>
        <a:lt2>
          <a:srgbClr val="B31E3B"/>
        </a:lt2>
        <a:accent1>
          <a:srgbClr val="4F7033"/>
        </a:accent1>
        <a:accent2>
          <a:srgbClr val="7EB0CD"/>
        </a:accent2>
        <a:accent3>
          <a:srgbClr val="FFFFFF"/>
        </a:accent3>
        <a:accent4>
          <a:srgbClr val="505153"/>
        </a:accent4>
        <a:accent5>
          <a:srgbClr val="B2BBAD"/>
        </a:accent5>
        <a:accent6>
          <a:srgbClr val="729FBA"/>
        </a:accent6>
        <a:hlink>
          <a:srgbClr val="B3AA7E"/>
        </a:hlink>
        <a:folHlink>
          <a:srgbClr val="CE7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5F6062"/>
        </a:dk1>
        <a:lt1>
          <a:srgbClr val="FFFFFF"/>
        </a:lt1>
        <a:dk2>
          <a:srgbClr val="1D3766"/>
        </a:dk2>
        <a:lt2>
          <a:srgbClr val="B31E3B"/>
        </a:lt2>
        <a:accent1>
          <a:srgbClr val="4184A9"/>
        </a:accent1>
        <a:accent2>
          <a:srgbClr val="B3AA7E"/>
        </a:accent2>
        <a:accent3>
          <a:srgbClr val="FFFFFF"/>
        </a:accent3>
        <a:accent4>
          <a:srgbClr val="505153"/>
        </a:accent4>
        <a:accent5>
          <a:srgbClr val="B0C2D1"/>
        </a:accent5>
        <a:accent6>
          <a:srgbClr val="A29A72"/>
        </a:accent6>
        <a:hlink>
          <a:srgbClr val="CE7019"/>
        </a:hlink>
        <a:folHlink>
          <a:srgbClr val="8DA38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1and12WorkshopOutlineandOverviewofIFRSforSMEsppt_tr" id="{68330DB4-47C9-4BBD-8241-7F97B32C45C1}" vid="{2D831CDC-BC17-4781-BD0F-595387410F16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15">
      <a:dk1>
        <a:srgbClr val="5F6062"/>
      </a:dk1>
      <a:lt1>
        <a:srgbClr val="FFFFFF"/>
      </a:lt1>
      <a:dk2>
        <a:srgbClr val="1D3766"/>
      </a:dk2>
      <a:lt2>
        <a:srgbClr val="B31E3B"/>
      </a:lt2>
      <a:accent1>
        <a:srgbClr val="4184A9"/>
      </a:accent1>
      <a:accent2>
        <a:srgbClr val="B3AA7E"/>
      </a:accent2>
      <a:accent3>
        <a:srgbClr val="FFFFFF"/>
      </a:accent3>
      <a:accent4>
        <a:srgbClr val="505153"/>
      </a:accent4>
      <a:accent5>
        <a:srgbClr val="B0C2D1"/>
      </a:accent5>
      <a:accent6>
        <a:srgbClr val="A29A72"/>
      </a:accent6>
      <a:hlink>
        <a:srgbClr val="CE7019"/>
      </a:hlink>
      <a:folHlink>
        <a:srgbClr val="8DA381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5F6062"/>
        </a:dk1>
        <a:lt1>
          <a:srgbClr val="FFFFFF"/>
        </a:lt1>
        <a:dk2>
          <a:srgbClr val="1D3766"/>
        </a:dk2>
        <a:lt2>
          <a:srgbClr val="B31E3B"/>
        </a:lt2>
        <a:accent1>
          <a:srgbClr val="4F7033"/>
        </a:accent1>
        <a:accent2>
          <a:srgbClr val="7EB0CD"/>
        </a:accent2>
        <a:accent3>
          <a:srgbClr val="FFFFFF"/>
        </a:accent3>
        <a:accent4>
          <a:srgbClr val="505153"/>
        </a:accent4>
        <a:accent5>
          <a:srgbClr val="B2BBAD"/>
        </a:accent5>
        <a:accent6>
          <a:srgbClr val="729FBA"/>
        </a:accent6>
        <a:hlink>
          <a:srgbClr val="B3AA7E"/>
        </a:hlink>
        <a:folHlink>
          <a:srgbClr val="CE7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5F6062"/>
        </a:dk1>
        <a:lt1>
          <a:srgbClr val="FFFFFF"/>
        </a:lt1>
        <a:dk2>
          <a:srgbClr val="78496A"/>
        </a:dk2>
        <a:lt2>
          <a:srgbClr val="B31E3B"/>
        </a:lt2>
        <a:accent1>
          <a:srgbClr val="4F7033"/>
        </a:accent1>
        <a:accent2>
          <a:srgbClr val="7EB0CD"/>
        </a:accent2>
        <a:accent3>
          <a:srgbClr val="FFFFFF"/>
        </a:accent3>
        <a:accent4>
          <a:srgbClr val="505153"/>
        </a:accent4>
        <a:accent5>
          <a:srgbClr val="B2BBAD"/>
        </a:accent5>
        <a:accent6>
          <a:srgbClr val="729FBA"/>
        </a:accent6>
        <a:hlink>
          <a:srgbClr val="B3AA7E"/>
        </a:hlink>
        <a:folHlink>
          <a:srgbClr val="CE7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5F6062"/>
        </a:dk1>
        <a:lt1>
          <a:srgbClr val="FFFFFF"/>
        </a:lt1>
        <a:dk2>
          <a:srgbClr val="1D3766"/>
        </a:dk2>
        <a:lt2>
          <a:srgbClr val="B31E3B"/>
        </a:lt2>
        <a:accent1>
          <a:srgbClr val="4184A9"/>
        </a:accent1>
        <a:accent2>
          <a:srgbClr val="B3AA7E"/>
        </a:accent2>
        <a:accent3>
          <a:srgbClr val="FFFFFF"/>
        </a:accent3>
        <a:accent4>
          <a:srgbClr val="505153"/>
        </a:accent4>
        <a:accent5>
          <a:srgbClr val="B0C2D1"/>
        </a:accent5>
        <a:accent6>
          <a:srgbClr val="A29A72"/>
        </a:accent6>
        <a:hlink>
          <a:srgbClr val="CE7019"/>
        </a:hlink>
        <a:folHlink>
          <a:srgbClr val="8DA38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5">
      <a:dk1>
        <a:srgbClr val="5F6062"/>
      </a:dk1>
      <a:lt1>
        <a:srgbClr val="FFFFFF"/>
      </a:lt1>
      <a:dk2>
        <a:srgbClr val="1D3766"/>
      </a:dk2>
      <a:lt2>
        <a:srgbClr val="B31E3B"/>
      </a:lt2>
      <a:accent1>
        <a:srgbClr val="4184A9"/>
      </a:accent1>
      <a:accent2>
        <a:srgbClr val="B3AA7E"/>
      </a:accent2>
      <a:accent3>
        <a:srgbClr val="FFFFFF"/>
      </a:accent3>
      <a:accent4>
        <a:srgbClr val="505153"/>
      </a:accent4>
      <a:accent5>
        <a:srgbClr val="B0C2D1"/>
      </a:accent5>
      <a:accent6>
        <a:srgbClr val="A29A72"/>
      </a:accent6>
      <a:hlink>
        <a:srgbClr val="CE7019"/>
      </a:hlink>
      <a:folHlink>
        <a:srgbClr val="8DA381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5F6062"/>
        </a:dk1>
        <a:lt1>
          <a:srgbClr val="FFFFFF"/>
        </a:lt1>
        <a:dk2>
          <a:srgbClr val="1D3766"/>
        </a:dk2>
        <a:lt2>
          <a:srgbClr val="B31E3B"/>
        </a:lt2>
        <a:accent1>
          <a:srgbClr val="4F7033"/>
        </a:accent1>
        <a:accent2>
          <a:srgbClr val="7EB0CD"/>
        </a:accent2>
        <a:accent3>
          <a:srgbClr val="FFFFFF"/>
        </a:accent3>
        <a:accent4>
          <a:srgbClr val="505153"/>
        </a:accent4>
        <a:accent5>
          <a:srgbClr val="B2BBAD"/>
        </a:accent5>
        <a:accent6>
          <a:srgbClr val="729FBA"/>
        </a:accent6>
        <a:hlink>
          <a:srgbClr val="B3AA7E"/>
        </a:hlink>
        <a:folHlink>
          <a:srgbClr val="CE7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4">
        <a:dk1>
          <a:srgbClr val="5F6062"/>
        </a:dk1>
        <a:lt1>
          <a:srgbClr val="FFFFFF"/>
        </a:lt1>
        <a:dk2>
          <a:srgbClr val="78496A"/>
        </a:dk2>
        <a:lt2>
          <a:srgbClr val="B31E3B"/>
        </a:lt2>
        <a:accent1>
          <a:srgbClr val="4F7033"/>
        </a:accent1>
        <a:accent2>
          <a:srgbClr val="7EB0CD"/>
        </a:accent2>
        <a:accent3>
          <a:srgbClr val="FFFFFF"/>
        </a:accent3>
        <a:accent4>
          <a:srgbClr val="505153"/>
        </a:accent4>
        <a:accent5>
          <a:srgbClr val="B2BBAD"/>
        </a:accent5>
        <a:accent6>
          <a:srgbClr val="729FBA"/>
        </a:accent6>
        <a:hlink>
          <a:srgbClr val="B3AA7E"/>
        </a:hlink>
        <a:folHlink>
          <a:srgbClr val="CE7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5">
        <a:dk1>
          <a:srgbClr val="5F6062"/>
        </a:dk1>
        <a:lt1>
          <a:srgbClr val="FFFFFF"/>
        </a:lt1>
        <a:dk2>
          <a:srgbClr val="1D3766"/>
        </a:dk2>
        <a:lt2>
          <a:srgbClr val="B31E3B"/>
        </a:lt2>
        <a:accent1>
          <a:srgbClr val="4184A9"/>
        </a:accent1>
        <a:accent2>
          <a:srgbClr val="B3AA7E"/>
        </a:accent2>
        <a:accent3>
          <a:srgbClr val="FFFFFF"/>
        </a:accent3>
        <a:accent4>
          <a:srgbClr val="505153"/>
        </a:accent4>
        <a:accent5>
          <a:srgbClr val="B0C2D1"/>
        </a:accent5>
        <a:accent6>
          <a:srgbClr val="A29A72"/>
        </a:accent6>
        <a:hlink>
          <a:srgbClr val="CE7019"/>
        </a:hlink>
        <a:folHlink>
          <a:srgbClr val="8DA38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r Payı">
  <a:themeElements>
    <a:clrScheme name="Kar Payı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Kar Payı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r Payı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5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ppt/theme/theme7.xml><?xml version="1.0" encoding="utf-8"?>
<a:theme xmlns:a="http://schemas.openxmlformats.org/drawingml/2006/main" name="Kırpma">
  <a:themeElements>
    <a:clrScheme name="Kırpma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Kırpm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8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612</Words>
  <Application>Microsoft Macintosh PowerPoint</Application>
  <PresentationFormat>Ekran Gösterisi (4:3)</PresentationFormat>
  <Paragraphs>92</Paragraphs>
  <Slides>11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7</vt:i4>
      </vt:variant>
      <vt:variant>
        <vt:lpstr>Slayt Başlıkları</vt:lpstr>
      </vt:variant>
      <vt:variant>
        <vt:i4>11</vt:i4>
      </vt:variant>
    </vt:vector>
  </HeadingPairs>
  <TitlesOfParts>
    <vt:vector size="28" baseType="lpstr">
      <vt:lpstr>Arial</vt:lpstr>
      <vt:lpstr>Calibri</vt:lpstr>
      <vt:lpstr>Calibri Light</vt:lpstr>
      <vt:lpstr>Franklin Gothic Book</vt:lpstr>
      <vt:lpstr>Gill Sans MT</vt:lpstr>
      <vt:lpstr>MS Shell Dlg 2</vt:lpstr>
      <vt:lpstr>Times New Roman</vt:lpstr>
      <vt:lpstr>Wingdings</vt:lpstr>
      <vt:lpstr>Wingdings 2</vt:lpstr>
      <vt:lpstr>Wingdings 3</vt:lpstr>
      <vt:lpstr>11and12WorkshopOutlineandOverviewofIFRSforSMEsppt_tr</vt:lpstr>
      <vt:lpstr>1_Default Design</vt:lpstr>
      <vt:lpstr>2_Default Design</vt:lpstr>
      <vt:lpstr>Kar Payı</vt:lpstr>
      <vt:lpstr>Office Teması</vt:lpstr>
      <vt:lpstr>Madison</vt:lpstr>
      <vt:lpstr>Kırpma</vt:lpstr>
      <vt:lpstr>MALİYET-HACİM-KÂR ANALİZLERİ VE KÂR PLANLAMASI</vt:lpstr>
      <vt:lpstr>BAŞABAŞ ANALİZLERİ </vt:lpstr>
      <vt:lpstr>Katkı Payı</vt:lpstr>
      <vt:lpstr>Başabaş noktası, toplam gelirle toplam maliyetin birbirine eşit olduğu noktadır.</vt:lpstr>
      <vt:lpstr>Örnek: X üretim işletmesinde üretilen mamulün birim satış fiyatı 10.-TL'dır. İşletme söz konusu mamulün her bir adedini 6.-TL'sı değişken maliyetle üretmekte olup, sabit maliyet toplamı ise 300.000.-TL'dır.</vt:lpstr>
      <vt:lpstr>Gelir Tablosu</vt:lpstr>
      <vt:lpstr>PowerPoint Sunusu</vt:lpstr>
      <vt:lpstr>ARZULANAN KÂRIN SAPTANMASI </vt:lpstr>
      <vt:lpstr>Örnek: Daha önceki örneğimizde işletmenin 250.000.-TL'sı kâr sağlamayı arzuladığını varsayarsak, gerekli satış miktarı veya satış tutarını aşağıda gösterildiği gibi hesaplayabiliriz.</vt:lpstr>
      <vt:lpstr>Satışların Güvenlik Payı, Güvenlik Oranı, ve Kâr Marjı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MALİYET-HACİM-KÂR ANALİZLERİ VE KÂR PLANLAMASI</dc:title>
  <dc:creator>Serhan GÜRKAN</dc:creator>
  <cp:lastModifiedBy>Serhan GÜRKAN</cp:lastModifiedBy>
  <cp:revision>5</cp:revision>
  <dcterms:created xsi:type="dcterms:W3CDTF">2020-11-13T08:23:09Z</dcterms:created>
  <dcterms:modified xsi:type="dcterms:W3CDTF">2025-02-22T15:26:56Z</dcterms:modified>
</cp:coreProperties>
</file>