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4"/>
    <p:sldMasterId id="2147483694" r:id="rId5"/>
    <p:sldMasterId id="2147483765" r:id="rId6"/>
  </p:sldMasterIdLst>
  <p:notesMasterIdLst>
    <p:notesMasterId r:id="rId22"/>
  </p:notesMasterIdLst>
  <p:handoutMasterIdLst>
    <p:handoutMasterId r:id="rId23"/>
  </p:handoutMasterIdLst>
  <p:sldIdLst>
    <p:sldId id="457" r:id="rId7"/>
    <p:sldId id="458" r:id="rId8"/>
    <p:sldId id="459" r:id="rId9"/>
    <p:sldId id="460" r:id="rId10"/>
    <p:sldId id="468" r:id="rId11"/>
    <p:sldId id="469" r:id="rId12"/>
    <p:sldId id="391" r:id="rId13"/>
    <p:sldId id="470" r:id="rId14"/>
    <p:sldId id="471" r:id="rId15"/>
    <p:sldId id="392" r:id="rId16"/>
    <p:sldId id="472" r:id="rId17"/>
    <p:sldId id="394" r:id="rId18"/>
    <p:sldId id="452" r:id="rId19"/>
    <p:sldId id="456" r:id="rId20"/>
    <p:sldId id="45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ş geldiniz" id="{E75E278A-FF0E-49A4-B170-79828D63BBAD}">
          <p14:sldIdLst>
            <p14:sldId id="457"/>
            <p14:sldId id="458"/>
            <p14:sldId id="459"/>
            <p14:sldId id="460"/>
            <p14:sldId id="468"/>
            <p14:sldId id="469"/>
            <p14:sldId id="391"/>
            <p14:sldId id="470"/>
            <p14:sldId id="471"/>
            <p14:sldId id="392"/>
            <p14:sldId id="472"/>
            <p14:sldId id="394"/>
            <p14:sldId id="452"/>
            <p14:sldId id="456"/>
            <p14:sldId id="453"/>
          </p14:sldIdLst>
        </p14:section>
        <p14:section name="Tasarım, Dönüşüm, Ek Açıklama, Birlikte Çalışma, Göster" id="{B9B51309-D148-4332-87C2-07BE32FBCA3B}">
          <p14:sldIdLst/>
        </p14:section>
        <p14:section name="Daha Fazla Bilgi Edinin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Yaza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Orta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7" autoAdjust="0"/>
    <p:restoredTop sz="94241" autoAdjust="0"/>
  </p:normalViewPr>
  <p:slideViewPr>
    <p:cSldViewPr snapToGrid="0">
      <p:cViewPr varScale="1">
        <p:scale>
          <a:sx n="139" d="100"/>
          <a:sy n="139" d="100"/>
        </p:scale>
        <p:origin x="168" y="5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368CDD-B2AD-45D0-97DD-7DDD1CA010C9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56493B7-F242-42E9-B755-B1AFD9AC6EFD}">
      <dgm:prSet/>
      <dgm:spPr/>
      <dgm:t>
        <a:bodyPr/>
        <a:lstStyle/>
        <a:p>
          <a:r>
            <a:rPr lang="tr-TR" dirty="0"/>
            <a:t>Alınacak karardan etkilenen ve bu nedenle karar alma sırasında mutlaka göz önünde bulundurulması  gereken maliyetlerdir.</a:t>
          </a:r>
          <a:endParaRPr lang="en-US" dirty="0"/>
        </a:p>
      </dgm:t>
    </dgm:pt>
    <dgm:pt modelId="{71B264A0-F43D-45F9-99B0-B3A76A7616CE}" type="parTrans" cxnId="{DDA05418-EF3C-4004-9015-A36B08BF543D}">
      <dgm:prSet/>
      <dgm:spPr/>
      <dgm:t>
        <a:bodyPr/>
        <a:lstStyle/>
        <a:p>
          <a:endParaRPr lang="en-US"/>
        </a:p>
      </dgm:t>
    </dgm:pt>
    <dgm:pt modelId="{97DA073D-55C2-4015-8E78-B6059B15BA74}" type="sibTrans" cxnId="{DDA05418-EF3C-4004-9015-A36B08BF543D}">
      <dgm:prSet/>
      <dgm:spPr/>
      <dgm:t>
        <a:bodyPr/>
        <a:lstStyle/>
        <a:p>
          <a:endParaRPr lang="en-US"/>
        </a:p>
      </dgm:t>
    </dgm:pt>
    <dgm:pt modelId="{B28E7B60-81AF-43E1-9708-5960B5534CC3}">
      <dgm:prSet/>
      <dgm:spPr/>
      <dgm:t>
        <a:bodyPr/>
        <a:lstStyle/>
        <a:p>
          <a:r>
            <a:rPr lang="tr-TR" dirty="0"/>
            <a:t>Bir maliyetin geçerli maliyet olabilmesi için, iki özelliğe birden sahip bulunması gerekir</a:t>
          </a:r>
          <a:endParaRPr lang="en-US" dirty="0"/>
        </a:p>
      </dgm:t>
    </dgm:pt>
    <dgm:pt modelId="{C9AEFAF5-913C-4CAA-BB0D-374ECD9EC608}" type="parTrans" cxnId="{93FCF5BA-41EF-4F2B-99DE-2EEB475F84A5}">
      <dgm:prSet/>
      <dgm:spPr/>
      <dgm:t>
        <a:bodyPr/>
        <a:lstStyle/>
        <a:p>
          <a:endParaRPr lang="en-US"/>
        </a:p>
      </dgm:t>
    </dgm:pt>
    <dgm:pt modelId="{AC93937D-4D09-4D77-9A82-F3CA63E7CE7D}" type="sibTrans" cxnId="{93FCF5BA-41EF-4F2B-99DE-2EEB475F84A5}">
      <dgm:prSet/>
      <dgm:spPr/>
      <dgm:t>
        <a:bodyPr/>
        <a:lstStyle/>
        <a:p>
          <a:endParaRPr lang="en-US"/>
        </a:p>
      </dgm:t>
    </dgm:pt>
    <dgm:pt modelId="{884320F9-4EDA-4C74-BF84-5FF5ACDCFB6F}" type="pres">
      <dgm:prSet presAssocID="{73368CDD-B2AD-45D0-97DD-7DDD1CA010C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7BFACF6-ADEB-42C9-8E67-90BA910DEF98}" type="pres">
      <dgm:prSet presAssocID="{656493B7-F242-42E9-B755-B1AFD9AC6EFD}" presName="hierRoot1" presStyleCnt="0"/>
      <dgm:spPr/>
    </dgm:pt>
    <dgm:pt modelId="{F9F9F0A1-7992-4550-B234-D1D5A17C76A1}" type="pres">
      <dgm:prSet presAssocID="{656493B7-F242-42E9-B755-B1AFD9AC6EFD}" presName="composite" presStyleCnt="0"/>
      <dgm:spPr/>
    </dgm:pt>
    <dgm:pt modelId="{DFA61A5D-1805-4103-B822-45011F6136EC}" type="pres">
      <dgm:prSet presAssocID="{656493B7-F242-42E9-B755-B1AFD9AC6EFD}" presName="background" presStyleLbl="node0" presStyleIdx="0" presStyleCnt="2"/>
      <dgm:spPr/>
    </dgm:pt>
    <dgm:pt modelId="{4112EBCC-E99F-4CE6-9998-DB06DF1A3309}" type="pres">
      <dgm:prSet presAssocID="{656493B7-F242-42E9-B755-B1AFD9AC6EFD}" presName="text" presStyleLbl="fgAcc0" presStyleIdx="0" presStyleCnt="2">
        <dgm:presLayoutVars>
          <dgm:chPref val="3"/>
        </dgm:presLayoutVars>
      </dgm:prSet>
      <dgm:spPr/>
    </dgm:pt>
    <dgm:pt modelId="{5117E44E-DC30-44B9-BAD1-B079E7CC17FE}" type="pres">
      <dgm:prSet presAssocID="{656493B7-F242-42E9-B755-B1AFD9AC6EFD}" presName="hierChild2" presStyleCnt="0"/>
      <dgm:spPr/>
    </dgm:pt>
    <dgm:pt modelId="{DA3A7A6F-B7DF-45C0-A5AD-F1464103FC29}" type="pres">
      <dgm:prSet presAssocID="{B28E7B60-81AF-43E1-9708-5960B5534CC3}" presName="hierRoot1" presStyleCnt="0"/>
      <dgm:spPr/>
    </dgm:pt>
    <dgm:pt modelId="{25C0026A-1FDE-4006-AAB5-70F7AE57BB24}" type="pres">
      <dgm:prSet presAssocID="{B28E7B60-81AF-43E1-9708-5960B5534CC3}" presName="composite" presStyleCnt="0"/>
      <dgm:spPr/>
    </dgm:pt>
    <dgm:pt modelId="{8FD83FFE-AEF1-4D7B-98E1-D8DE1162A27E}" type="pres">
      <dgm:prSet presAssocID="{B28E7B60-81AF-43E1-9708-5960B5534CC3}" presName="background" presStyleLbl="node0" presStyleIdx="1" presStyleCnt="2"/>
      <dgm:spPr/>
    </dgm:pt>
    <dgm:pt modelId="{6BA30C2F-CABA-4B58-822A-15CEF72CAD35}" type="pres">
      <dgm:prSet presAssocID="{B28E7B60-81AF-43E1-9708-5960B5534CC3}" presName="text" presStyleLbl="fgAcc0" presStyleIdx="1" presStyleCnt="2">
        <dgm:presLayoutVars>
          <dgm:chPref val="3"/>
        </dgm:presLayoutVars>
      </dgm:prSet>
      <dgm:spPr/>
    </dgm:pt>
    <dgm:pt modelId="{A9ED587F-FF5F-4CDE-A7A7-08E537371B68}" type="pres">
      <dgm:prSet presAssocID="{B28E7B60-81AF-43E1-9708-5960B5534CC3}" presName="hierChild2" presStyleCnt="0"/>
      <dgm:spPr/>
    </dgm:pt>
  </dgm:ptLst>
  <dgm:cxnLst>
    <dgm:cxn modelId="{DDA05418-EF3C-4004-9015-A36B08BF543D}" srcId="{73368CDD-B2AD-45D0-97DD-7DDD1CA010C9}" destId="{656493B7-F242-42E9-B755-B1AFD9AC6EFD}" srcOrd="0" destOrd="0" parTransId="{71B264A0-F43D-45F9-99B0-B3A76A7616CE}" sibTransId="{97DA073D-55C2-4015-8E78-B6059B15BA74}"/>
    <dgm:cxn modelId="{B1FACE40-2BF2-4B82-830E-FF82E4B19BD8}" type="presOf" srcId="{73368CDD-B2AD-45D0-97DD-7DDD1CA010C9}" destId="{884320F9-4EDA-4C74-BF84-5FF5ACDCFB6F}" srcOrd="0" destOrd="0" presId="urn:microsoft.com/office/officeart/2005/8/layout/hierarchy1"/>
    <dgm:cxn modelId="{2E71D385-4293-4BC2-8576-3539F85B6A37}" type="presOf" srcId="{B28E7B60-81AF-43E1-9708-5960B5534CC3}" destId="{6BA30C2F-CABA-4B58-822A-15CEF72CAD35}" srcOrd="0" destOrd="0" presId="urn:microsoft.com/office/officeart/2005/8/layout/hierarchy1"/>
    <dgm:cxn modelId="{996C45AF-D3CC-4E16-AA6A-D8D3025047C5}" type="presOf" srcId="{656493B7-F242-42E9-B755-B1AFD9AC6EFD}" destId="{4112EBCC-E99F-4CE6-9998-DB06DF1A3309}" srcOrd="0" destOrd="0" presId="urn:microsoft.com/office/officeart/2005/8/layout/hierarchy1"/>
    <dgm:cxn modelId="{93FCF5BA-41EF-4F2B-99DE-2EEB475F84A5}" srcId="{73368CDD-B2AD-45D0-97DD-7DDD1CA010C9}" destId="{B28E7B60-81AF-43E1-9708-5960B5534CC3}" srcOrd="1" destOrd="0" parTransId="{C9AEFAF5-913C-4CAA-BB0D-374ECD9EC608}" sibTransId="{AC93937D-4D09-4D77-9A82-F3CA63E7CE7D}"/>
    <dgm:cxn modelId="{26276C31-5804-48C9-AEB3-9A1371184A7B}" type="presParOf" srcId="{884320F9-4EDA-4C74-BF84-5FF5ACDCFB6F}" destId="{87BFACF6-ADEB-42C9-8E67-90BA910DEF98}" srcOrd="0" destOrd="0" presId="urn:microsoft.com/office/officeart/2005/8/layout/hierarchy1"/>
    <dgm:cxn modelId="{645FF97F-2857-40F2-87C5-BFA58DE8253D}" type="presParOf" srcId="{87BFACF6-ADEB-42C9-8E67-90BA910DEF98}" destId="{F9F9F0A1-7992-4550-B234-D1D5A17C76A1}" srcOrd="0" destOrd="0" presId="urn:microsoft.com/office/officeart/2005/8/layout/hierarchy1"/>
    <dgm:cxn modelId="{FE973C42-0A90-4E02-92AB-95E56EB72F10}" type="presParOf" srcId="{F9F9F0A1-7992-4550-B234-D1D5A17C76A1}" destId="{DFA61A5D-1805-4103-B822-45011F6136EC}" srcOrd="0" destOrd="0" presId="urn:microsoft.com/office/officeart/2005/8/layout/hierarchy1"/>
    <dgm:cxn modelId="{D3A65EB2-82E4-46EA-ACE1-A5480FBE7B99}" type="presParOf" srcId="{F9F9F0A1-7992-4550-B234-D1D5A17C76A1}" destId="{4112EBCC-E99F-4CE6-9998-DB06DF1A3309}" srcOrd="1" destOrd="0" presId="urn:microsoft.com/office/officeart/2005/8/layout/hierarchy1"/>
    <dgm:cxn modelId="{554B7437-323B-412D-B1EC-6BFE0F459928}" type="presParOf" srcId="{87BFACF6-ADEB-42C9-8E67-90BA910DEF98}" destId="{5117E44E-DC30-44B9-BAD1-B079E7CC17FE}" srcOrd="1" destOrd="0" presId="urn:microsoft.com/office/officeart/2005/8/layout/hierarchy1"/>
    <dgm:cxn modelId="{D94235DF-0F10-419E-8DA3-DFE5E9E366B9}" type="presParOf" srcId="{884320F9-4EDA-4C74-BF84-5FF5ACDCFB6F}" destId="{DA3A7A6F-B7DF-45C0-A5AD-F1464103FC29}" srcOrd="1" destOrd="0" presId="urn:microsoft.com/office/officeart/2005/8/layout/hierarchy1"/>
    <dgm:cxn modelId="{F64CFBFC-7DCF-4DB5-9B21-6F03C3AF0C7B}" type="presParOf" srcId="{DA3A7A6F-B7DF-45C0-A5AD-F1464103FC29}" destId="{25C0026A-1FDE-4006-AAB5-70F7AE57BB24}" srcOrd="0" destOrd="0" presId="urn:microsoft.com/office/officeart/2005/8/layout/hierarchy1"/>
    <dgm:cxn modelId="{983DAABD-5DD3-44F2-A39D-CABA709899F8}" type="presParOf" srcId="{25C0026A-1FDE-4006-AAB5-70F7AE57BB24}" destId="{8FD83FFE-AEF1-4D7B-98E1-D8DE1162A27E}" srcOrd="0" destOrd="0" presId="urn:microsoft.com/office/officeart/2005/8/layout/hierarchy1"/>
    <dgm:cxn modelId="{7EE3DD5A-F405-42B0-840A-482F4D782F13}" type="presParOf" srcId="{25C0026A-1FDE-4006-AAB5-70F7AE57BB24}" destId="{6BA30C2F-CABA-4B58-822A-15CEF72CAD35}" srcOrd="1" destOrd="0" presId="urn:microsoft.com/office/officeart/2005/8/layout/hierarchy1"/>
    <dgm:cxn modelId="{9B29E562-266F-4975-BFA7-56AE01AF692E}" type="presParOf" srcId="{DA3A7A6F-B7DF-45C0-A5AD-F1464103FC29}" destId="{A9ED587F-FF5F-4CDE-A7A7-08E537371B6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E0DCAE-AB8C-46B2-B9CC-072E697AD73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F1F8949-A8D6-4369-B474-3CF706351EBA}">
      <dgm:prSet/>
      <dgm:spPr/>
      <dgm:t>
        <a:bodyPr/>
        <a:lstStyle/>
        <a:p>
          <a:r>
            <a:rPr lang="tr-TR" dirty="0"/>
            <a:t>Geçerli maliyetlerin aynı zamanda üzerinde düşünülen karar seçenekleri arasında fark göstermeleri de gerekir. </a:t>
          </a:r>
          <a:endParaRPr lang="en-US" dirty="0"/>
        </a:p>
      </dgm:t>
    </dgm:pt>
    <dgm:pt modelId="{793B5D26-AB5A-4936-83EF-70379DEA34A7}" type="parTrans" cxnId="{3AC8D26B-6D2F-48E4-95F3-8CBAF034C8B9}">
      <dgm:prSet/>
      <dgm:spPr/>
      <dgm:t>
        <a:bodyPr/>
        <a:lstStyle/>
        <a:p>
          <a:endParaRPr lang="en-US"/>
        </a:p>
      </dgm:t>
    </dgm:pt>
    <dgm:pt modelId="{911229A6-A165-4E03-BDD9-EF2C956A38A4}" type="sibTrans" cxnId="{3AC8D26B-6D2F-48E4-95F3-8CBAF034C8B9}">
      <dgm:prSet/>
      <dgm:spPr/>
      <dgm:t>
        <a:bodyPr/>
        <a:lstStyle/>
        <a:p>
          <a:endParaRPr lang="en-US"/>
        </a:p>
      </dgm:t>
    </dgm:pt>
    <dgm:pt modelId="{3432FD3A-925F-41EF-9430-FEFCB4D9FAF9}">
      <dgm:prSet/>
      <dgm:spPr/>
      <dgm:t>
        <a:bodyPr/>
        <a:lstStyle/>
        <a:p>
          <a:r>
            <a:rPr lang="tr-TR" dirty="0"/>
            <a:t>Diğer bir ifade ile tutarında farklılaşma olması gerekir.</a:t>
          </a:r>
          <a:endParaRPr lang="en-US" dirty="0"/>
        </a:p>
      </dgm:t>
    </dgm:pt>
    <dgm:pt modelId="{2205A6D9-9310-4157-93E9-2EC9DCE5568D}" type="parTrans" cxnId="{6AE33681-6324-4281-AC5F-023575432C91}">
      <dgm:prSet/>
      <dgm:spPr/>
      <dgm:t>
        <a:bodyPr/>
        <a:lstStyle/>
        <a:p>
          <a:endParaRPr lang="en-US"/>
        </a:p>
      </dgm:t>
    </dgm:pt>
    <dgm:pt modelId="{D763DDD0-63E0-44CE-8D49-60B5EF2C8DD7}" type="sibTrans" cxnId="{6AE33681-6324-4281-AC5F-023575432C91}">
      <dgm:prSet/>
      <dgm:spPr/>
      <dgm:t>
        <a:bodyPr/>
        <a:lstStyle/>
        <a:p>
          <a:endParaRPr lang="en-US"/>
        </a:p>
      </dgm:t>
    </dgm:pt>
    <dgm:pt modelId="{D98CE80D-3F7B-4D23-BFD3-E2B3D8B30781}" type="pres">
      <dgm:prSet presAssocID="{18E0DCAE-AB8C-46B2-B9CC-072E697AD736}" presName="root" presStyleCnt="0">
        <dgm:presLayoutVars>
          <dgm:dir/>
          <dgm:resizeHandles val="exact"/>
        </dgm:presLayoutVars>
      </dgm:prSet>
      <dgm:spPr/>
    </dgm:pt>
    <dgm:pt modelId="{7C7C1F5E-9E70-4E24-97C9-86645416481F}" type="pres">
      <dgm:prSet presAssocID="{9F1F8949-A8D6-4369-B474-3CF706351EBA}" presName="compNode" presStyleCnt="0"/>
      <dgm:spPr/>
    </dgm:pt>
    <dgm:pt modelId="{134F7A0A-C71B-4916-B367-7609085C26A2}" type="pres">
      <dgm:prSet presAssocID="{9F1F8949-A8D6-4369-B474-3CF706351EBA}" presName="bgRect" presStyleLbl="bgShp" presStyleIdx="0" presStyleCnt="2"/>
      <dgm:spPr/>
    </dgm:pt>
    <dgm:pt modelId="{7A2FC961-C38E-41FB-A30D-BAB513940BA7}" type="pres">
      <dgm:prSet presAssocID="{9F1F8949-A8D6-4369-B474-3CF706351EBA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nay işareti"/>
        </a:ext>
      </dgm:extLst>
    </dgm:pt>
    <dgm:pt modelId="{E2C55FDC-6166-452E-8E3F-67667AE341FF}" type="pres">
      <dgm:prSet presAssocID="{9F1F8949-A8D6-4369-B474-3CF706351EBA}" presName="spaceRect" presStyleCnt="0"/>
      <dgm:spPr/>
    </dgm:pt>
    <dgm:pt modelId="{374DB2F1-488C-4028-844B-0FA514DE219E}" type="pres">
      <dgm:prSet presAssocID="{9F1F8949-A8D6-4369-B474-3CF706351EBA}" presName="parTx" presStyleLbl="revTx" presStyleIdx="0" presStyleCnt="2">
        <dgm:presLayoutVars>
          <dgm:chMax val="0"/>
          <dgm:chPref val="0"/>
        </dgm:presLayoutVars>
      </dgm:prSet>
      <dgm:spPr/>
    </dgm:pt>
    <dgm:pt modelId="{D07D876D-7948-48B8-A8DE-C09DCD026ED2}" type="pres">
      <dgm:prSet presAssocID="{911229A6-A165-4E03-BDD9-EF2C956A38A4}" presName="sibTrans" presStyleCnt="0"/>
      <dgm:spPr/>
    </dgm:pt>
    <dgm:pt modelId="{454C3820-DFCF-41CD-92A9-9EBBBFACBEAA}" type="pres">
      <dgm:prSet presAssocID="{3432FD3A-925F-41EF-9430-FEFCB4D9FAF9}" presName="compNode" presStyleCnt="0"/>
      <dgm:spPr/>
    </dgm:pt>
    <dgm:pt modelId="{460A7E20-F2BD-4321-9B50-49585636090B}" type="pres">
      <dgm:prSet presAssocID="{3432FD3A-925F-41EF-9430-FEFCB4D9FAF9}" presName="bgRect" presStyleLbl="bgShp" presStyleIdx="1" presStyleCnt="2"/>
      <dgm:spPr/>
    </dgm:pt>
    <dgm:pt modelId="{7B19E6E4-FFA9-4E37-8C0D-05AC563D824A}" type="pres">
      <dgm:prSet presAssocID="{3432FD3A-925F-41EF-9430-FEFCB4D9FAF9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kmak"/>
        </a:ext>
      </dgm:extLst>
    </dgm:pt>
    <dgm:pt modelId="{438F6192-3444-4320-8075-E263C15CEF6D}" type="pres">
      <dgm:prSet presAssocID="{3432FD3A-925F-41EF-9430-FEFCB4D9FAF9}" presName="spaceRect" presStyleCnt="0"/>
      <dgm:spPr/>
    </dgm:pt>
    <dgm:pt modelId="{016730E6-14EB-4E0A-98FE-ABFC1C003415}" type="pres">
      <dgm:prSet presAssocID="{3432FD3A-925F-41EF-9430-FEFCB4D9FAF9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3AC8D26B-6D2F-48E4-95F3-8CBAF034C8B9}" srcId="{18E0DCAE-AB8C-46B2-B9CC-072E697AD736}" destId="{9F1F8949-A8D6-4369-B474-3CF706351EBA}" srcOrd="0" destOrd="0" parTransId="{793B5D26-AB5A-4936-83EF-70379DEA34A7}" sibTransId="{911229A6-A165-4E03-BDD9-EF2C956A38A4}"/>
    <dgm:cxn modelId="{6AE33681-6324-4281-AC5F-023575432C91}" srcId="{18E0DCAE-AB8C-46B2-B9CC-072E697AD736}" destId="{3432FD3A-925F-41EF-9430-FEFCB4D9FAF9}" srcOrd="1" destOrd="0" parTransId="{2205A6D9-9310-4157-93E9-2EC9DCE5568D}" sibTransId="{D763DDD0-63E0-44CE-8D49-60B5EF2C8DD7}"/>
    <dgm:cxn modelId="{9AEE1794-BB6E-4610-9610-A2EFBA5EF557}" type="presOf" srcId="{18E0DCAE-AB8C-46B2-B9CC-072E697AD736}" destId="{D98CE80D-3F7B-4D23-BFD3-E2B3D8B30781}" srcOrd="0" destOrd="0" presId="urn:microsoft.com/office/officeart/2018/2/layout/IconVerticalSolidList"/>
    <dgm:cxn modelId="{37451E9F-8C5D-4FF1-8AA3-D81FA2F5D3DA}" type="presOf" srcId="{3432FD3A-925F-41EF-9430-FEFCB4D9FAF9}" destId="{016730E6-14EB-4E0A-98FE-ABFC1C003415}" srcOrd="0" destOrd="0" presId="urn:microsoft.com/office/officeart/2018/2/layout/IconVerticalSolidList"/>
    <dgm:cxn modelId="{1B4E34AC-634A-4B2B-B078-FCD4BC1D377C}" type="presOf" srcId="{9F1F8949-A8D6-4369-B474-3CF706351EBA}" destId="{374DB2F1-488C-4028-844B-0FA514DE219E}" srcOrd="0" destOrd="0" presId="urn:microsoft.com/office/officeart/2018/2/layout/IconVerticalSolidList"/>
    <dgm:cxn modelId="{E9086796-DD6C-4031-8582-CEFE00F0A012}" type="presParOf" srcId="{D98CE80D-3F7B-4D23-BFD3-E2B3D8B30781}" destId="{7C7C1F5E-9E70-4E24-97C9-86645416481F}" srcOrd="0" destOrd="0" presId="urn:microsoft.com/office/officeart/2018/2/layout/IconVerticalSolidList"/>
    <dgm:cxn modelId="{9D22F285-0D47-40A1-9C07-FD7016175C07}" type="presParOf" srcId="{7C7C1F5E-9E70-4E24-97C9-86645416481F}" destId="{134F7A0A-C71B-4916-B367-7609085C26A2}" srcOrd="0" destOrd="0" presId="urn:microsoft.com/office/officeart/2018/2/layout/IconVerticalSolidList"/>
    <dgm:cxn modelId="{867B95DB-6A0F-409E-BA34-AAA1FA27A3DE}" type="presParOf" srcId="{7C7C1F5E-9E70-4E24-97C9-86645416481F}" destId="{7A2FC961-C38E-41FB-A30D-BAB513940BA7}" srcOrd="1" destOrd="0" presId="urn:microsoft.com/office/officeart/2018/2/layout/IconVerticalSolidList"/>
    <dgm:cxn modelId="{1CEDC214-3FBC-4D7B-A56F-9EB01D4BCB86}" type="presParOf" srcId="{7C7C1F5E-9E70-4E24-97C9-86645416481F}" destId="{E2C55FDC-6166-452E-8E3F-67667AE341FF}" srcOrd="2" destOrd="0" presId="urn:microsoft.com/office/officeart/2018/2/layout/IconVerticalSolidList"/>
    <dgm:cxn modelId="{BA51F415-5813-49F0-878E-DC6C5F62E6D6}" type="presParOf" srcId="{7C7C1F5E-9E70-4E24-97C9-86645416481F}" destId="{374DB2F1-488C-4028-844B-0FA514DE219E}" srcOrd="3" destOrd="0" presId="urn:microsoft.com/office/officeart/2018/2/layout/IconVerticalSolidList"/>
    <dgm:cxn modelId="{75A2C97A-9BE7-4E8C-9698-EC5F0F9F91D8}" type="presParOf" srcId="{D98CE80D-3F7B-4D23-BFD3-E2B3D8B30781}" destId="{D07D876D-7948-48B8-A8DE-C09DCD026ED2}" srcOrd="1" destOrd="0" presId="urn:microsoft.com/office/officeart/2018/2/layout/IconVerticalSolidList"/>
    <dgm:cxn modelId="{700A0387-3941-4AF6-AE82-3C6B27312C40}" type="presParOf" srcId="{D98CE80D-3F7B-4D23-BFD3-E2B3D8B30781}" destId="{454C3820-DFCF-41CD-92A9-9EBBBFACBEAA}" srcOrd="2" destOrd="0" presId="urn:microsoft.com/office/officeart/2018/2/layout/IconVerticalSolidList"/>
    <dgm:cxn modelId="{E053A2A1-DE0E-4310-97D7-F4D470413C1E}" type="presParOf" srcId="{454C3820-DFCF-41CD-92A9-9EBBBFACBEAA}" destId="{460A7E20-F2BD-4321-9B50-49585636090B}" srcOrd="0" destOrd="0" presId="urn:microsoft.com/office/officeart/2018/2/layout/IconVerticalSolidList"/>
    <dgm:cxn modelId="{553CA881-4B65-4A88-B385-E4FD7A28051F}" type="presParOf" srcId="{454C3820-DFCF-41CD-92A9-9EBBBFACBEAA}" destId="{7B19E6E4-FFA9-4E37-8C0D-05AC563D824A}" srcOrd="1" destOrd="0" presId="urn:microsoft.com/office/officeart/2018/2/layout/IconVerticalSolidList"/>
    <dgm:cxn modelId="{339576E9-16A6-4428-9F8C-9E11AF98CAED}" type="presParOf" srcId="{454C3820-DFCF-41CD-92A9-9EBBBFACBEAA}" destId="{438F6192-3444-4320-8075-E263C15CEF6D}" srcOrd="2" destOrd="0" presId="urn:microsoft.com/office/officeart/2018/2/layout/IconVerticalSolidList"/>
    <dgm:cxn modelId="{3F938CB4-2207-48A9-8DE3-983EB7E1BF5B}" type="presParOf" srcId="{454C3820-DFCF-41CD-92A9-9EBBBFACBEAA}" destId="{016730E6-14EB-4E0A-98FE-ABFC1C00341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61A5D-1805-4103-B822-45011F6136EC}">
      <dsp:nvSpPr>
        <dsp:cNvPr id="0" name=""/>
        <dsp:cNvSpPr/>
      </dsp:nvSpPr>
      <dsp:spPr>
        <a:xfrm>
          <a:off x="1346" y="89198"/>
          <a:ext cx="4725967" cy="3000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12EBCC-E99F-4CE6-9998-DB06DF1A3309}">
      <dsp:nvSpPr>
        <dsp:cNvPr id="0" name=""/>
        <dsp:cNvSpPr/>
      </dsp:nvSpPr>
      <dsp:spPr>
        <a:xfrm>
          <a:off x="526453" y="588050"/>
          <a:ext cx="4725967" cy="30009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Alınacak karardan etkilenen ve bu nedenle karar alma sırasında mutlaka göz önünde bulundurulması  gereken maliyetlerdir.</a:t>
          </a:r>
          <a:endParaRPr lang="en-US" sz="3200" kern="1200" dirty="0"/>
        </a:p>
      </dsp:txBody>
      <dsp:txXfrm>
        <a:off x="614349" y="675946"/>
        <a:ext cx="4550175" cy="2825197"/>
      </dsp:txXfrm>
    </dsp:sp>
    <dsp:sp modelId="{8FD83FFE-AEF1-4D7B-98E1-D8DE1162A27E}">
      <dsp:nvSpPr>
        <dsp:cNvPr id="0" name=""/>
        <dsp:cNvSpPr/>
      </dsp:nvSpPr>
      <dsp:spPr>
        <a:xfrm>
          <a:off x="5777528" y="89198"/>
          <a:ext cx="4725967" cy="3000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A30C2F-CABA-4B58-822A-15CEF72CAD35}">
      <dsp:nvSpPr>
        <dsp:cNvPr id="0" name=""/>
        <dsp:cNvSpPr/>
      </dsp:nvSpPr>
      <dsp:spPr>
        <a:xfrm>
          <a:off x="6302636" y="588050"/>
          <a:ext cx="4725967" cy="30009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Bir maliyetin geçerli maliyet olabilmesi için, iki özelliğe birden sahip bulunması gerekir</a:t>
          </a:r>
          <a:endParaRPr lang="en-US" sz="3200" kern="1200" dirty="0"/>
        </a:p>
      </dsp:txBody>
      <dsp:txXfrm>
        <a:off x="6390532" y="675946"/>
        <a:ext cx="4550175" cy="28251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F7A0A-C71B-4916-B367-7609085C26A2}">
      <dsp:nvSpPr>
        <dsp:cNvPr id="0" name=""/>
        <dsp:cNvSpPr/>
      </dsp:nvSpPr>
      <dsp:spPr>
        <a:xfrm>
          <a:off x="0" y="765233"/>
          <a:ext cx="7012370" cy="14127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2FC961-C38E-41FB-A30D-BAB513940BA7}">
      <dsp:nvSpPr>
        <dsp:cNvPr id="0" name=""/>
        <dsp:cNvSpPr/>
      </dsp:nvSpPr>
      <dsp:spPr>
        <a:xfrm>
          <a:off x="427353" y="1083100"/>
          <a:ext cx="777006" cy="7770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4DB2F1-488C-4028-844B-0FA514DE219E}">
      <dsp:nvSpPr>
        <dsp:cNvPr id="0" name=""/>
        <dsp:cNvSpPr/>
      </dsp:nvSpPr>
      <dsp:spPr>
        <a:xfrm>
          <a:off x="1631713" y="765233"/>
          <a:ext cx="5380656" cy="1412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515" tIns="149515" rIns="149515" bIns="14951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Geçerli maliyetlerin aynı zamanda üzerinde düşünülen karar seçenekleri arasında fark göstermeleri de gerekir. </a:t>
          </a:r>
          <a:endParaRPr lang="en-US" sz="2500" kern="1200" dirty="0"/>
        </a:p>
      </dsp:txBody>
      <dsp:txXfrm>
        <a:off x="1631713" y="765233"/>
        <a:ext cx="5380656" cy="1412739"/>
      </dsp:txXfrm>
    </dsp:sp>
    <dsp:sp modelId="{460A7E20-F2BD-4321-9B50-49585636090B}">
      <dsp:nvSpPr>
        <dsp:cNvPr id="0" name=""/>
        <dsp:cNvSpPr/>
      </dsp:nvSpPr>
      <dsp:spPr>
        <a:xfrm>
          <a:off x="0" y="2531157"/>
          <a:ext cx="7012370" cy="14127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19E6E4-FFA9-4E37-8C0D-05AC563D824A}">
      <dsp:nvSpPr>
        <dsp:cNvPr id="0" name=""/>
        <dsp:cNvSpPr/>
      </dsp:nvSpPr>
      <dsp:spPr>
        <a:xfrm>
          <a:off x="427353" y="2849024"/>
          <a:ext cx="777006" cy="7770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6730E6-14EB-4E0A-98FE-ABFC1C003415}">
      <dsp:nvSpPr>
        <dsp:cNvPr id="0" name=""/>
        <dsp:cNvSpPr/>
      </dsp:nvSpPr>
      <dsp:spPr>
        <a:xfrm>
          <a:off x="1631713" y="2531157"/>
          <a:ext cx="5380656" cy="1412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515" tIns="149515" rIns="149515" bIns="14951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Diğer bir ifade ile tutarında farklılaşma olması gerekir.</a:t>
          </a:r>
          <a:endParaRPr lang="en-US" sz="2500" kern="1200" dirty="0"/>
        </a:p>
      </dsp:txBody>
      <dsp:txXfrm>
        <a:off x="1631713" y="2531157"/>
        <a:ext cx="5380656" cy="1412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B640EDB-8696-4821-9977-ADF2EA20DA76}" type="datetime1">
              <a:rPr lang="tr-TR" smtClean="0"/>
              <a:t>22.02.2025</a:t>
            </a:fld>
            <a:endParaRPr lang="tr-TR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noProof="0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75B46EE-8D9E-4234-843E-EA54547AD9AE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noProof="0" dirty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noProof="0" dirty="0"/>
              <a:t>Asıl metin stillerini düzenlemek için tıklayın</a:t>
            </a:r>
          </a:p>
          <a:p>
            <a:pPr lvl="1" rtl="0"/>
            <a:r>
              <a:rPr lang="tr-TR" noProof="0" dirty="0"/>
              <a:t>İkinci düzey</a:t>
            </a:r>
          </a:p>
          <a:p>
            <a:pPr lvl="2" rtl="0"/>
            <a:r>
              <a:rPr lang="tr-TR" noProof="0" dirty="0"/>
              <a:t>Üçüncü düzey</a:t>
            </a:r>
          </a:p>
          <a:p>
            <a:pPr lvl="3" rtl="0"/>
            <a:r>
              <a:rPr lang="tr-TR" noProof="0" dirty="0"/>
              <a:t>Dördüncü düzey</a:t>
            </a:r>
          </a:p>
          <a:p>
            <a:pPr lvl="4" rtl="0"/>
            <a:r>
              <a:rPr lang="tr-TR" noProof="0" dirty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noProof="0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E4A193E-62B2-464D-849D-9A85E5CFF5D2}" type="slidenum">
              <a:rPr lang="tr-TR" altLang="tr-TR"/>
              <a:pPr eaLnBrk="1" hangingPunct="1">
                <a:spcBef>
                  <a:spcPct val="0"/>
                </a:spcBef>
              </a:pPr>
              <a:t>7</a:t>
            </a:fld>
            <a:endParaRPr lang="tr-TR" altLang="tr-TR" dirty="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345949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C0F254B-084C-44FA-9D90-BA5DF7ACB53F}" type="slidenum">
              <a:rPr lang="tr-TR" altLang="tr-TR"/>
              <a:pPr eaLnBrk="1" hangingPunct="1">
                <a:spcBef>
                  <a:spcPct val="0"/>
                </a:spcBef>
              </a:pPr>
              <a:t>10</a:t>
            </a:fld>
            <a:endParaRPr lang="tr-TR" altLang="tr-TR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239824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24F3B-B267-0E93-A012-25F7D90CE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DEECB8B2-B1B7-8410-18E7-AC38980588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C0F254B-084C-44FA-9D90-BA5DF7ACB53F}" type="slidenum">
              <a:rPr lang="tr-TR" altLang="tr-TR"/>
              <a:pPr eaLnBrk="1" hangingPunct="1">
                <a:spcBef>
                  <a:spcPct val="0"/>
                </a:spcBef>
              </a:pPr>
              <a:t>11</a:t>
            </a:fld>
            <a:endParaRPr lang="tr-TR" altLang="tr-TR"/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1C87B1FE-67E7-DFC3-8801-9470B6AB37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641FAB52-800E-42DA-F2F7-AAA57CC873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624935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4142D91-2EF3-47C0-A3C8-FC84EA83E6C5}" type="slidenum">
              <a:rPr lang="tr-TR" altLang="tr-TR"/>
              <a:pPr eaLnBrk="1" hangingPunct="1">
                <a:spcBef>
                  <a:spcPct val="0"/>
                </a:spcBef>
              </a:pPr>
              <a:t>12</a:t>
            </a:fld>
            <a:endParaRPr lang="tr-TR" altLang="tr-TR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50514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2324E13-D5BE-4180-BA51-B1008348BD38}" type="slidenum">
              <a:rPr lang="tr-TR" altLang="tr-TR"/>
              <a:pPr eaLnBrk="1" hangingPunct="1">
                <a:spcBef>
                  <a:spcPct val="0"/>
                </a:spcBef>
              </a:pPr>
              <a:t>13</a:t>
            </a:fld>
            <a:endParaRPr lang="tr-TR" altLang="tr-TR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817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A49C635-88D7-4889-9A93-F413CDD25E72}" type="slidenum">
              <a:rPr lang="tr-TR" altLang="tr-TR"/>
              <a:pPr eaLnBrk="1" hangingPunct="1">
                <a:spcBef>
                  <a:spcPct val="0"/>
                </a:spcBef>
              </a:pPr>
              <a:t>15</a:t>
            </a:fld>
            <a:endParaRPr lang="tr-TR" altLang="tr-TR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668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48949788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420348407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82421198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35192501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44526918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36566665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10257918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71030470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05437724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60868179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76536607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609600" y="1981200"/>
            <a:ext cx="10972800" cy="3886200"/>
          </a:xfrm>
        </p:spPr>
        <p:txBody>
          <a:bodyPr>
            <a:normAutofit/>
          </a:bodyPr>
          <a:lstStyle/>
          <a:p>
            <a:pPr lvl="0"/>
            <a:endParaRPr lang="tr-TR" noProof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Metin Saban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816A9BFD-34B7-45F8-8EA2-B0EAEBC65C64}" type="slidenum">
              <a:rPr lang="tr-TR" altLang="tr-TR"/>
              <a:pPr/>
              <a:t>‹#›</a:t>
            </a:fld>
            <a:endParaRPr lang="tr-TR" altLang="tr-TR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7471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tr-TR" sz="1800" noProof="0" dirty="0"/>
          </a:p>
        </p:txBody>
      </p:sp>
      <p:cxnSp>
        <p:nvCxnSpPr>
          <p:cNvPr id="12" name="Düz Bağlayıcı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Asıl metin stillerini düzenlemek için tıklayın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İkinci düzey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Üçüncü düzey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Dördüncü düzey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6" name="Tarih Yer Tutucusu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5FAED58F-EB5B-4A36-96E7-60A39EA93EB2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7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8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ölüm Başlığ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0" dirty="0"/>
          </a:p>
        </p:txBody>
      </p:sp>
      <p:sp>
        <p:nvSpPr>
          <p:cNvPr id="10" name="Dikdörtgen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7" name="İçerik Yer Tutucusu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Asıl metin stillerini düzenlemek için tıklayın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İkinci düzey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Üçüncü düzey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Dördüncü düzey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Beşinci düzey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793017-A13F-4F47-BB71-E35AF80EA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9CCCCA0-76BE-45F6-A7E3-186B61D46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BC3079B-292D-450E-957C-B1A8E9CEB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B80C7F1-6184-45ED-BE69-9183A3A5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B311CE0-F759-457E-A78D-DC7B32624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80830709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7FB388-5591-472D-8AF8-29C386EB1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7C1982-27EA-4E3E-B905-764B93A094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BD43B16-41A0-4AA9-A834-D96DCC611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79EB10-C92C-4FAA-B273-894D273A0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7569D43-34AD-423F-8D59-1129A46A5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411716050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271545-8401-4BB1-9239-E8920E51A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4335464-516F-4034-B633-DB8F919ED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0D79D81-722E-44A5-A0C3-0B083870B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642A1C5-6D26-42E2-9D12-00F3F92CA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2829DB6-F64F-4660-85AA-F1614DC08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48116327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16516A-9033-4F6B-8BAB-9CB55302E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4A8F47B-752B-4F40-AFFA-87DF1C1708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DDAE4D6-68C8-466D-A734-800D73CA6E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ECBFBD7-9B12-43D1-910C-EBB9752E6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10DF332-CFF5-4A41-8C73-9977E866A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821F873-9923-492C-89D9-ABE3982A6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656843655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3C9FDA-E449-4617-9CA1-6DF55C5DA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E0BB83B-17A7-4327-BF1F-8995ACE27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950768F-3D93-4290-942F-D40D03347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7B2B5E0-9EBC-412C-BF60-6FDED47267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0AFEA47-6333-4785-9CC9-C525F072E1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95259DC-217E-4632-A475-B58F5D820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81FFE29E-085A-400A-AB46-B55B1D21A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07FF2EC-C28E-4AD4-A209-58F39F245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130778581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478C4D-6C81-4F2C-A3CF-382094C54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1CBE0A3-487E-4FD4-A76E-D09E94ABB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9D857B3-1CF3-4390-85BC-12757CF9F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8EFFEA5-0EF3-4B1C-9A30-AC14CE75E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869524117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EC63E419-F047-4E11-863E-8BC5A5261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04E8C72-8926-496B-AD54-7EF75C2C8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6EB1C36-5051-47E9-A00E-50019512B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06581612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3A16FB6-6952-435D-9A77-06D3449EE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18DA8F-1051-46B6-BF2B-C5F5FBE8C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6465526-23EB-45A4-A87F-625B4B5B7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C96C280-96C3-4090-A27E-572D8DE1C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31FBF79-283F-4144-B532-F2554AC74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2FAEA8A-360E-45A0-A719-79DFE6C86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659646875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704E5F9-C2DA-4A8F-A638-B7029D43B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CFF0AF8F-676C-43B5-9FB4-01C1E7D72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3E87050-0026-4A4E-A87A-F306888D9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9D8FAD9-E8A8-488E-862C-57A9322C8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3BBF640-F6DF-4798-A0AB-C8902C003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E41AC67-1392-4E10-816F-2F6609F70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85104197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D9A3A4-8445-4E98-A79D-92520B040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14B41FE-7EE3-4E3F-8A14-E15C1C8C58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47F4C7-64EB-40C0-8D93-886DC1C80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6EA8AA1-815D-44D4-84A6-9240A33A7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057D67-8F09-4C68-92D5-F12DE9A54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827641010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B5AC5B2F-D7C7-4095-9025-3C468D8219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7DFD600-613F-4ACF-BC70-61159793CB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44C38A0-2E0A-49B5-869E-799D1CDC5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4A2890C-0E98-421E-8698-656E92F33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DEF56F5-FECA-4D27-AB84-2BE252CC5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179940792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609600" y="1981200"/>
            <a:ext cx="10972800" cy="3886200"/>
          </a:xfrm>
        </p:spPr>
        <p:txBody>
          <a:bodyPr>
            <a:normAutofit/>
          </a:bodyPr>
          <a:lstStyle/>
          <a:p>
            <a:pPr lvl="0"/>
            <a:endParaRPr lang="tr-TR" noProof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Metin Saban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816A9BFD-34B7-45F8-8EA2-B0EAEBC65C64}" type="slidenum">
              <a:rPr lang="tr-TR" altLang="tr-TR"/>
              <a:pPr/>
              <a:t>‹#›</a:t>
            </a:fld>
            <a:endParaRPr lang="tr-TR" altLang="tr-TR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85867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80072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054596388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23595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973799046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4184196417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58660982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127486084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36642552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96196868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4015728361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823693112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5869868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442917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66A8CFF6-8982-4776-A651-4AC11FB6E644}"/>
              </a:ext>
            </a:extLst>
          </p:cNvPr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tr-TR" sz="1800" noProof="0" dirty="0"/>
          </a:p>
        </p:txBody>
      </p:sp>
      <p:cxnSp>
        <p:nvCxnSpPr>
          <p:cNvPr id="13" name="Düz Bağlayıcı 12">
            <a:extLst>
              <a:ext uri="{FF2B5EF4-FFF2-40B4-BE49-F238E27FC236}">
                <a16:creationId xmlns:a16="http://schemas.microsoft.com/office/drawing/2014/main" id="{2ADAB835-D255-4AD9-87DD-9DF1889D2B80}"/>
              </a:ext>
            </a:extLst>
          </p:cNvPr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0597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3" r:id="rId12"/>
    <p:sldLayoutId id="2147483662" r:id="rId13"/>
    <p:sldLayoutId id="2147483663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D3332C6-2CBB-496B-A30A-27A027D76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E3F557E-7556-4979-AE6C-0A4C1370C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37F2BA9-58E5-4164-9168-CC3FDD4CC8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4F32DBD-E216-40E2-B766-314DD72C16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A598510-2EC8-4280-9107-D4BFFB9C0D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6231D852-2257-4738-915C-87370AE6CF45}"/>
              </a:ext>
            </a:extLst>
          </p:cNvPr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tr-TR" sz="1800" noProof="0" dirty="0"/>
          </a:p>
        </p:txBody>
      </p: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DC83BCF7-CF13-4152-845B-02AE0E825E70}"/>
              </a:ext>
            </a:extLst>
          </p:cNvPr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41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rtl="0"/>
            <a:fld id="{B79A2361-2820-4F23-9FB2-E2B2AB16E0CA}" type="datetime1">
              <a:rPr lang="tr-TR" noProof="0" smtClean="0"/>
              <a:t>22.02.2025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4566EA11-8F73-F529-2627-1AC4AF618972}"/>
              </a:ext>
            </a:extLst>
          </p:cNvPr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tr-TR" sz="1800" noProof="0" dirty="0"/>
          </a:p>
        </p:txBody>
      </p: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B63A6F65-C4B3-F100-F6C2-07964BEC89E8}"/>
              </a:ext>
            </a:extLst>
          </p:cNvPr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84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96" r:id="rId13"/>
  </p:sldLayoutIdLs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9958C0-67DC-4F86-AA91-C9BB89236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E1B8D6-5183-4C9D-9631-F5831902A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82208BFE-F0AD-47D3-B74E-D2719BDD9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533" y="1507414"/>
            <a:ext cx="7628209" cy="3703320"/>
          </a:xfrm>
        </p:spPr>
        <p:txBody>
          <a:bodyPr anchor="b">
            <a:normAutofit/>
          </a:bodyPr>
          <a:lstStyle/>
          <a:p>
            <a:r>
              <a:rPr lang="tr-TR" sz="5400" dirty="0">
                <a:solidFill>
                  <a:srgbClr val="FFFFFF"/>
                </a:solidFill>
              </a:rPr>
              <a:t>YÖNETİM KARARLARINDA KULLANILAN MALİYET TANIMLAMALARI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AA17EB-F169-483D-AF02-A7EC2B2D9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6259649"/>
            <a:ext cx="7628209" cy="1116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3E18B0-6B75-4819-8AF4-203AD4E0E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84640" y="6259649"/>
            <a:ext cx="3546077" cy="111654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3791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893FCD-93CA-4F84-AFE3-29884EA5F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FEFF"/>
                </a:solidFill>
              </a:rPr>
              <a:t>GEÇERLİ MALİYETLER</a:t>
            </a: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B70A23E9-6B15-40C5-8255-244AAB7D4F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761254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3010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59258C-AAC2-41CD-973C-7439B122A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516B72-0116-42B2-82A2-B11218A36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11319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35ACFEEE-92E7-4790-A2F9-5D67E1D8C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1033389"/>
            <a:ext cx="4826256" cy="4825409"/>
          </a:xfrm>
        </p:spPr>
        <p:txBody>
          <a:bodyPr anchor="ctr">
            <a:normAutofit/>
          </a:bodyPr>
          <a:lstStyle/>
          <a:p>
            <a:r>
              <a:rPr lang="tr-TR" sz="5400" dirty="0">
                <a:solidFill>
                  <a:srgbClr val="FFFFFF"/>
                </a:solidFill>
              </a:rPr>
              <a:t>ı. Gelecekle ilgili olma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B507F-21B7-4C27-B0FC-D9C465C6D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579" y="460868"/>
            <a:ext cx="4828032" cy="1116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B1AE17-B7A3-4363-95CD-25441E2FF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2774" y="460868"/>
            <a:ext cx="4828032" cy="11165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266CA7E-E7DC-445B-B751-3198E0D10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5769" y="1033390"/>
            <a:ext cx="4855037" cy="4825409"/>
          </a:xfrm>
          <a:ln w="57150">
            <a:noFill/>
          </a:ln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tr-TR" sz="2000" dirty="0">
                <a:solidFill>
                  <a:schemeClr val="accent2">
                    <a:lumMod val="50000"/>
                  </a:schemeClr>
                </a:solidFill>
              </a:rPr>
              <a:t>Karar alma geleceğe yönelik bir işlemdir. Bu nedenle, alınacak kararda göz önünde tutulması gereken maliyetler de gelecekte, alı­nan kararın etkili olacağı dönemde, ortaya çıkması beklenen maliyetler olmalı­dır. </a:t>
            </a:r>
          </a:p>
          <a:p>
            <a:pPr marL="0" indent="0" algn="just">
              <a:buNone/>
            </a:pPr>
            <a:endParaRPr lang="tr-TR" sz="20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tr-TR" sz="2000" dirty="0">
                <a:solidFill>
                  <a:schemeClr val="accent2">
                    <a:lumMod val="50000"/>
                  </a:schemeClr>
                </a:solidFill>
              </a:rPr>
              <a:t>Geçmişteki fiili maliyetler, daha önce alınmış kararlar sonucu ortaya çıkmış­lardır.</a:t>
            </a:r>
          </a:p>
        </p:txBody>
      </p:sp>
    </p:spTree>
    <p:extLst>
      <p:ext uri="{BB962C8B-B14F-4D97-AF65-F5344CB8AC3E}">
        <p14:creationId xmlns:p14="http://schemas.microsoft.com/office/powerpoint/2010/main" val="1876029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798E696-4BBA-46BE-AD86-F7E300B89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1363"/>
            <a:ext cx="12191999" cy="62566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0B0CA3-C333-4560-9975-E31D1B7B9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B9B6EF1-A24C-4885-8E7F-803AE6952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9643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sv-SE" dirty="0">
                <a:solidFill>
                  <a:srgbClr val="FFFEFF"/>
                </a:solidFill>
              </a:rPr>
              <a:t>2. Karar seçenekleri arasında fark gösterme</a:t>
            </a:r>
            <a:endParaRPr lang="tr-TR" dirty="0">
              <a:solidFill>
                <a:srgbClr val="FFFEFF"/>
              </a:solidFill>
            </a:endParaRPr>
          </a:p>
        </p:txBody>
      </p:sp>
      <p:graphicFrame>
        <p:nvGraphicFramePr>
          <p:cNvPr id="7" name="İçerik Yer Tutucusu 2">
            <a:extLst>
              <a:ext uri="{FF2B5EF4-FFF2-40B4-BE49-F238E27FC236}">
                <a16:creationId xmlns:a16="http://schemas.microsoft.com/office/drawing/2014/main" id="{CFA929D3-32F8-44F8-A280-8D60408033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389157"/>
              </p:ext>
            </p:extLst>
          </p:nvPr>
        </p:nvGraphicFramePr>
        <p:xfrm>
          <a:off x="486033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9792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0BC1D9E-4401-4EC0-88FD-ED103CB57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0670" y="2"/>
            <a:ext cx="1191330" cy="1511301"/>
          </a:xfrm>
          <a:custGeom>
            <a:avLst/>
            <a:gdLst>
              <a:gd name="connsiteX0" fmla="*/ 697617 w 1191330"/>
              <a:gd name="connsiteY0" fmla="*/ 0 h 1511301"/>
              <a:gd name="connsiteX1" fmla="*/ 1191330 w 1191330"/>
              <a:gd name="connsiteY1" fmla="*/ 0 h 1511301"/>
              <a:gd name="connsiteX2" fmla="*/ 1191330 w 1191330"/>
              <a:gd name="connsiteY2" fmla="*/ 1511301 h 1511301"/>
              <a:gd name="connsiteX3" fmla="*/ 0 w 1191330"/>
              <a:gd name="connsiteY3" fmla="*/ 1511301 h 151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330" h="1511301">
                <a:moveTo>
                  <a:pt x="697617" y="0"/>
                </a:moveTo>
                <a:lnTo>
                  <a:pt x="1191330" y="0"/>
                </a:lnTo>
                <a:lnTo>
                  <a:pt x="1191330" y="1511301"/>
                </a:lnTo>
                <a:lnTo>
                  <a:pt x="0" y="1511301"/>
                </a:lnTo>
                <a:close/>
              </a:path>
            </a:pathLst>
          </a:custGeom>
          <a:solidFill>
            <a:schemeClr val="accent5">
              <a:lumMod val="100000"/>
              <a:lumOff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200B311-3585-4069-AAC6-CD443FA5B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986" y="1690688"/>
            <a:ext cx="3668014" cy="5167312"/>
          </a:xfrm>
          <a:custGeom>
            <a:avLst/>
            <a:gdLst>
              <a:gd name="connsiteX0" fmla="*/ 2391664 w 3668014"/>
              <a:gd name="connsiteY0" fmla="*/ 0 h 5167312"/>
              <a:gd name="connsiteX1" fmla="*/ 3668014 w 3668014"/>
              <a:gd name="connsiteY1" fmla="*/ 0 h 5167312"/>
              <a:gd name="connsiteX2" fmla="*/ 3668014 w 3668014"/>
              <a:gd name="connsiteY2" fmla="*/ 5167312 h 5167312"/>
              <a:gd name="connsiteX3" fmla="*/ 0 w 3668014"/>
              <a:gd name="connsiteY3" fmla="*/ 5167312 h 5167312"/>
              <a:gd name="connsiteX4" fmla="*/ 2393879 w 3668014"/>
              <a:gd name="connsiteY4" fmla="*/ 952 h 5167312"/>
              <a:gd name="connsiteX5" fmla="*/ 2391664 w 3668014"/>
              <a:gd name="connsiteY5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68014" h="5167312">
                <a:moveTo>
                  <a:pt x="2391664" y="0"/>
                </a:moveTo>
                <a:lnTo>
                  <a:pt x="3668014" y="0"/>
                </a:lnTo>
                <a:lnTo>
                  <a:pt x="3668014" y="5167312"/>
                </a:lnTo>
                <a:lnTo>
                  <a:pt x="0" y="5167312"/>
                </a:lnTo>
                <a:lnTo>
                  <a:pt x="2393879" y="952"/>
                </a:lnTo>
                <a:lnTo>
                  <a:pt x="2391664" y="952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0AAF7C9-094E-400C-A428-F6C2262F6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0688"/>
            <a:ext cx="10753320" cy="5167312"/>
          </a:xfrm>
          <a:custGeom>
            <a:avLst/>
            <a:gdLst>
              <a:gd name="connsiteX0" fmla="*/ 0 w 10753320"/>
              <a:gd name="connsiteY0" fmla="*/ 0 h 5167312"/>
              <a:gd name="connsiteX1" fmla="*/ 9680943 w 10753320"/>
              <a:gd name="connsiteY1" fmla="*/ 0 h 5167312"/>
              <a:gd name="connsiteX2" fmla="*/ 9680223 w 10753320"/>
              <a:gd name="connsiteY2" fmla="*/ 952 h 5167312"/>
              <a:gd name="connsiteX3" fmla="*/ 10753320 w 10753320"/>
              <a:gd name="connsiteY3" fmla="*/ 952 h 5167312"/>
              <a:gd name="connsiteX4" fmla="*/ 8359441 w 10753320"/>
              <a:gd name="connsiteY4" fmla="*/ 5167312 h 5167312"/>
              <a:gd name="connsiteX5" fmla="*/ 4821866 w 10753320"/>
              <a:gd name="connsiteY5" fmla="*/ 5167312 h 5167312"/>
              <a:gd name="connsiteX6" fmla="*/ 4821866 w 10753320"/>
              <a:gd name="connsiteY6" fmla="*/ 5166360 h 5167312"/>
              <a:gd name="connsiteX7" fmla="*/ 0 w 10753320"/>
              <a:gd name="connsiteY7" fmla="*/ 5166360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53320" h="5167312">
                <a:moveTo>
                  <a:pt x="0" y="0"/>
                </a:moveTo>
                <a:lnTo>
                  <a:pt x="9680943" y="0"/>
                </a:lnTo>
                <a:lnTo>
                  <a:pt x="9680223" y="952"/>
                </a:lnTo>
                <a:lnTo>
                  <a:pt x="10753320" y="952"/>
                </a:lnTo>
                <a:lnTo>
                  <a:pt x="8359441" y="5167312"/>
                </a:lnTo>
                <a:lnTo>
                  <a:pt x="4821866" y="5167312"/>
                </a:lnTo>
                <a:lnTo>
                  <a:pt x="4821866" y="5166360"/>
                </a:lnTo>
                <a:lnTo>
                  <a:pt x="0" y="516636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50F5BC-6370-4485-B9B9-AFF9C39E4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032" y="1845585"/>
            <a:ext cx="8959064" cy="4045467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tr-TR" sz="3600" b="1" dirty="0">
                <a:solidFill>
                  <a:schemeClr val="bg1"/>
                </a:solidFill>
              </a:rPr>
              <a:t>Kaçınılabilir Maliyet </a:t>
            </a:r>
          </a:p>
          <a:p>
            <a:pPr marL="0" indent="0" algn="just">
              <a:buNone/>
            </a:pPr>
            <a:endParaRPr lang="tr-TR" sz="3600" b="1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tr-TR" sz="3600" dirty="0">
                <a:solidFill>
                  <a:schemeClr val="bg1"/>
                </a:solidFill>
              </a:rPr>
              <a:t>Seçeneklerden birinin diğerine tercih edilmesi durumunda kısmen veya tamamen ortadan kaldırılabilen </a:t>
            </a:r>
            <a:r>
              <a:rPr lang="tr-TR" sz="3600" b="1" dirty="0">
                <a:solidFill>
                  <a:schemeClr val="bg1"/>
                </a:solidFill>
              </a:rPr>
              <a:t>maliyet</a:t>
            </a:r>
            <a:r>
              <a:rPr lang="tr-TR" sz="36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2789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pic>
        <p:nvPicPr>
          <p:cNvPr id="19" name="Picture 18" descr="Vinç">
            <a:extLst>
              <a:ext uri="{FF2B5EF4-FFF2-40B4-BE49-F238E27FC236}">
                <a16:creationId xmlns:a16="http://schemas.microsoft.com/office/drawing/2014/main" id="{4674ADB7-4188-6C1D-8C21-1FB17E7045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07" b="107"/>
          <a:stretch/>
        </p:blipFill>
        <p:spPr>
          <a:xfrm>
            <a:off x="20" y="10"/>
            <a:ext cx="12191980" cy="68593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33867FC-EB8E-4B00-B7D5-7967D9DF1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0000">
                <a:schemeClr val="bg2">
                  <a:alpha val="75000"/>
                </a:schemeClr>
              </a:gs>
              <a:gs pos="100000">
                <a:schemeClr val="bg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D69E00ED-B0F1-4570-A74E-E05D0E9A8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1" name="Freeform 6">
            <a:extLst>
              <a:ext uri="{FF2B5EF4-FFF2-40B4-BE49-F238E27FC236}">
                <a16:creationId xmlns:a16="http://schemas.microsoft.com/office/drawing/2014/main" id="{074D0BE7-DDD8-46AB-A2C1-5B7FFD921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1C868D2-CE13-7170-62A6-84BF025AF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128" y="1788454"/>
            <a:ext cx="8361229" cy="20982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200" cap="all" dirty="0" err="1"/>
              <a:t>Makine</a:t>
            </a:r>
            <a:r>
              <a:rPr lang="en-US" sz="7200" cap="all" dirty="0"/>
              <a:t> </a:t>
            </a:r>
            <a:r>
              <a:rPr lang="en-US" sz="7200" cap="all" dirty="0" err="1"/>
              <a:t>yenileme</a:t>
            </a:r>
            <a:r>
              <a:rPr lang="en-US" sz="7200" cap="all" dirty="0"/>
              <a:t> </a:t>
            </a:r>
            <a:r>
              <a:rPr lang="en-US" sz="7200" cap="all" dirty="0" err="1"/>
              <a:t>kararı</a:t>
            </a:r>
            <a:endParaRPr lang="en-US" sz="7200" cap="all" dirty="0"/>
          </a:p>
        </p:txBody>
      </p:sp>
    </p:spTree>
    <p:extLst>
      <p:ext uri="{BB962C8B-B14F-4D97-AF65-F5344CB8AC3E}">
        <p14:creationId xmlns:p14="http://schemas.microsoft.com/office/powerpoint/2010/main" val="263653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277" name="Rectangle 71">
            <a:extLst>
              <a:ext uri="{FF2B5EF4-FFF2-40B4-BE49-F238E27FC236}">
                <a16:creationId xmlns:a16="http://schemas.microsoft.com/office/drawing/2014/main" id="{ABD35255-F6AD-483C-8736-3BA2E77D7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278" name="Rectangle 73">
            <a:extLst>
              <a:ext uri="{FF2B5EF4-FFF2-40B4-BE49-F238E27FC236}">
                <a16:creationId xmlns:a16="http://schemas.microsoft.com/office/drawing/2014/main" id="{9E3CC4EC-DB06-46D9-AFDB-90C92162D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230115"/>
            <a:ext cx="11262866" cy="21604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267" y="4428836"/>
            <a:ext cx="10619400" cy="1449346"/>
          </a:xfrm>
        </p:spPr>
        <p:txBody>
          <a:bodyPr anchor="t">
            <a:normAutofit/>
          </a:bodyPr>
          <a:lstStyle/>
          <a:p>
            <a:r>
              <a:rPr lang="tr-TR" altLang="tr-TR" dirty="0">
                <a:solidFill>
                  <a:srgbClr val="FFFFFF"/>
                </a:solidFill>
                <a:latin typeface="Times New Roman" panose="02020603050405020304" pitchFamily="18" charset="0"/>
              </a:rPr>
              <a:t>MAKİNE YENİLEME KARARLARI</a:t>
            </a:r>
            <a:r>
              <a:rPr lang="tr-TR" altLang="tr-TR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D1E467B-4F3D-4B02-B4F6-B1F606610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2B8FFC3-0702-4F80-A25F-DCE76F0DCF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60FAA44-950B-4B8B-812E-B19BA4A76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768266" y="794327"/>
            <a:ext cx="10619401" cy="3173444"/>
          </a:xfrm>
        </p:spPr>
        <p:txBody>
          <a:bodyPr anchor="ctr">
            <a:normAutofit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Eski makinenin yenilenmesi konusunda karar alınırken; eski makineyi kullanmakla sağlanacak kârlılık oranı ile yeni makinenin satın alınması durumunda kârlılıkta meydana gelecek değişmenin göz önünde bulundurulması gerekir.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endParaRPr lang="tr-TR" altLang="tr-TR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53689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8D0EC3E-6063-CB04-B0EB-BAAF60D0C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Durum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C04EACD-4265-B6BA-02F0-E5990B9A8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19416"/>
            <a:ext cx="11029615" cy="4613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Bir üretim departmanında kullanılan bir makinenin </a:t>
            </a:r>
            <a:r>
              <a:rPr lang="tr-TR" b="1" dirty="0"/>
              <a:t>sabit</a:t>
            </a:r>
            <a:r>
              <a:rPr lang="tr-TR" dirty="0"/>
              <a:t> ve </a:t>
            </a:r>
            <a:r>
              <a:rPr lang="tr-TR" b="1" dirty="0"/>
              <a:t>değişken</a:t>
            </a:r>
            <a:r>
              <a:rPr lang="tr-TR" dirty="0"/>
              <a:t> maliyetleri, makinenin kullanımına ve üretim hacmine bağlı olarak farklılaşır. Gerçek bir örnek üzerinden açıklamak gerekirse, otomotiv sektöründe faaliyet gösteren bir fabrikanın </a:t>
            </a:r>
            <a:r>
              <a:rPr lang="tr-TR" b="1" dirty="0"/>
              <a:t>CNC (Bilgisayarlı Sayısal Kontrol) freze makinesi</a:t>
            </a:r>
            <a:r>
              <a:rPr lang="tr-TR" dirty="0"/>
              <a:t> düşünelim. Bu makine, metal parçaların hassas işlenmesinde kullanılır.</a:t>
            </a:r>
          </a:p>
          <a:p>
            <a:r>
              <a:rPr lang="tr-TR" b="1" dirty="0"/>
              <a:t>Sabit Maliyetler (</a:t>
            </a:r>
            <a:r>
              <a:rPr lang="tr-TR" b="1" dirty="0" err="1"/>
              <a:t>Fixed</a:t>
            </a:r>
            <a:r>
              <a:rPr lang="tr-TR" b="1" dirty="0"/>
              <a:t> </a:t>
            </a:r>
            <a:r>
              <a:rPr lang="tr-TR" b="1" dirty="0" err="1"/>
              <a:t>Costs</a:t>
            </a:r>
            <a:r>
              <a:rPr lang="tr-TR" b="1" dirty="0"/>
              <a:t>): </a:t>
            </a:r>
            <a:r>
              <a:rPr lang="tr-TR" dirty="0"/>
              <a:t>Sabit maliyetler, üretim miktarı artsa da azalsa da değişmeyen maliyetlerdir. Örneğin, makine hiç çalışmasa bile bu maliyetler ortaya çıkar.</a:t>
            </a:r>
          </a:p>
          <a:p>
            <a:pPr>
              <a:buFont typeface="Wingdings" pitchFamily="2" charset="2"/>
              <a:buChar char="v"/>
            </a:pPr>
            <a:r>
              <a:rPr lang="tr-TR" b="1" dirty="0"/>
              <a:t>Makine Amortismanı:</a:t>
            </a:r>
            <a:r>
              <a:rPr lang="tr-TR" dirty="0"/>
              <a:t> Makinenin satın alma maliyetinin yıllara yayılmış şekilde giderleştirilmesi. Örneğin, 500.000 $’ye satın alınan bir CNC makinesi 10 yıl boyunca kullanılacaksa, yıllık 50.000 $ amortisman gideri olabilir.</a:t>
            </a:r>
          </a:p>
          <a:p>
            <a:pPr>
              <a:buFont typeface="Wingdings" pitchFamily="2" charset="2"/>
              <a:buChar char="v"/>
            </a:pPr>
            <a:r>
              <a:rPr lang="tr-TR" b="1" dirty="0"/>
              <a:t>Sigorta Giderleri:</a:t>
            </a:r>
            <a:r>
              <a:rPr lang="tr-TR" dirty="0"/>
              <a:t> Makinenin sigortası, üretim yapmasa da ödenir.</a:t>
            </a:r>
          </a:p>
          <a:p>
            <a:pPr>
              <a:buFont typeface="Wingdings" pitchFamily="2" charset="2"/>
              <a:buChar char="v"/>
            </a:pPr>
            <a:r>
              <a:rPr lang="tr-TR" b="1" dirty="0"/>
              <a:t>Bakım Sözleşmeleri:</a:t>
            </a:r>
            <a:r>
              <a:rPr lang="tr-TR" dirty="0"/>
              <a:t> Periyodik bakım için yapılan yıllık sözleşmeler, kullanım miktarından bağımsızdır.</a:t>
            </a:r>
          </a:p>
          <a:p>
            <a:pPr>
              <a:buFont typeface="Wingdings" pitchFamily="2" charset="2"/>
              <a:buChar char="v"/>
            </a:pPr>
            <a:r>
              <a:rPr lang="tr-TR" b="1" dirty="0"/>
              <a:t>Depolama ve Alan Kirası:</a:t>
            </a:r>
            <a:r>
              <a:rPr lang="tr-TR" dirty="0"/>
              <a:t> Makinenin kapladığı alan için kira veya fırsat maliyeti oluşabilir.</a:t>
            </a:r>
          </a:p>
          <a:p>
            <a:pPr>
              <a:buFont typeface="Wingdings" pitchFamily="2" charset="2"/>
              <a:buChar char="v"/>
            </a:pPr>
            <a:r>
              <a:rPr lang="tr-TR" b="1" dirty="0"/>
              <a:t>Personel Ücretleri:</a:t>
            </a:r>
            <a:r>
              <a:rPr lang="tr-TR" dirty="0"/>
              <a:t> Makineyi çalıştıran operatörlerin maaşı, makine çalışsa da çalışmasa da ödenir.</a:t>
            </a:r>
          </a:p>
        </p:txBody>
      </p:sp>
    </p:spTree>
    <p:extLst>
      <p:ext uri="{BB962C8B-B14F-4D97-AF65-F5344CB8AC3E}">
        <p14:creationId xmlns:p14="http://schemas.microsoft.com/office/powerpoint/2010/main" val="2953212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F8657-3768-ACED-26DA-54C979263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16E41B-1B42-57C3-E4F6-1E0ED6077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Durum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27CE203-E403-8641-41BA-4D6B7C79B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19416"/>
            <a:ext cx="11029615" cy="4613189"/>
          </a:xfrm>
        </p:spPr>
        <p:txBody>
          <a:bodyPr>
            <a:normAutofit/>
          </a:bodyPr>
          <a:lstStyle/>
          <a:p>
            <a:r>
              <a:rPr lang="tr-TR" b="1" dirty="0"/>
              <a:t>Değişken Maliyetler (</a:t>
            </a:r>
            <a:r>
              <a:rPr lang="tr-TR" b="1" dirty="0" err="1"/>
              <a:t>Variable</a:t>
            </a:r>
            <a:r>
              <a:rPr lang="tr-TR" b="1" dirty="0"/>
              <a:t> </a:t>
            </a:r>
            <a:r>
              <a:rPr lang="tr-TR" b="1" dirty="0" err="1"/>
              <a:t>Costs</a:t>
            </a:r>
            <a:r>
              <a:rPr lang="tr-TR" b="1" dirty="0"/>
              <a:t>): </a:t>
            </a:r>
            <a:r>
              <a:rPr lang="tr-TR" dirty="0"/>
              <a:t>Değişken maliyetler, üretim miktarına bağlı olarak değişir; üretim arttıkça bu maliyetler de artar.</a:t>
            </a:r>
          </a:p>
          <a:p>
            <a:endParaRPr lang="tr-TR" dirty="0"/>
          </a:p>
          <a:p>
            <a:pPr>
              <a:buFont typeface="Wingdings" pitchFamily="2" charset="2"/>
              <a:buChar char="v"/>
            </a:pPr>
            <a:r>
              <a:rPr lang="tr-TR" b="1" dirty="0"/>
              <a:t>Elektrik Tüketimi:</a:t>
            </a:r>
            <a:r>
              <a:rPr lang="tr-TR" dirty="0"/>
              <a:t> Makinenin çalışma süresine bağlıdır. Örneğin, bir saat çalıştırmak 50 kWh enerji harcayabilir.</a:t>
            </a:r>
          </a:p>
          <a:p>
            <a:pPr>
              <a:buFont typeface="Wingdings" pitchFamily="2" charset="2"/>
              <a:buChar char="v"/>
            </a:pPr>
            <a:r>
              <a:rPr lang="tr-TR" b="1" dirty="0"/>
              <a:t>Kesici Takım Aşınması:</a:t>
            </a:r>
            <a:r>
              <a:rPr lang="tr-TR" dirty="0"/>
              <a:t> Üretim arttıkça, kullanılan kesici uçların aşınması daha sık değişim gerektirir.</a:t>
            </a:r>
          </a:p>
          <a:p>
            <a:pPr>
              <a:buFont typeface="Wingdings" pitchFamily="2" charset="2"/>
              <a:buChar char="v"/>
            </a:pPr>
            <a:r>
              <a:rPr lang="tr-TR" b="1" dirty="0"/>
              <a:t>Soğutucu Sıvılar:</a:t>
            </a:r>
            <a:r>
              <a:rPr lang="tr-TR" dirty="0"/>
              <a:t> Parça işleme sırasında kullanılan sıvılar, kullanım süresine göre tükenir.</a:t>
            </a:r>
          </a:p>
          <a:p>
            <a:pPr>
              <a:buFont typeface="Wingdings" pitchFamily="2" charset="2"/>
              <a:buChar char="v"/>
            </a:pPr>
            <a:r>
              <a:rPr lang="tr-TR" b="1" dirty="0"/>
              <a:t>Yağlama Maliyetleri:</a:t>
            </a:r>
            <a:r>
              <a:rPr lang="tr-TR" dirty="0"/>
              <a:t> Üretim hacmi arttıkça, makinenin düzgün çalışması için yapılan yağlama da artar.</a:t>
            </a:r>
          </a:p>
          <a:p>
            <a:pPr>
              <a:buFont typeface="Wingdings" pitchFamily="2" charset="2"/>
              <a:buChar char="v"/>
            </a:pPr>
            <a:r>
              <a:rPr lang="tr-TR" b="1" dirty="0"/>
              <a:t>Hammadde Tüketimi:</a:t>
            </a:r>
            <a:r>
              <a:rPr lang="tr-TR" dirty="0"/>
              <a:t> Eğer makine doğrudan ham madde kullanıyorsa (örneğin metal bloklar), bu da değişken maliyet oluşturur.</a:t>
            </a:r>
          </a:p>
        </p:txBody>
      </p:sp>
    </p:spTree>
    <p:extLst>
      <p:ext uri="{BB962C8B-B14F-4D97-AF65-F5344CB8AC3E}">
        <p14:creationId xmlns:p14="http://schemas.microsoft.com/office/powerpoint/2010/main" val="2848110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301" name="Rectangle 71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302" name="Rectangle 73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6677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7963094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tr-TR" altLang="tr-TR" sz="32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MAKİNE YENİLEME KARARLARI</a:t>
            </a:r>
            <a:r>
              <a:rPr lang="tr-TR" altLang="tr-TR" sz="3200" b="1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297952" y="485678"/>
            <a:ext cx="6738144" cy="5888772"/>
          </a:xfrm>
        </p:spPr>
        <p:txBody>
          <a:bodyPr anchor="ctr">
            <a:normAutofit/>
          </a:bodyPr>
          <a:lstStyle/>
          <a:p>
            <a:r>
              <a:rPr lang="tr-TR" b="1" dirty="0"/>
              <a:t>Mevcut (Eski) Makinenin Maliyetleri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b="1" dirty="0"/>
              <a:t>Sabit Maliyetler:</a:t>
            </a:r>
            <a:endParaRPr lang="tr-T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Yıllık amortisman: 50.000 $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Yıllık bakım sözleşmesi: 12.500 $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Yıllık sigorta: 12.500 $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b="1" dirty="0"/>
              <a:t>Toplam sabit maliyet: 75.000 $</a:t>
            </a: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b="1" dirty="0"/>
              <a:t>Değişken Maliyetler (1 adet üretim için):</a:t>
            </a:r>
            <a:endParaRPr lang="tr-T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Elektrik: 15 $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Kesici takım aşınması: 10 $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Soğutucu sıvılar: 5 $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Hammadde tüketimi: Parça başına 5 $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b="1" dirty="0"/>
              <a:t>Toplam birim değişken maliyet: 35 $</a:t>
            </a:r>
            <a:endParaRPr lang="tr-TR" dirty="0"/>
          </a:p>
          <a:p>
            <a:pPr algn="just">
              <a:buFont typeface="Wingdings" panose="05000000000000000000" pitchFamily="2" charset="2"/>
              <a:buNone/>
            </a:pPr>
            <a:endParaRPr lang="tr-TR" altLang="tr-TR" sz="2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32699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1C8759-50F9-062D-82F5-5C9F08288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301" name="Rectangle 71">
            <a:extLst>
              <a:ext uri="{FF2B5EF4-FFF2-40B4-BE49-F238E27FC236}">
                <a16:creationId xmlns:a16="http://schemas.microsoft.com/office/drawing/2014/main" id="{195FCA2A-ADEE-5A3F-EE7D-A44AAE272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302" name="Rectangle 73">
            <a:extLst>
              <a:ext uri="{FF2B5EF4-FFF2-40B4-BE49-F238E27FC236}">
                <a16:creationId xmlns:a16="http://schemas.microsoft.com/office/drawing/2014/main" id="{95E0FC0B-34C5-2D06-B316-17CDC0B5C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6677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FE2D388C-05B6-A412-121C-7E21F742EF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63094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tr-TR" altLang="tr-TR" sz="32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MAKİNE YENİLEME KARARLARI</a:t>
            </a:r>
            <a:r>
              <a:rPr lang="tr-TR" altLang="tr-TR" sz="3200" b="1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85A21008-AEA1-A4E3-2D4C-8FA3AC28D59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7952" y="485678"/>
            <a:ext cx="6738144" cy="5888772"/>
          </a:xfrm>
        </p:spPr>
        <p:txBody>
          <a:bodyPr anchor="ctr">
            <a:normAutofit/>
          </a:bodyPr>
          <a:lstStyle/>
          <a:p>
            <a:r>
              <a:rPr lang="tr-TR" b="1" dirty="0"/>
              <a:t>Yeni Makinenin Maliyetleri (Yüksek Sabit Maliyetler)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b="1" dirty="0"/>
              <a:t>Sabit Maliyetler:</a:t>
            </a:r>
            <a:endParaRPr lang="tr-T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Yıllık amortisman: 100.000 $ (yeni, daha pahalı makine)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Yıllık bakım sözleşmesi: 12.500 $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Yıllık sigorta: 12.500 $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b="1" dirty="0"/>
              <a:t>Toplam sabit maliyet: 125.000 $</a:t>
            </a: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b="1" dirty="0"/>
              <a:t>Değişken Maliyetler (1 adet üretim için):</a:t>
            </a:r>
            <a:endParaRPr lang="tr-T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Elektrik: 2.5 $ (daha verimli)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Kesici takım aşınması: 5 $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Soğutucu sıvılar: 2.5 $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Hammadde tüketimi: Parça başına 5 $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b="1" dirty="0"/>
              <a:t>Toplam değişken maliyet: 15 $</a:t>
            </a:r>
            <a:endParaRPr lang="tr-TR" dirty="0"/>
          </a:p>
          <a:p>
            <a:pPr algn="just">
              <a:buFont typeface="Wingdings" panose="05000000000000000000" pitchFamily="2" charset="2"/>
              <a:buNone/>
            </a:pPr>
            <a:endParaRPr lang="tr-TR" altLang="tr-TR" sz="2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58306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9493" y="285819"/>
            <a:ext cx="10881401" cy="1371600"/>
          </a:xfrm>
        </p:spPr>
        <p:txBody>
          <a:bodyPr/>
          <a:lstStyle/>
          <a:p>
            <a:pPr algn="just"/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</a:rPr>
              <a:t>İki makinenin maliyetinin </a:t>
            </a:r>
            <a:r>
              <a:rPr lang="tr-TR" altLang="tr-T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başabaş</a:t>
            </a:r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</a:rPr>
              <a:t> olduğu üretim miktarına </a:t>
            </a:r>
            <a:r>
              <a:rPr lang="tr-TR" altLang="tr-TR" b="1" dirty="0">
                <a:solidFill>
                  <a:schemeClr val="tx1"/>
                </a:solidFill>
                <a:latin typeface="Times New Roman" panose="02020603050405020304" pitchFamily="18" charset="0"/>
              </a:rPr>
              <a:t>kritik nokta </a:t>
            </a:r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</a:rPr>
              <a:t>adı verilir</a:t>
            </a:r>
            <a:endParaRPr lang="tr-TR" altLang="tr-TR" dirty="0">
              <a:solidFill>
                <a:schemeClr val="tx1"/>
              </a:solidFill>
            </a:endParaRPr>
          </a:p>
        </p:txBody>
      </p:sp>
      <p:graphicFrame>
        <p:nvGraphicFramePr>
          <p:cNvPr id="115750" name="Group 3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140343124"/>
              </p:ext>
            </p:extLst>
          </p:nvPr>
        </p:nvGraphicFramePr>
        <p:xfrm>
          <a:off x="1919288" y="2205037"/>
          <a:ext cx="7931150" cy="2824164"/>
        </p:xfrm>
        <a:graphic>
          <a:graphicData uri="http://schemas.openxmlformats.org/drawingml/2006/table">
            <a:tbl>
              <a:tblPr/>
              <a:tblGrid>
                <a:gridCol w="3305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5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798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M1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=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M2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057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35X+75.000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=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15 X + 125.000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798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20 X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=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50.000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7614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      X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=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2.500 </a:t>
                      </a: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Adet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7362" name="Rectangle 37"/>
          <p:cNvSpPr>
            <a:spLocks noChangeArrowheads="1"/>
          </p:cNvSpPr>
          <p:nvPr/>
        </p:nvSpPr>
        <p:spPr bwMode="auto">
          <a:xfrm>
            <a:off x="769493" y="5466171"/>
            <a:ext cx="107478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Her iki makine makinenin başa baş noktası 2.500 Adet olup, eğer gereksinim miktarı 2.500 Adetten az ise ESKİ Makine, daha fazla ise YENİ makine kullanılmalıdır.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674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8">
            <a:extLst>
              <a:ext uri="{FF2B5EF4-FFF2-40B4-BE49-F238E27FC236}">
                <a16:creationId xmlns:a16="http://schemas.microsoft.com/office/drawing/2014/main" id="{DB691D59-8F51-4DD8-AD41-D568D29B0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204AEF18-0627-48F3-9B3D-F7E8F050B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CEAEE08A-C572-438F-9753-B0D527A51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993F09C6-4F57-4B05-9592-E253D8BC6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 useBgFill="1">
        <p:nvSpPr>
          <p:cNvPr id="147" name="Rectangle 146">
            <a:extLst>
              <a:ext uri="{FF2B5EF4-FFF2-40B4-BE49-F238E27FC236}">
                <a16:creationId xmlns:a16="http://schemas.microsoft.com/office/drawing/2014/main" id="{E9209EA6-FB9C-4E80-9B63-3BC4C0628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7D98868-D6DC-40C4-A67A-26D3EF9B9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614407"/>
            <a:ext cx="7507794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4401850" y="702156"/>
            <a:ext cx="7208958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ÜRETME VEYA DIŞARIDAN SATIN ALMA KARARI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DD45597E-AF81-4397-A735-3DE1D96E8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4AEC0180-A18F-4E78-AFAC-B3659BB794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C7DAF487-E053-4DEB-8D83-094FEDB5FC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91B89CFB-6047-4883-B0F7-85F750221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</p:grpSp>
      <p:pic>
        <p:nvPicPr>
          <p:cNvPr id="74" name="Graphic 73" descr="Wind Chime">
            <a:extLst>
              <a:ext uri="{FF2B5EF4-FFF2-40B4-BE49-F238E27FC236}">
                <a16:creationId xmlns:a16="http://schemas.microsoft.com/office/drawing/2014/main" id="{45CEA520-E3C3-455F-913F-6E82A1115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491" y="1904834"/>
            <a:ext cx="3036818" cy="3036818"/>
          </a:xfrm>
          <a:prstGeom prst="rect">
            <a:avLst/>
          </a:prstGeom>
        </p:spPr>
      </p:pic>
      <p:sp>
        <p:nvSpPr>
          <p:cNvPr id="19461" name="Rectangle 3"/>
          <p:cNvSpPr>
            <a:spLocks noChangeArrowheads="1"/>
          </p:cNvSpPr>
          <p:nvPr/>
        </p:nvSpPr>
        <p:spPr bwMode="auto">
          <a:xfrm>
            <a:off x="4401849" y="2180496"/>
            <a:ext cx="7208957" cy="40456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İşletme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yönetimi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üretimde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kullandığı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bir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parçayı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işletmede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üretmek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veya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dışarıdan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satın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alınmak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gibi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iki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farklı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durumla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karşılaşabilir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. </a:t>
            </a:r>
            <a:endParaRPr lang="tr-TR" altLang="tr-TR" sz="2400" dirty="0">
              <a:solidFill>
                <a:schemeClr val="tx2"/>
              </a:solidFill>
              <a:latin typeface="+mn-lt"/>
            </a:endParaRPr>
          </a:p>
          <a:p>
            <a:pPr algn="just" ea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en-US" altLang="tr-TR" sz="2400" dirty="0">
              <a:solidFill>
                <a:schemeClr val="tx2"/>
              </a:solidFill>
              <a:latin typeface="+mn-lt"/>
            </a:endParaRPr>
          </a:p>
          <a:p>
            <a:pPr algn="just" ea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Bu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durumda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her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iki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olasılığa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göre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işletmeye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yükleyeceği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maliyetlerin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analizinin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yapılarak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,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ekonomik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olanı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altLang="tr-TR" sz="2400" dirty="0" err="1">
                <a:solidFill>
                  <a:schemeClr val="tx2"/>
                </a:solidFill>
                <a:latin typeface="+mn-lt"/>
              </a:rPr>
              <a:t>seçilmelidir</a:t>
            </a:r>
            <a:r>
              <a:rPr lang="en-US" altLang="tr-TR" sz="2400" dirty="0">
                <a:solidFill>
                  <a:schemeClr val="tx2"/>
                </a:solidFill>
                <a:latin typeface="+mn-lt"/>
              </a:rPr>
              <a:t>.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en-US" altLang="tr-TR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4755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022433C3-4412-4609-9F1B-7493EA9AF5DB}"/>
              </a:ext>
            </a:extLst>
          </p:cNvPr>
          <p:cNvSpPr/>
          <p:nvPr/>
        </p:nvSpPr>
        <p:spPr>
          <a:xfrm>
            <a:off x="556592" y="4040255"/>
            <a:ext cx="11310060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</a:pPr>
            <a:r>
              <a:rPr lang="tr-TR" altLang="tr-TR" sz="2400" b="1" dirty="0"/>
              <a:t>Örnek:</a:t>
            </a:r>
            <a:r>
              <a:rPr lang="tr-TR" altLang="tr-TR" sz="2400" dirty="0"/>
              <a:t> İşletme üretim makinelerinde kullanmak için 1.000 adet yedek parça üretmektedir. Yedek parça üretimine ilişkin üretim giderleri yukarıdaki gibidir.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8C8816FE-52F0-46FD-B515-86FF251FF77E}"/>
              </a:ext>
            </a:extLst>
          </p:cNvPr>
          <p:cNvSpPr/>
          <p:nvPr/>
        </p:nvSpPr>
        <p:spPr>
          <a:xfrm>
            <a:off x="636142" y="5076278"/>
            <a:ext cx="112305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tr-TR" altLang="tr-TR" sz="2400" dirty="0">
                <a:solidFill>
                  <a:srgbClr val="000000"/>
                </a:solidFill>
                <a:ea typeface="Times New Roman" panose="02020603050405020304" pitchFamily="18" charset="0"/>
                <a:cs typeface="Tahoma" panose="020B0604030504040204" pitchFamily="34" charset="0"/>
              </a:rPr>
              <a:t>İşletme ürettiği yedek parçayı tanesi 40.-TL’ne dışarıdan satın alması olanaklıdır. Sabit genel üretim giderleri, parçanın üretim gider yeri binasının kirasına ilişkindir. </a:t>
            </a:r>
            <a:endParaRPr lang="tr-TR" altLang="tr-TR" sz="2400" dirty="0">
              <a:ea typeface="Times New Roman" panose="02020603050405020304" pitchFamily="18" charset="0"/>
              <a:cs typeface="Tahoma" panose="020B0604030504040204" pitchFamily="34" charset="0"/>
            </a:endParaRPr>
          </a:p>
        </p:txBody>
      </p:sp>
      <p:graphicFrame>
        <p:nvGraphicFramePr>
          <p:cNvPr id="5" name="Group 50">
            <a:extLst>
              <a:ext uri="{FF2B5EF4-FFF2-40B4-BE49-F238E27FC236}">
                <a16:creationId xmlns:a16="http://schemas.microsoft.com/office/drawing/2014/main" id="{F35E7400-3C27-46D4-947F-9926048440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02884"/>
              </p:ext>
            </p:extLst>
          </p:nvPr>
        </p:nvGraphicFramePr>
        <p:xfrm>
          <a:off x="556592" y="467200"/>
          <a:ext cx="11139780" cy="3435330"/>
        </p:xfrm>
        <a:graphic>
          <a:graphicData uri="http://schemas.openxmlformats.org/drawingml/2006/table">
            <a:tbl>
              <a:tblPr/>
              <a:tblGrid>
                <a:gridCol w="6506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8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47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255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r>
                        <a:rPr kumimoji="0" lang="tr-TR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Direkt ilk madde ve Malzeme Giderleri</a:t>
                      </a:r>
                      <a:endParaRPr kumimoji="0" lang="tr-TR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r>
                        <a:rPr kumimoji="0" lang="tr-TR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10.-TL/Adet</a:t>
                      </a:r>
                      <a:endParaRPr kumimoji="0" lang="tr-TR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endParaRPr kumimoji="0" lang="tr-TR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55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r>
                        <a:rPr kumimoji="0" lang="tr-TR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Direkt İşçilik Giderleri</a:t>
                      </a:r>
                      <a:endParaRPr kumimoji="0" lang="tr-TR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r>
                        <a:rPr kumimoji="0" lang="tr-TR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6.-TL/Adet</a:t>
                      </a:r>
                      <a:endParaRPr kumimoji="0" lang="tr-TR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endParaRPr kumimoji="0" lang="tr-TR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55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r>
                        <a:rPr kumimoji="0" lang="tr-TR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Değişken GÜG </a:t>
                      </a:r>
                      <a:endParaRPr kumimoji="0" lang="tr-TR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r>
                        <a:rPr kumimoji="0" lang="tr-TR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4.-TL/Adet</a:t>
                      </a:r>
                      <a:endParaRPr kumimoji="0" lang="tr-TR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endParaRPr kumimoji="0" lang="tr-TR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55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r>
                        <a:rPr kumimoji="0" lang="tr-TR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Sabit GÜG (direkt)</a:t>
                      </a:r>
                      <a:endParaRPr kumimoji="0" lang="tr-TR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r>
                        <a:rPr kumimoji="0" lang="tr-TR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15.-TL/Adet</a:t>
                      </a: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r>
                        <a:rPr kumimoji="0" lang="tr-TR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15.000.-TL</a:t>
                      </a:r>
                      <a:endParaRPr kumimoji="0" lang="tr-TR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55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r>
                        <a:rPr kumimoji="0" lang="tr-TR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Sabit GÜG (Kaçınılamayan Gider)</a:t>
                      </a:r>
                      <a:endParaRPr kumimoji="0" lang="tr-TR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r>
                        <a:rPr kumimoji="0" lang="tr-TR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tr-TR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0.-TL/Adet</a:t>
                      </a: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r>
                        <a:rPr kumimoji="0" lang="tr-TR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20.000.-TL</a:t>
                      </a:r>
                      <a:endParaRPr kumimoji="0" lang="tr-TR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55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r>
                        <a:rPr kumimoji="0" lang="tr-TR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TOPLAM</a:t>
                      </a: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r>
                        <a:rPr kumimoji="0" lang="tr-TR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55</a:t>
                      </a:r>
                      <a:r>
                        <a:rPr kumimoji="0" lang="tr-TR" sz="2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.-TL/Adet</a:t>
                      </a: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619750" algn="r"/>
                        </a:tabLst>
                      </a:pPr>
                      <a:endParaRPr kumimoji="0" lang="tr-TR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30126" marR="130126" marT="65063" marB="650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2445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0DBD4729-DBDF-40A6-9BA4-E4C97EF6D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5125130-F4AB-465E-8AE2-E583FCAAB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0BA65A2-0302-4468-ADA7-9EC3F9593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8C266B9D-DC87-430A-8D3A-2E83639A1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9282F36-261B-49B3-8CA9-FB857C475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5422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87215C3-3B83-4BE7-9213-26E084BD6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4341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3A105D4-2907-419E-8223-4C266BA1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EEE7F17-8E08-4C69-8E22-661908E6D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5873675"/>
            <a:ext cx="11296733" cy="5168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graphicFrame>
        <p:nvGraphicFramePr>
          <p:cNvPr id="22666" name="Group 138"/>
          <p:cNvGraphicFramePr>
            <a:graphicFrameLocks noGrp="1"/>
          </p:cNvGraphicFramePr>
          <p:nvPr/>
        </p:nvGraphicFramePr>
        <p:xfrm>
          <a:off x="446532" y="992610"/>
          <a:ext cx="11292145" cy="4414554"/>
        </p:xfrm>
        <a:graphic>
          <a:graphicData uri="http://schemas.openxmlformats.org/drawingml/2006/table">
            <a:tbl>
              <a:tblPr firstRow="1" bandRow="1"/>
              <a:tblGrid>
                <a:gridCol w="351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7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7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76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77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76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52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667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Parçanın İşletmece Üretilmesi</a:t>
                      </a: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Parçanın Satın Alınması</a:t>
                      </a: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Fark</a:t>
                      </a: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6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Direkt İlk Madde ve Malzeme Giderleri</a:t>
                      </a:r>
                    </a:p>
                  </a:txBody>
                  <a:tcPr marL="102350" marR="102350" marT="51164" marB="51164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10.000.-</a:t>
                      </a: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10.000.-</a:t>
                      </a: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4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Direkt İşçilik Giderleri        </a:t>
                      </a:r>
                    </a:p>
                  </a:txBody>
                  <a:tcPr marL="102350" marR="102350" marT="51164" marB="51164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6.000.-</a:t>
                      </a: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6.000.-</a:t>
                      </a: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4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Değişken GÜG </a:t>
                      </a:r>
                    </a:p>
                  </a:txBody>
                  <a:tcPr marL="102350" marR="102350" marT="51164" marB="5116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4.000.-</a:t>
                      </a: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4.000.-</a:t>
                      </a: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4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Sabit GÜG (direkt)</a:t>
                      </a:r>
                    </a:p>
                  </a:txBody>
                  <a:tcPr marL="102350" marR="102350" marT="51164" marB="5116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15.000.-</a:t>
                      </a: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15.000.-</a:t>
                      </a: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4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Satın Alma Maliyeti</a:t>
                      </a:r>
                    </a:p>
                  </a:txBody>
                  <a:tcPr marL="102350" marR="102350" marT="51164" marB="51164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-</a:t>
                      </a: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0.000.-</a:t>
                      </a: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(40.000.-)</a:t>
                      </a: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4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TOPLAM</a:t>
                      </a:r>
                    </a:p>
                  </a:txBody>
                  <a:tcPr marL="102350" marR="102350" marT="51164" marB="51164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5.000.-</a:t>
                      </a: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0.000.-</a:t>
                      </a: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5.000.-</a:t>
                      </a:r>
                    </a:p>
                  </a:txBody>
                  <a:tcPr marL="102350" marR="102350" marT="51164" marB="51164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9585952"/>
      </p:ext>
    </p:extLst>
  </p:cSld>
  <p:clrMapOvr>
    <a:masterClrMapping/>
  </p:clrMapOvr>
</p:sld>
</file>

<file path=ppt/theme/theme1.xml><?xml version="1.0" encoding="utf-8"?>
<a:theme xmlns:a="http://schemas.openxmlformats.org/drawingml/2006/main" name="Kar Payı">
  <a:themeElements>
    <a:clrScheme name="Kar Payı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Kar Payı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ar Payı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ırpma">
  <a:themeElements>
    <a:clrScheme name="Kırpma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Kırpma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ırpm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4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1C0A747-C74E-4B42-B9A5-0370D3B6B7CD}">
  <we:reference id="wa200003964" version="1.0.0.0" store="en-US" storeType="OMEX"/>
  <we:alternateReferences>
    <we:reference id="WA200003964" version="1.0.0.0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8a52e8c320b9a064ae3583ae3861c9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8020cb39231a0945110f9cd888b521a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EE8C63A-4744-4DE4-BB49-0FF0B5375C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7FC771-7DFE-49DA-B577-71181BFBC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50072C5-DDE0-4258-BA7A-4D4B80DFA63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872</Words>
  <Application>Microsoft Macintosh PowerPoint</Application>
  <PresentationFormat>Geniş ekran</PresentationFormat>
  <Paragraphs>122</Paragraphs>
  <Slides>15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15</vt:i4>
      </vt:variant>
    </vt:vector>
  </HeadingPairs>
  <TitlesOfParts>
    <vt:vector size="26" baseType="lpstr">
      <vt:lpstr>Arial</vt:lpstr>
      <vt:lpstr>Calibri</vt:lpstr>
      <vt:lpstr>Calibri Light</vt:lpstr>
      <vt:lpstr>Franklin Gothic Book</vt:lpstr>
      <vt:lpstr>Gill Sans MT</vt:lpstr>
      <vt:lpstr>Times New Roman</vt:lpstr>
      <vt:lpstr>Wingdings</vt:lpstr>
      <vt:lpstr>Wingdings 2</vt:lpstr>
      <vt:lpstr>Kar Payı</vt:lpstr>
      <vt:lpstr>Office Teması</vt:lpstr>
      <vt:lpstr>Kırpma</vt:lpstr>
      <vt:lpstr>YÖNETİM KARARLARINDA KULLANILAN MALİYET TANIMLAMALARI</vt:lpstr>
      <vt:lpstr>GEÇERLİ MALİYETLER</vt:lpstr>
      <vt:lpstr>ı. Gelecekle ilgili olma</vt:lpstr>
      <vt:lpstr>2. Karar seçenekleri arasında fark gösterme</vt:lpstr>
      <vt:lpstr>PowerPoint Sunusu</vt:lpstr>
      <vt:lpstr>Makine yenileme kararı</vt:lpstr>
      <vt:lpstr>MAKİNE YENİLEME KARARLARI </vt:lpstr>
      <vt:lpstr>Örnek Durum</vt:lpstr>
      <vt:lpstr>Örnek Durum</vt:lpstr>
      <vt:lpstr>MAKİNE YENİLEME KARARLARI </vt:lpstr>
      <vt:lpstr>MAKİNE YENİLEME KARARLARI </vt:lpstr>
      <vt:lpstr>İki makinenin maliyetinin başabaş olduğu üretim miktarına kritik nokta adı verilir</vt:lpstr>
      <vt:lpstr>ÜRETME VEYA DIŞARIDAN SATIN ALMA KARARI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YÖNETİM KARARLARINDA KULLANILAN MALİYET TANIMLAMALARI</dc:title>
  <dc:creator>Serhan GÜRKAN</dc:creator>
  <cp:lastModifiedBy>Serhan GÜRKAN</cp:lastModifiedBy>
  <cp:revision>17</cp:revision>
  <dcterms:created xsi:type="dcterms:W3CDTF">2020-12-16T10:25:01Z</dcterms:created>
  <dcterms:modified xsi:type="dcterms:W3CDTF">2025-02-22T16:15:28Z</dcterms:modified>
</cp:coreProperties>
</file>