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8"/>
  </p:notesMasterIdLst>
  <p:handoutMasterIdLst>
    <p:handoutMasterId r:id="rId39"/>
  </p:handoutMasterIdLst>
  <p:sldIdLst>
    <p:sldId id="257" r:id="rId3"/>
    <p:sldId id="280" r:id="rId4"/>
    <p:sldId id="282" r:id="rId5"/>
    <p:sldId id="283" r:id="rId6"/>
    <p:sldId id="284" r:id="rId7"/>
    <p:sldId id="285" r:id="rId8"/>
    <p:sldId id="303" r:id="rId9"/>
    <p:sldId id="309" r:id="rId10"/>
    <p:sldId id="304" r:id="rId11"/>
    <p:sldId id="310" r:id="rId12"/>
    <p:sldId id="305" r:id="rId13"/>
    <p:sldId id="311" r:id="rId14"/>
    <p:sldId id="306" r:id="rId15"/>
    <p:sldId id="312" r:id="rId16"/>
    <p:sldId id="307" r:id="rId17"/>
    <p:sldId id="313" r:id="rId18"/>
    <p:sldId id="308" r:id="rId19"/>
    <p:sldId id="314"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howGuides="1">
      <p:cViewPr varScale="1">
        <p:scale>
          <a:sx n="127" d="100"/>
          <a:sy n="127" d="100"/>
        </p:scale>
        <p:origin x="576" y="192"/>
      </p:cViewPr>
      <p:guideLst>
        <p:guide orient="horz" pos="2160"/>
        <p:guide orient="horz" pos="1008"/>
        <p:guide orient="horz" pos="3888"/>
        <p:guide orient="horz" pos="321"/>
        <p:guide pos="3839"/>
        <p:guide pos="1007"/>
        <p:guide pos="7173"/>
      </p:guideLst>
    </p:cSldViewPr>
  </p:slideViewPr>
  <p:notesTextViewPr>
    <p:cViewPr>
      <p:scale>
        <a:sx n="1" d="1"/>
        <a:sy n="1" d="1"/>
      </p:scale>
      <p:origin x="0" y="0"/>
    </p:cViewPr>
  </p:notesTextViewPr>
  <p:notesViewPr>
    <p:cSldViewPr showGuides="1">
      <p:cViewPr varScale="1">
        <p:scale>
          <a:sx n="82" d="100"/>
          <a:sy n="82" d="100"/>
        </p:scale>
        <p:origin x="1410"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tr-TR" smtClean="0"/>
              <a:pPr/>
              <a:t>28.04.2025</a:t>
            </a:fld>
            <a:endParaRPr lang="tr-TR" dirty="0"/>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tr-TR" smtClean="0"/>
              <a:pPr/>
              <a:t>‹#›</a:t>
            </a:fld>
            <a:endParaRPr lang="tr-TR" dirty="0"/>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8:49.637"/>
    </inkml:context>
    <inkml:brush xml:id="br0">
      <inkml:brushProperty name="width" value="0.2" units="cm"/>
      <inkml:brushProperty name="height" value="0.4" units="cm"/>
      <inkml:brushProperty name="color" value="#00FFFF"/>
      <inkml:brushProperty name="tip" value="rectangle"/>
      <inkml:brushProperty name="rasterOp" value="maskPen"/>
      <inkml:brushProperty name="ignorePressure" value="1"/>
    </inkml:brush>
  </inkml:definitions>
  <inkml:trace contextRef="#ctx0" brushRef="#br0">0 0,'7'0,"8"0,8 0,14 0,7 0,2 0,7 0,7 0,0 0,-3 0,-6 0,-4 0,-4 0,-2 0,-3 0,0 0,0 0,6 0,2 0,0 0,-1 0,5 0,6 0,2 0,2 0,5 0,5 0,3 0,2 0,2 0,1 0,6 0,2 0,7 0,0 0,-9 0,-6 0,-10 0,-9 0,-9 0,-6 0,-4 0,5 0,7 0,8 0,13 0,21 0,14 0,14 0,7 0,-6 0,-10 0,-13 0,-15 0,-16 0,-14 0,-9 0,-5 0,-5 0,0 7,-1 1,1 1,0-3,1-1,1-2,0-1,1-2,-1 0,1 0,-1 0,1-1,0 1,-1 0,1 0,-1 0,1 0,-1 0,1 0,-1 0,1 0,-1 0,0 0,1 0,-1 0,1 0,-1 0,1 0,-7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5:38.222"/>
    </inkml:context>
    <inkml:brush xml:id="br0">
      <inkml:brushProperty name="width" value="0.2" units="cm"/>
      <inkml:brushProperty name="height" value="0.4" units="cm"/>
      <inkml:brushProperty name="color" value="#FFFF00"/>
      <inkml:brushProperty name="tip" value="rectangle"/>
      <inkml:brushProperty name="rasterOp" value="maskPen"/>
      <inkml:brushProperty name="ignorePressure" value="1"/>
    </inkml:brush>
  </inkml:definitions>
  <inkml:trace contextRef="#ctx0" brushRef="#br0">1 1,'6'0,"9"0,9 0,13 0,13 0,5 0,-1 0,-2 0,-4 0,-4 0,-2 0,-2 0,5 0,15 0,3 0,-2 0,-5 0,1 0,11 0,13 0,-1 0,-7 0,-9 0,-4 0,-4 0,1 0,-2 0,2 0,-2 0,-4 0,3 0,-2 0,-3 0,4 0,5 0,0 0,-4 0,3 0,-3 0,-3 0,-5 0,-2 0,-3 0,4 0,2 6,0 3,-3-1,5-1,1-2,-2-2,-3-2,-2 0,-2-1,-1 0,-1-1,-1 1,0 0,7 0,2-1,6 1,0 0,-1 0,-4 0,-4 0,5 0,0 0,-2 0,-2 0,-2 0,-3 0,0 0,-2 0,-6 7,4 2,2-1,2-1,0-3,7-1,8-1,8-1,0-1,-5-1,-5 1,-5 0,-4-1,3 1,0 0,-1 0,-2 0,5 0,0 0,-1 0,4 0,0 0,-3 0,-2 0,-4 0,-2 0,-1 6,-1 3,-1-1,0-1,-1-2,1-2,7-2,2 0,0-1,-2 0,5-1,0 1,-2 0,-2-1,-3 1,-1 0,-3 0,0 0,-1 0,0 0,0 0,7 0,2 0,6 0,0 0,-1 0,-4 0,-3 0,-3 0,-2 0,-1 0,-1 0,0 0,6 0,3 0,6 0,0 0,-1 0,-4 0,-3 0,-3 0,-2 0,-1 0,-1 0,0 0,6 0,3 0,-1 0,-1 0,-2 0,-2 0,-1 0,0 0,-2 0,0 0,0 0,1 0,-1 0,0 0,0 0,1 0,-7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5:28.181"/>
    </inkml:context>
    <inkml:brush xml:id="br0">
      <inkml:brushProperty name="width" value="0.2" units="cm"/>
      <inkml:brushProperty name="height" value="0.4" units="cm"/>
      <inkml:brushProperty name="color" value="#FFFF00"/>
      <inkml:brushProperty name="tip" value="rectangle"/>
      <inkml:brushProperty name="rasterOp" value="maskPen"/>
      <inkml:brushProperty name="ignorePressure" value="1"/>
    </inkml:brush>
  </inkml:definitions>
  <inkml:trace contextRef="#ctx0" brushRef="#br0">0 1,'7'0,"15"0,10 0,6 0,4 0,1 0,6 0,8 0,1 0,-4 0,-3 0,-4 0,-4 0,-3 0,6 0,7 0,8 0,1 0,-5 0,2 0,4 0,-3 0,-4 0,-6 0,-4 0,2 0,0 0,6 0,5 0,13 0,8 0,9 0,9 6,15 3,14-1,11 5,2 1,-3-3,-5-3,-12-2,-20-3,-14-2,-15-1,-19 6,-13 3,-5-2,-3-1,7-1,3-2,1-2,14 0,16-1,3-1,-5 1,-8 0,-8-1,-6 1,-5 0,-4 0,-1 0,-1 0,0 0,0 0,1 0,-1 0,1 0,1 0,6 0,2 0,13 0,22 0,37 0,24 0,14 7,19 1,0 1,-11-3,-20-1,-28-2,-28-1,-22-2,-3 0,1 0,9 0,5-1,-5 1,-8 0,-15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5:30.331"/>
    </inkml:context>
    <inkml:brush xml:id="br0">
      <inkml:brushProperty name="width" value="0.2" units="cm"/>
      <inkml:brushProperty name="height" value="0.4" units="cm"/>
      <inkml:brushProperty name="color" value="#FFFF00"/>
      <inkml:brushProperty name="tip" value="rectangle"/>
      <inkml:brushProperty name="rasterOp" value="maskPen"/>
      <inkml:brushProperty name="ignorePressure" value="1"/>
    </inkml:brush>
  </inkml:definitions>
  <inkml:trace contextRef="#ctx0" brushRef="#br0">0 1,'13'0,"11"0,8 0,12 0,11 0,2 0,0 0,-5 0,-4 0,-4 0,4 0,0 0,-2 0,5 0,7 0,0 0,-4 0,-4 0,-4 0,3 0,0 0,5 0,6 0,6 0,5 0,-3 0,-1 0,-4 0,-7 0,-6 0,-5 0,-4 0,-2 0,-1 0,-1 0,0 0,1 0,-7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9:02.304"/>
    </inkml:context>
    <inkml:brush xml:id="br0">
      <inkml:brushProperty name="width" value="0.2" units="cm"/>
      <inkml:brushProperty name="height" value="0.4" units="cm"/>
      <inkml:brushProperty name="color" value="#00FFFF"/>
      <inkml:brushProperty name="tip" value="rectangle"/>
      <inkml:brushProperty name="rasterOp" value="maskPen"/>
      <inkml:brushProperty name="ignorePressure" value="1"/>
    </inkml:brush>
  </inkml:definitions>
  <inkml:trace contextRef="#ctx0" brushRef="#br0">1 0,'6'0,"10"0,14 0,9 0,4 0,2 0,-1 0,-1 0,-1 0,-2 0,0 0,-1 0,-1 0,0 0,1 0,-1 0,0 0,0 0,1 0,6 0,2 0,0 0,-2 0,-2 0,-1 0,4 0,2 0,5 0,1 0,-3 0,-3 0,-3 0,-4 0,-1 0,-1 0,6 0,1 0,7 0,0 0,-2 0,10 0,1 0,-3 0,1 0,4 0,-3 0,-5 0,1 0,4 0,-2 0,-5 0,-4 0,-5 0,-3 0,-2 0,-2 0,0 0,0 0,-1 0,1 0,0 0,0 0,0 0,1 0,-1 0,7 0,3 0,-2 0,0 0,-3 0,-2 0,6 0,1 0,5 0,1 0,-3 0,-3 0,-4 0,-2 0,-2 0,-1 0,-1 0,0 0,-1 0,1 0,0 0,1 0,-1 0,0 0,1 0,-1 0,1 0,-1 0,1 0,-7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49:06.245"/>
    </inkml:context>
    <inkml:brush xml:id="br0">
      <inkml:brushProperty name="width" value="0.2" units="cm"/>
      <inkml:brushProperty name="height" value="0.4" units="cm"/>
      <inkml:brushProperty name="color" value="#00FFFF"/>
      <inkml:brushProperty name="tip" value="rectangle"/>
      <inkml:brushProperty name="rasterOp" value="maskPen"/>
      <inkml:brushProperty name="ignorePressure" value="1"/>
    </inkml:brush>
  </inkml:definitions>
  <inkml:trace contextRef="#ctx0" brushRef="#br0">0 41,'0'-7,"7"-2,15 1,16 1,16 3,11 1,15 1,6 2,-4 0,-11 0,-9 0,-4 1,-4-1,-5 0,2 0,0 0,-4 0,-2 0,11 0,1 0,6 0,-3 0,-4 0,-5 0,-5 0,-4 0,-2 0,-2 0,0 0,-1 0,1 0,-1 0,1 0,1 0,-1 0,0 0,1 0,-1 0,1 0,-1 0,1 0,-1 0,1 0,-1 0,7 0,3 0,-2 0,0 0,-3 0,-2 0,-1 0,-1 0,0 0,6 0,1 0,1 0,-2 0,-2 0,-2 0,-1 0,-1 0,0 0,-1 0,0 0,0 0,0 0,1 0,-1 0,0 0,1 0,-1 0,1 0,6 0,2 0,0 0,-2 0,5 0,0 0,-2 0,-2 0,-3 0,-1 0,-3 0,0 0,-1 0,0 0,0 0,0 0,0 0,1 0,-1 0,0 0,1 0,-7 0,-9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54:12.253"/>
    </inkml:context>
    <inkml:brush xml:id="br0">
      <inkml:brushProperty name="width" value="0.2" units="cm"/>
      <inkml:brushProperty name="height" value="0.4" units="cm"/>
      <inkml:brushProperty name="color" value="#00FF00"/>
      <inkml:brushProperty name="tip" value="rectangle"/>
      <inkml:brushProperty name="rasterOp" value="maskPen"/>
      <inkml:brushProperty name="ignorePressure" value="1"/>
    </inkml:brush>
  </inkml:definitions>
  <inkml:trace contextRef="#ctx0" brushRef="#br0">0 0,'7'0,"8"0,8 0,14 0,7 0,9 0,8 0,8 0,4 0,3 0,2 0,-5 0,-10 0,-8 0,-7 0,-6 0,-2 0,-3 0,0 0,7 0,1 0,8 0,13 0,22 0,22 0,32 0,31 0,32 0,26 0,14 0,11 0,1 0,-10 0,-15 0,-21 0,-26 0,-38 0,-31 0,-29 0,-22 0,-16 0,-10 0,-5 0,-1 0,13 0,18 0,11 0,14 0,9 0,10 0,4 0,-2 0,-1 0,0 0,9 0,3 0,-6 0,-8 0,-18 0,-2 0,-11 0,-5 0,5 0,3 0,8 0,2 0,5 0,7 0,-2 0,-3 0,1 0,-10 0,-12 0,-13 0,-11 0,-6 0,-6 0,-2 0,-1 0,13 0,5 0,-1 0,5 0,4 0,6 0,4 0,3 0,-5 0,-1 0,0 0,-4 0,-1 0,3 0,-11 0,-15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53:49.449"/>
    </inkml:context>
    <inkml:brush xml:id="br0">
      <inkml:brushProperty name="width" value="0.2" units="cm"/>
      <inkml:brushProperty name="height" value="0.4" units="cm"/>
      <inkml:brushProperty name="color" value="#00FF00"/>
      <inkml:brushProperty name="tip" value="rectangle"/>
      <inkml:brushProperty name="rasterOp" value="maskPen"/>
      <inkml:brushProperty name="ignorePressure" value="1"/>
    </inkml:brush>
  </inkml:definitions>
  <inkml:trace contextRef="#ctx0" brushRef="#br0">0 1,'13'0,"18"0,16 0,13 0,4 0,-4 0,-4 0,0 0,12 0,6 0,-3 0,0 0,-5 0,-8 0,-7 0,-6 0,3 0,6 0,7 0,6 0,5 0,10 0,4 0,7 0,1 0,3 0,0 0,-5 0,-11 0,-13 0,-11 0,-9 0,-6 0,-4 0,-1 0,-1 0,0 0,1 0,0 0,1 0,0 0,0 0,0 0,1 0,0 0,-1 0,7 0,9 0,8 0,7 0,-2 0,7 0,-2 0,-1 0,2 0,0 0,8 0,4 0,-1 0,-7 0,-10 0,-4 0,1 0,-4 0,0 0,4 0,4 0,3 0,3 0,-4 0,-2 0,1 0,-4 0,-1 0,-4 0,-7 0,-4 0,-5 0,-4 0,-1 0,-1 0,-1 0,1 0,-1 0,1 0,0 0,0 0,1 0,-1 0,1 0,-7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24T10:55:50.224"/>
    </inkml:context>
    <inkml:brush xml:id="br0">
      <inkml:brushProperty name="width" value="0.035" units="cm"/>
      <inkml:brushProperty name="height" value="0.035" units="cm"/>
      <inkml:brushProperty name="color" value="#ED1C24"/>
      <inkml:brushProperty name="ignorePressure" value="1"/>
    </inkml:brush>
  </inkml:definitions>
  <inkml:traceGroup>
    <inkml:annotationXML>
      <emma:emma xmlns:emma="http://www.w3.org/2003/04/emma" version="1.0">
        <emma:interpretation id="{84919275-C4DA-4C49-997C-17CE700DF535}" emma:medium="tactile" emma:mode="ink">
          <msink:context xmlns:msink="http://schemas.microsoft.com/ink/2010/main" type="writingRegion" rotatedBoundingBox="12545,8043 13199,8043 13199,8762 12545,8762"/>
        </emma:interpretation>
      </emma:emma>
    </inkml:annotationXML>
    <inkml:traceGroup>
      <inkml:annotationXML>
        <emma:emma xmlns:emma="http://www.w3.org/2003/04/emma" version="1.0">
          <emma:interpretation id="{07320BCA-4ED6-4F47-AF3A-3DB2C40E72D4}" emma:medium="tactile" emma:mode="ink">
            <msink:context xmlns:msink="http://schemas.microsoft.com/ink/2010/main" type="paragraph" rotatedBoundingBox="12545,8043 13199,8043 13199,8762 12545,8762" alignmentLevel="1"/>
          </emma:interpretation>
        </emma:emma>
      </inkml:annotationXML>
      <inkml:traceGroup>
        <inkml:annotationXML>
          <emma:emma xmlns:emma="http://www.w3.org/2003/04/emma" version="1.0">
            <emma:interpretation id="{7B53E831-C24D-44AE-8E3D-B6F0CFC8FDC8}" emma:medium="tactile" emma:mode="ink">
              <msink:context xmlns:msink="http://schemas.microsoft.com/ink/2010/main" type="line" rotatedBoundingBox="12545,8043 13199,8043 13199,8762 12545,8762"/>
            </emma:interpretation>
          </emma:emma>
        </inkml:annotationXML>
        <inkml:traceGroup>
          <inkml:annotationXML>
            <emma:emma xmlns:emma="http://www.w3.org/2003/04/emma" version="1.0">
              <emma:interpretation id="{A0D666EB-D614-40D6-BD24-20F331AE866D}" emma:medium="tactile" emma:mode="ink">
                <msink:context xmlns:msink="http://schemas.microsoft.com/ink/2010/main" type="inkWord" rotatedBoundingBox="12545,8043 13199,8043 13199,8762 12545,8762"/>
              </emma:interpretation>
              <emma:one-of disjunction-type="recognition" id="oneOf0">
                <emma:interpretation id="interp0" emma:lang="tr-TR" emma:confidence="0">
                  <emma:literal>X</emma:literal>
                </emma:interpretation>
                <emma:interpretation id="interp1" emma:lang="tr-TR" emma:confidence="0">
                  <emma:literal>x</emma:literal>
                </emma:interpretation>
                <emma:interpretation id="interp2" emma:lang="tr-TR" emma:confidence="0">
                  <emma:literal>+</emma:literal>
                </emma:interpretation>
                <emma:interpretation id="interp3" emma:lang="tr-TR" emma:confidence="0">
                  <emma:literal>*</emma:literal>
                </emma:interpretation>
                <emma:interpretation id="interp4" emma:lang="tr-TR" emma:confidence="0">
                  <emma:literal>&amp;</emma:literal>
                </emma:interpretation>
              </emma:one-of>
            </emma:emma>
          </inkml:annotationXML>
          <inkml:trace contextRef="#ctx0" brushRef="#br0">617 0,'-7'0,"-2"7,-6 1,-6 7,-8 7,-4 6,-4-1,5 1,2-4,5 0,0-4,5 2,-1-4,4 2,-3-2,-4-5,2 3,-2-2,4 3,-3-1,4 4,-1 4,-5-2,2 9,-1-1,-3 1,3-5</inkml:trace>
          <inkml:trace contextRef="#ctx0" brushRef="#br0" timeOffset="2522">-37-77,'7'0,"2"7,-1 8,5 2,7 5,0 4,3 5,-2 4,1-4,-2-1,2-6,-4 0,3 3,-3 2,2-3,-2 1,2 2,-2 2,3 3,3 2,5-5,-2-1,0 1,2-6,-3 1,0-5,-5 1,2-4,-5-4</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tr-TR" smtClean="0"/>
              <a:pPr/>
              <a:t>28.04.2025</a:t>
            </a:fld>
            <a:endParaRPr lang="tr-TR" dirty="0"/>
          </a:p>
        </p:txBody>
      </p:sp>
      <p:sp>
        <p:nvSpPr>
          <p:cNvPr id="4" name="Slayt Görüntüsü Yer Tutucus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tr-TR" smtClean="0"/>
              <a:pPr/>
              <a:t>‹#›</a:t>
            </a:fld>
            <a:endParaRPr lang="tr-TR" dirty="0"/>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Dikdörtgen 7"/>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9" name="Dikdörtgen 8"/>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0" name="Dikdörtgen 9"/>
          <p:cNvSpPr/>
          <p:nvPr/>
        </p:nvSpPr>
        <p:spPr>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1" name="Dikdörtgen 10"/>
          <p:cNvSpPr/>
          <p:nvPr/>
        </p:nvSpPr>
        <p:spPr>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2" name="Dikdörtgen 11"/>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cxnSp>
        <p:nvCxnSpPr>
          <p:cNvPr id="13" name="Düz Bağlayıcı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Dikdörtgen 13"/>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cxnSp>
        <p:nvCxnSpPr>
          <p:cNvPr id="15" name="Düz Bağlayıcı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prstTxWarp prst="textNoShape">
              <a:avLst/>
            </a:prstTxWarp>
          </a:bodyPr>
          <a:lstStyle/>
          <a:p>
            <a:endParaRPr lang="tr-TR" dirty="0"/>
          </a:p>
        </p:txBody>
      </p:sp>
      <p:sp>
        <p:nvSpPr>
          <p:cNvPr id="2" name="Başlık 1"/>
          <p:cNvSpPr>
            <a:spLocks noGrp="1"/>
          </p:cNvSpPr>
          <p:nvPr>
            <p:ph type="ctrTitle"/>
          </p:nvPr>
        </p:nvSpPr>
        <p:spPr>
          <a:xfrm>
            <a:off x="2428669" y="1600200"/>
            <a:ext cx="8329031" cy="2680127"/>
          </a:xfrm>
        </p:spPr>
        <p:txBody>
          <a:bodyPr>
            <a:noAutofit/>
          </a:bodyPr>
          <a:lstStyle>
            <a:lvl1pPr>
              <a:defRPr sz="5400"/>
            </a:lvl1pPr>
          </a:lstStyle>
          <a:p>
            <a:r>
              <a:rPr lang="tr-TR"/>
              <a:t>Asıl başlık stili için tıklayın</a:t>
            </a:r>
            <a:endParaRPr lang="tr-TR" dirty="0"/>
          </a:p>
        </p:txBody>
      </p:sp>
      <p:sp>
        <p:nvSpPr>
          <p:cNvPr id="3" name="Alt Başlık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tr-TR" dirty="0"/>
          </a:p>
        </p:txBody>
      </p:sp>
      <p:sp>
        <p:nvSpPr>
          <p:cNvPr id="4" name="Veri Yer Tutucusu 3"/>
          <p:cNvSpPr>
            <a:spLocks noGrp="1"/>
          </p:cNvSpPr>
          <p:nvPr>
            <p:ph type="dt" sz="half" idx="10"/>
          </p:nvPr>
        </p:nvSpPr>
        <p:spPr/>
        <p:txBody>
          <a:bodyPr/>
          <a:lstStyle>
            <a:lvl1pPr>
              <a:defRPr>
                <a:solidFill>
                  <a:schemeClr val="bg1"/>
                </a:solidFill>
              </a:defRPr>
            </a:lvl1p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11"/>
          </p:nvPr>
        </p:nvSpPr>
        <p:spPr/>
        <p:txBody>
          <a:bodyPr/>
          <a:lstStyle>
            <a:lvl1pPr>
              <a:defRPr>
                <a:solidFill>
                  <a:schemeClr val="bg1"/>
                </a:solidFill>
              </a:defRPr>
            </a:lvl1pPr>
          </a:lstStyle>
          <a:p>
            <a:endParaRPr lang="tr-TR" dirty="0"/>
          </a:p>
        </p:txBody>
      </p:sp>
      <p:sp>
        <p:nvSpPr>
          <p:cNvPr id="6" name="Slayt Numarası Yer Tutucusu 5"/>
          <p:cNvSpPr>
            <a:spLocks noGrp="1"/>
          </p:cNvSpPr>
          <p:nvPr>
            <p:ph type="sldNum" sz="quarter" idx="12"/>
          </p:nvPr>
        </p:nvSpPr>
        <p:spPr/>
        <p:txBody>
          <a:bodyPr/>
          <a:lstStyle>
            <a:lvl1pPr>
              <a:defRPr>
                <a:solidFill>
                  <a:schemeClr val="bg1"/>
                </a:solidFill>
              </a:defRPr>
            </a:lvl1p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lvl5pPr>
              <a:defRPr/>
            </a:lvl5pPr>
            <a:lvl6pPr>
              <a:defRPr/>
            </a:lvl6pPr>
            <a:lvl7pPr>
              <a:defRPr/>
            </a:lvl7pPr>
            <a:lvl8pPr>
              <a:defRPr/>
            </a:lvl8pPr>
            <a:lvl9pPr>
              <a:defRPr/>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9" name="Dikdörtgen 18"/>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0" name="Dikdörtgen 19"/>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4" name="Dikdörtgen 23"/>
          <p:cNvSpPr/>
          <p:nvPr/>
        </p:nvSpPr>
        <p:spPr>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1" name="Dikdörtgen 20"/>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cxnSp>
        <p:nvCxnSpPr>
          <p:cNvPr id="22" name="Düz Bağlayıcı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Dikdörtgen 15"/>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8"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prstTxWarp prst="textNoShape">
              <a:avLst/>
            </a:prstTxWarp>
          </a:bodyPr>
          <a:lstStyle/>
          <a:p>
            <a:endParaRPr lang="tr-TR" dirty="0"/>
          </a:p>
        </p:txBody>
      </p:sp>
      <p:cxnSp>
        <p:nvCxnSpPr>
          <p:cNvPr id="23" name="Düz Bağlayıcı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Dikdörtgen 25"/>
          <p:cNvSpPr/>
          <p:nvPr/>
        </p:nvSpPr>
        <p:spPr>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7" name="Dikdörtgen 26"/>
          <p:cNvSpPr/>
          <p:nvPr/>
        </p:nvSpPr>
        <p:spPr>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8" name="Dikdörtgen 27"/>
          <p:cNvSpPr/>
          <p:nvPr/>
        </p:nvSpPr>
        <p:spPr>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9" name="Dikdörtgen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30" name="Dikdörtgen 29"/>
          <p:cNvSpPr/>
          <p:nvPr/>
        </p:nvSpPr>
        <p:spPr>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cxnSp>
        <p:nvCxnSpPr>
          <p:cNvPr id="31" name="Düz Bağlayıcı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Dikdörtgen 31"/>
          <p:cNvSpPr/>
          <p:nvPr/>
        </p:nvSpPr>
        <p:spPr>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cxnSp>
        <p:nvCxnSpPr>
          <p:cNvPr id="33" name="Düz Bağlayıcı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Veri Yer Tutucusu 3"/>
          <p:cNvSpPr>
            <a:spLocks noGrp="1"/>
          </p:cNvSpPr>
          <p:nvPr>
            <p:ph type="dt" sz="half" idx="10"/>
          </p:nvPr>
        </p:nvSpPr>
        <p:spPr/>
        <p:txBody>
          <a:bodyPr/>
          <a:lstStyle>
            <a:lvl1pPr>
              <a:defRPr>
                <a:solidFill>
                  <a:schemeClr val="bg1"/>
                </a:solidFill>
              </a:defRPr>
            </a:lvl1p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11"/>
          </p:nvPr>
        </p:nvSpPr>
        <p:spPr/>
        <p:txBody>
          <a:bodyPr/>
          <a:lstStyle>
            <a:lvl1pPr>
              <a:defRPr>
                <a:solidFill>
                  <a:schemeClr val="bg1"/>
                </a:solidFill>
              </a:defRPr>
            </a:lvl1pPr>
          </a:lstStyle>
          <a:p>
            <a:endParaRPr lang="tr-TR" dirty="0"/>
          </a:p>
        </p:txBody>
      </p:sp>
      <p:sp>
        <p:nvSpPr>
          <p:cNvPr id="6" name="Slayt Numarası Yer Tutucusu 5"/>
          <p:cNvSpPr>
            <a:spLocks noGrp="1"/>
          </p:cNvSpPr>
          <p:nvPr>
            <p:ph type="sldNum" sz="quarter" idx="12"/>
          </p:nvPr>
        </p:nvSpPr>
        <p:spPr/>
        <p:txBody>
          <a:bodyPr/>
          <a:lstStyle>
            <a:lvl1pPr>
              <a:defRPr>
                <a:solidFill>
                  <a:schemeClr val="bg1"/>
                </a:solidFill>
              </a:defRPr>
            </a:lvl1pPr>
          </a:lstStyle>
          <a:p>
            <a:fld id="{7DC1BBB0-96F0-4077-A278-0F3FB5C104D3}" type="slidenum">
              <a:rPr lang="tr-TR" smtClean="0"/>
              <a:pPr/>
              <a:t>‹#›</a:t>
            </a:fld>
            <a:endParaRPr lang="tr-TR" dirty="0"/>
          </a:p>
        </p:txBody>
      </p:sp>
      <p:sp>
        <p:nvSpPr>
          <p:cNvPr id="2" name="Başlık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593436" y="177800"/>
            <a:ext cx="9782801" cy="1239837"/>
          </a:xfrm>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6" name="Dikdörtgen 5"/>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cxnSp>
        <p:nvCxnSpPr>
          <p:cNvPr id="7" name="Düz Bağlayıcı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kdörtgen 7"/>
          <p:cNvSpPr/>
          <p:nvPr/>
        </p:nvSpPr>
        <p:spPr>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9" name="Dikdörtgen 8"/>
          <p:cNvSpPr/>
          <p:nvPr/>
        </p:nvSpPr>
        <p:spPr>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2" name="Veri Yer Tutucusu 1"/>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lvl1pPr>
              <a:defRPr>
                <a:solidFill>
                  <a:schemeClr val="bg1"/>
                </a:solidFill>
              </a:defRPr>
            </a:lvl1p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ikdörtgen 7"/>
          <p:cNvSpPr/>
          <p:nvPr/>
        </p:nvSpPr>
        <p:spPr>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9" name="Dikdörtgen 8"/>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cxnSp>
        <p:nvCxnSpPr>
          <p:cNvPr id="10" name="Düz Bağlayıcı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Dikdörtgen 10"/>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2" name="Başlık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latin typeface="Arial" pitchFamily="34" charset="0"/>
                <a:cs typeface="Arial" pitchFamily="34" charset="0"/>
              </a:defRPr>
            </a:lvl1pPr>
          </a:lstStyle>
          <a:p>
            <a:r>
              <a:rPr lang="tr-TR"/>
              <a:t>Asıl başlık stili için tıklayın</a:t>
            </a:r>
            <a:endParaRPr lang="tr-TR" dirty="0"/>
          </a:p>
        </p:txBody>
      </p:sp>
      <p:sp>
        <p:nvSpPr>
          <p:cNvPr id="3" name="İçerik Yer Tutucusu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Veri Yer Tutucusu 4"/>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Dikdörtgen 10"/>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8" name="Dikdörtgen 7"/>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9" name="Dikdörtgen 8"/>
          <p:cNvSpPr/>
          <p:nvPr/>
        </p:nvSpPr>
        <p:spPr>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2" name="Başlık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latin typeface="Arial" pitchFamily="34" charset="0"/>
                <a:cs typeface="Arial" pitchFamily="34" charset="0"/>
              </a:defRPr>
            </a:lvl1pPr>
          </a:lstStyle>
          <a:p>
            <a:r>
              <a:rPr lang="tr-TR"/>
              <a:t>Asıl başlık stili için tıklayın</a:t>
            </a:r>
            <a:endParaRPr lang="tr-TR" dirty="0"/>
          </a:p>
        </p:txBody>
      </p:sp>
      <p:sp>
        <p:nvSpPr>
          <p:cNvPr id="3" name="Resim Yer Tutucusu 2"/>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4" name="Metin Yer Tutucusu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Veri Yer Tutucusu 4"/>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7DC1BBB0-96F0-4077-A278-0F3FB5C104D3}" type="slidenum">
              <a:rPr lang="tr-TR" smtClean="0"/>
              <a:pPr/>
              <a:t>‹#›</a:t>
            </a:fld>
            <a:endParaRPr lang="tr-TR" dirty="0"/>
          </a:p>
        </p:txBody>
      </p:sp>
      <p:cxnSp>
        <p:nvCxnSpPr>
          <p:cNvPr id="10" name="Düz Bağlayıcı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Dikdörtgen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8" name="Dikdörtgen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9" name="Dikdörtgen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0" name="Dikdörtgen 9"/>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11" name="Düz Bağlayıcı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tr-TR" dirty="0"/>
          </a:p>
        </p:txBody>
      </p:sp>
      <p:cxnSp>
        <p:nvCxnSpPr>
          <p:cNvPr id="14" name="Düz Bağlayıcı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ikey Başlık 1"/>
          <p:cNvSpPr>
            <a:spLocks noGrp="1"/>
          </p:cNvSpPr>
          <p:nvPr>
            <p:ph type="title" orient="vert"/>
          </p:nvPr>
        </p:nvSpPr>
        <p:spPr>
          <a:xfrm>
            <a:off x="9599612" y="685800"/>
            <a:ext cx="1787526" cy="5486400"/>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598613" y="685800"/>
            <a:ext cx="7848599"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609441" y="457200"/>
            <a:ext cx="10969943" cy="1371600"/>
          </a:xfrm>
        </p:spPr>
        <p:txBody>
          <a:bodyPr/>
          <a:lstStyle/>
          <a:p>
            <a:r>
              <a:rPr lang="tr-TR"/>
              <a:t>Asıl başlık stili için tıklatın</a:t>
            </a:r>
          </a:p>
        </p:txBody>
      </p:sp>
      <p:sp>
        <p:nvSpPr>
          <p:cNvPr id="3" name="2 Tablo Yer Tutucusu"/>
          <p:cNvSpPr>
            <a:spLocks noGrp="1"/>
          </p:cNvSpPr>
          <p:nvPr>
            <p:ph type="tbl" idx="1"/>
          </p:nvPr>
        </p:nvSpPr>
        <p:spPr>
          <a:xfrm>
            <a:off x="609441" y="1981200"/>
            <a:ext cx="10969943" cy="3886200"/>
          </a:xfrm>
          <a:prstGeom prst="rect">
            <a:avLst/>
          </a:prstGeom>
        </p:spPr>
        <p:txBody>
          <a:bodyPr>
            <a:normAutofit/>
          </a:bodyPr>
          <a:lstStyle/>
          <a:p>
            <a:pPr lvl="0"/>
            <a:endParaRPr lang="tr-TR" noProof="0"/>
          </a:p>
        </p:txBody>
      </p:sp>
      <p:sp>
        <p:nvSpPr>
          <p:cNvPr id="4" name="3 Altbilgi Yer Tutucusu"/>
          <p:cNvSpPr>
            <a:spLocks noGrp="1"/>
          </p:cNvSpPr>
          <p:nvPr>
            <p:ph type="ftr" sz="quarter" idx="10"/>
          </p:nvPr>
        </p:nvSpPr>
        <p:spPr>
          <a:xfrm>
            <a:off x="4164515" y="6248400"/>
            <a:ext cx="3859795" cy="457200"/>
          </a:xfrm>
          <a:prstGeom prst="rect">
            <a:avLst/>
          </a:prstGeom>
        </p:spPr>
        <p:txBody>
          <a:bodyPr/>
          <a:lstStyle>
            <a:lvl1pPr>
              <a:defRPr/>
            </a:lvl1pPr>
          </a:lstStyle>
          <a:p>
            <a:pPr>
              <a:defRPr/>
            </a:pPr>
            <a:r>
              <a:rPr lang="tr-TR"/>
              <a:t>Prof. Dr. Metin Saban</a:t>
            </a:r>
          </a:p>
        </p:txBody>
      </p:sp>
      <p:sp>
        <p:nvSpPr>
          <p:cNvPr id="5" name="4 Slayt Numarası Yer Tutucusu"/>
          <p:cNvSpPr>
            <a:spLocks noGrp="1"/>
          </p:cNvSpPr>
          <p:nvPr>
            <p:ph type="sldNum" sz="quarter" idx="11"/>
          </p:nvPr>
        </p:nvSpPr>
        <p:spPr>
          <a:xfrm>
            <a:off x="8735325" y="6248400"/>
            <a:ext cx="2844059" cy="457200"/>
          </a:xfrm>
          <a:prstGeom prst="rect">
            <a:avLst/>
          </a:prstGeom>
        </p:spPr>
        <p:txBody>
          <a:bodyPr/>
          <a:lstStyle>
            <a:lvl1pPr>
              <a:defRPr/>
            </a:lvl1pPr>
          </a:lstStyle>
          <a:p>
            <a:fld id="{816A9BFD-34B7-45F8-8EA2-B0EAEBC65C64}" type="slidenum">
              <a:rPr lang="tr-TR" altLang="tr-TR"/>
              <a:pPr/>
              <a:t>‹#›</a:t>
            </a:fld>
            <a:endParaRPr lang="tr-TR" altLang="tr-TR"/>
          </a:p>
        </p:txBody>
      </p:sp>
      <p:sp>
        <p:nvSpPr>
          <p:cNvPr id="6" name="5 Veri Yer Tutucusu"/>
          <p:cNvSpPr>
            <a:spLocks noGrp="1"/>
          </p:cNvSpPr>
          <p:nvPr>
            <p:ph type="dt" sz="half" idx="12"/>
          </p:nvPr>
        </p:nvSpPr>
        <p:spPr>
          <a:xfrm>
            <a:off x="609441" y="6245225"/>
            <a:ext cx="2844059" cy="476250"/>
          </a:xfrm>
          <a:prstGeom prst="rect">
            <a:avLst/>
          </a:prstGeom>
        </p:spPr>
        <p:txBody>
          <a:bodyPr/>
          <a:lstStyle>
            <a:lvl1pPr>
              <a:defRPr/>
            </a:lvl1pPr>
          </a:lstStyle>
          <a:p>
            <a:pPr>
              <a:defRPr/>
            </a:pPr>
            <a:endParaRPr lang="tr-TR"/>
          </a:p>
        </p:txBody>
      </p:sp>
    </p:spTree>
    <p:extLst>
      <p:ext uri="{BB962C8B-B14F-4D97-AF65-F5344CB8AC3E}">
        <p14:creationId xmlns:p14="http://schemas.microsoft.com/office/powerpoint/2010/main" val="22321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ikdörtgen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tr-TR" dirty="0"/>
          </a:p>
        </p:txBody>
      </p:sp>
      <p:sp>
        <p:nvSpPr>
          <p:cNvPr id="8" name="Dikdörtgen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9" name="Dikdörtgen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13" name="Dikdörtgen 12"/>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14" name="Düz Bağlayıcı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tr-TR" dirty="0"/>
          </a:p>
        </p:txBody>
      </p:sp>
      <p:cxnSp>
        <p:nvCxnSpPr>
          <p:cNvPr id="16" name="Düz Bağlayıcı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Başlık Yer Tutucusu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tr-TR" dirty="0"/>
              <a:t>Asıl başlık stili için tıklatın</a:t>
            </a:r>
          </a:p>
        </p:txBody>
      </p:sp>
      <p:sp>
        <p:nvSpPr>
          <p:cNvPr id="3" name="Metin Yer Tutucusu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tr-TR" smtClean="0"/>
              <a:pPr/>
              <a:t>28.04.2025</a:t>
            </a:fld>
            <a:endParaRPr lang="tr-TR" dirty="0"/>
          </a:p>
        </p:txBody>
      </p:sp>
      <p:sp>
        <p:nvSpPr>
          <p:cNvPr id="5" name="Altbilgi Yer Tutucusu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latin typeface="Arial" pitchFamily="34" charset="0"/>
                <a:cs typeface="Arial" pitchFamily="34" charset="0"/>
              </a:defRPr>
            </a:lvl1pPr>
          </a:lstStyle>
          <a:p>
            <a:endParaRPr lang="tr-TR" dirty="0"/>
          </a:p>
        </p:txBody>
      </p:sp>
      <p:sp>
        <p:nvSpPr>
          <p:cNvPr id="6" name="Slayt Numarası Yer Tutucusu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lang="tr-TR" smtClean="0"/>
              <a:pPr/>
              <a:t>‹#›</a:t>
            </a:fld>
            <a:endParaRPr lang="tr-TR" dirty="0"/>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slide" Target="slide27.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slide" Target="slide2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Layout" Target="../slideLayouts/slideLayout12.xml"/><Relationship Id="rId6" Type="http://schemas.openxmlformats.org/officeDocument/2006/relationships/slide" Target="slide35.xml"/><Relationship Id="rId5" Type="http://schemas.openxmlformats.org/officeDocument/2006/relationships/image" Target="../media/image5.png"/><Relationship Id="rId4" Type="http://schemas.openxmlformats.org/officeDocument/2006/relationships/customXml" Target="../ink/ink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customXml" Target="../ink/ink5.xml"/><Relationship Id="rId1" Type="http://schemas.openxmlformats.org/officeDocument/2006/relationships/slideLayout" Target="../slideLayouts/slideLayout12.xml"/><Relationship Id="rId6" Type="http://schemas.openxmlformats.org/officeDocument/2006/relationships/customXml" Target="../ink/ink7.xml"/><Relationship Id="rId5" Type="http://schemas.openxmlformats.org/officeDocument/2006/relationships/image" Target="../media/image7.png"/><Relationship Id="rId4" Type="http://schemas.openxmlformats.org/officeDocument/2006/relationships/customXml" Target="../ink/ink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8.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customXml" Target="../ink/ink9.xml"/></Relationships>
</file>

<file path=ppt/slides/_rels/slide35.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29.xml"/><Relationship Id="rId1" Type="http://schemas.openxmlformats.org/officeDocument/2006/relationships/slideLayout" Target="../slideLayouts/slideLayout12.xml"/><Relationship Id="rId4" Type="http://schemas.openxmlformats.org/officeDocument/2006/relationships/slide" Target="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205980" y="2132856"/>
            <a:ext cx="8329031" cy="2680127"/>
          </a:xfrm>
        </p:spPr>
        <p:txBody>
          <a:bodyPr/>
          <a:lstStyle/>
          <a:p>
            <a:r>
              <a:rPr lang="tr-TR" dirty="0"/>
              <a:t>ISL 426 </a:t>
            </a:r>
            <a:br>
              <a:rPr lang="tr-TR" dirty="0"/>
            </a:br>
            <a:r>
              <a:rPr lang="tr-TR" dirty="0"/>
              <a:t>MALİYET ANALİZİ VE BÜTÇELEME</a:t>
            </a:r>
          </a:p>
        </p:txBody>
      </p:sp>
      <p:sp>
        <p:nvSpPr>
          <p:cNvPr id="4" name="Alt Başlık 3"/>
          <p:cNvSpPr>
            <a:spLocks noGrp="1"/>
          </p:cNvSpPr>
          <p:nvPr>
            <p:ph type="subTitle" idx="1"/>
          </p:nvPr>
        </p:nvSpPr>
        <p:spPr>
          <a:xfrm>
            <a:off x="3358108" y="5589240"/>
            <a:ext cx="7516442" cy="1291208"/>
          </a:xfrm>
        </p:spPr>
        <p:txBody>
          <a:bodyPr>
            <a:normAutofit fontScale="92500" lnSpcReduction="10000"/>
          </a:bodyPr>
          <a:lstStyle/>
          <a:p>
            <a:endParaRPr lang="tr-TR" dirty="0"/>
          </a:p>
          <a:p>
            <a:r>
              <a:rPr lang="tr-TR" dirty="0"/>
              <a:t>PROF. DR. SERHAN GÜRKAN</a:t>
            </a:r>
          </a:p>
          <a:p>
            <a:r>
              <a:rPr lang="tr-TR" dirty="0"/>
              <a:t>serhangurkan@karabuk.edu.tr</a:t>
            </a:r>
          </a:p>
        </p:txBody>
      </p:sp>
    </p:spTree>
    <p:extLst>
      <p:ext uri="{BB962C8B-B14F-4D97-AF65-F5344CB8AC3E}">
        <p14:creationId xmlns:p14="http://schemas.microsoft.com/office/powerpoint/2010/main" val="34869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79612" y="234203"/>
            <a:ext cx="8229600" cy="666750"/>
          </a:xfrm>
        </p:spPr>
        <p:txBody>
          <a:bodyPr/>
          <a:lstStyle/>
          <a:p>
            <a:pPr algn="ctr" eaLnBrk="1" hangingPunct="1"/>
            <a:r>
              <a:rPr lang="tr-TR" altLang="tr-TR" sz="2800" b="1" dirty="0">
                <a:latin typeface="Times New Roman" panose="02020603050405020304" pitchFamily="18" charset="0"/>
              </a:rPr>
              <a:t>BÜTÇELERİN DÜZENLENMESİ</a:t>
            </a:r>
            <a:endParaRPr lang="tr-TR" altLang="tr-TR" sz="4000" b="1" dirty="0"/>
          </a:p>
        </p:txBody>
      </p:sp>
      <p:sp>
        <p:nvSpPr>
          <p:cNvPr id="29699" name="Rectangle 3"/>
          <p:cNvSpPr>
            <a:spLocks noGrp="1" noChangeArrowheads="1"/>
          </p:cNvSpPr>
          <p:nvPr>
            <p:ph idx="1"/>
          </p:nvPr>
        </p:nvSpPr>
        <p:spPr>
          <a:xfrm>
            <a:off x="1979612" y="1600200"/>
            <a:ext cx="9227368" cy="4724400"/>
          </a:xfrm>
        </p:spPr>
        <p:txBody>
          <a:bodyPr/>
          <a:lstStyle/>
          <a:p>
            <a:pPr eaLnBrk="1" hangingPunct="1">
              <a:buFont typeface="Wingdings 2" panose="05020102010507070707" pitchFamily="18" charset="2"/>
              <a:buNone/>
            </a:pPr>
            <a:r>
              <a:rPr lang="tr-TR" altLang="tr-TR" sz="2400" dirty="0">
                <a:latin typeface="Times New Roman" panose="02020603050405020304" pitchFamily="18" charset="0"/>
              </a:rPr>
              <a:t>İşletme faaliyetlerini belli finansal sınırlar içinde;</a:t>
            </a:r>
          </a:p>
          <a:p>
            <a:pPr lvl="1" eaLnBrk="1" hangingPunct="1"/>
            <a:r>
              <a:rPr lang="tr-TR" altLang="tr-TR" sz="2200" dirty="0">
                <a:latin typeface="Times New Roman" panose="02020603050405020304" pitchFamily="18" charset="0"/>
              </a:rPr>
              <a:t>yönlendiren</a:t>
            </a:r>
          </a:p>
          <a:p>
            <a:pPr lvl="1" eaLnBrk="1" hangingPunct="1"/>
            <a:r>
              <a:rPr lang="tr-TR" altLang="tr-TR" sz="2200" dirty="0">
                <a:latin typeface="Times New Roman" panose="02020603050405020304" pitchFamily="18" charset="0"/>
              </a:rPr>
              <a:t>koordine eden ve </a:t>
            </a:r>
          </a:p>
          <a:p>
            <a:pPr lvl="1" eaLnBrk="1" hangingPunct="1"/>
            <a:r>
              <a:rPr lang="tr-TR" altLang="tr-TR" sz="2200" dirty="0">
                <a:latin typeface="Times New Roman" panose="02020603050405020304" pitchFamily="18" charset="0"/>
              </a:rPr>
              <a:t>kontrol eden</a:t>
            </a:r>
          </a:p>
          <a:p>
            <a:pPr eaLnBrk="1" hangingPunct="1">
              <a:buFont typeface="Wingdings 2" panose="05020102010507070707" pitchFamily="18" charset="2"/>
              <a:buNone/>
            </a:pPr>
            <a:r>
              <a:rPr lang="tr-TR" altLang="tr-TR" sz="2400" dirty="0">
                <a:latin typeface="Times New Roman" panose="02020603050405020304" pitchFamily="18" charset="0"/>
              </a:rPr>
              <a:t>bütçelerdir.</a:t>
            </a:r>
          </a:p>
          <a:p>
            <a:pPr eaLnBrk="1" hangingPunct="1"/>
            <a:endParaRPr lang="tr-TR" altLang="tr-TR" sz="2400" dirty="0">
              <a:latin typeface="Times New Roman" panose="02020603050405020304" pitchFamily="18" charset="0"/>
            </a:endParaRPr>
          </a:p>
          <a:p>
            <a:pPr eaLnBrk="1" hangingPunct="1"/>
            <a:r>
              <a:rPr lang="tr-TR" altLang="tr-TR" sz="2400" dirty="0">
                <a:latin typeface="Times New Roman" panose="02020603050405020304" pitchFamily="18" charset="0"/>
              </a:rPr>
              <a:t>Bu nedenle, işletmenin stratejik planları doğrultusunda saptanan amaçlara dönük programlarını parasal değerlere dönüştüren bütçeler düzenlenir.</a:t>
            </a:r>
          </a:p>
          <a:p>
            <a:pPr eaLnBrk="1" hangingPunct="1">
              <a:buFont typeface="Wingdings" panose="05000000000000000000" pitchFamily="2" charset="2"/>
              <a:buNone/>
            </a:pPr>
            <a:r>
              <a:rPr lang="tr-TR" altLang="tr-TR" sz="2400" dirty="0">
                <a:latin typeface="Times New Roman" panose="02020603050405020304" pitchFamily="18" charset="0"/>
              </a:rPr>
              <a:t>	</a:t>
            </a:r>
          </a:p>
        </p:txBody>
      </p:sp>
    </p:spTree>
    <p:extLst>
      <p:ext uri="{BB962C8B-B14F-4D97-AF65-F5344CB8AC3E}">
        <p14:creationId xmlns:p14="http://schemas.microsoft.com/office/powerpoint/2010/main" val="324227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1485900" y="980728"/>
            <a:ext cx="9937104" cy="5771750"/>
          </a:xfrm>
        </p:spPr>
        <p:txBody>
          <a:bodyPr>
            <a:normAutofit/>
          </a:bodyPr>
          <a:lstStyle/>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1. Faaliyet Bütçeleri:</a:t>
            </a: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a.</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Satış Bütçesi</a:t>
            </a: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b.</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Üretim Bütçesi</a:t>
            </a:r>
          </a:p>
          <a:p>
            <a:pPr lvl="2" algn="just" eaLnBrk="1" hangingPunct="1">
              <a:lnSpc>
                <a:spcPct val="80000"/>
              </a:lnSpc>
              <a:buFontTx/>
              <a:buAutoNum type="arabicPeriod"/>
            </a:pPr>
            <a:r>
              <a:rPr lang="tr-TR" altLang="tr-TR"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Direkt ilk madde ve malzeme satın alma bütçesi</a:t>
            </a:r>
          </a:p>
          <a:p>
            <a:pPr lvl="2" algn="just" eaLnBrk="1" hangingPunct="1">
              <a:lnSpc>
                <a:spcPct val="80000"/>
              </a:lnSpc>
              <a:buFontTx/>
              <a:buAutoNum type="arabicPeriod"/>
            </a:pPr>
            <a:r>
              <a:rPr lang="tr-TR" altLang="tr-TR"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Direkt ilk madde ve malzeme kullanım bütçesi</a:t>
            </a:r>
          </a:p>
          <a:p>
            <a:pPr lvl="2" algn="just" eaLnBrk="1" hangingPunct="1">
              <a:lnSpc>
                <a:spcPct val="80000"/>
              </a:lnSpc>
              <a:buFontTx/>
              <a:buAutoNum type="arabicPeriod"/>
            </a:pPr>
            <a:r>
              <a:rPr lang="tr-TR" altLang="tr-TR"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Direkt işçilik bütçesi</a:t>
            </a:r>
          </a:p>
          <a:p>
            <a:pPr lvl="2" algn="just" eaLnBrk="1" hangingPunct="1">
              <a:lnSpc>
                <a:spcPct val="80000"/>
              </a:lnSpc>
              <a:buFontTx/>
              <a:buAutoNum type="arabicPeriod"/>
            </a:pPr>
            <a:r>
              <a:rPr lang="tr-TR" altLang="tr-TR"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Genel üretim giderleri bütçesi</a:t>
            </a:r>
            <a:endParaRPr lang="tr-TR" altLang="tr-TR"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c.</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Satılan Mamullerin Maliyeti Bütçesi</a:t>
            </a: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d.</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Pazarlama, Satış ve Dağıtım Giderleri Bütçesi</a:t>
            </a: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e.</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Genel Yönetim Giderleri Bütçesi </a:t>
            </a: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2. Finansal Bütçeler:</a:t>
            </a: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a.</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Yatırım Bütçesi</a:t>
            </a:r>
            <a:endPar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endParaRPr>
          </a:p>
          <a:p>
            <a:pPr algn="just" eaLnBrk="1" hangingPunct="1">
              <a:lnSpc>
                <a:spcPct val="80000"/>
              </a:lnSpc>
              <a:buFont typeface="Wingdings" panose="05000000000000000000" pitchFamily="2" charset="2"/>
              <a:buNone/>
            </a:pPr>
            <a:r>
              <a:rPr lang="tr-TR" altLang="tr-TR" sz="2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b.</a:t>
            </a:r>
            <a:r>
              <a:rPr lang="tr-TR" altLang="tr-TR" sz="2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Finansman Bütçesi</a:t>
            </a:r>
          </a:p>
        </p:txBody>
      </p:sp>
    </p:spTree>
    <p:extLst>
      <p:ext uri="{BB962C8B-B14F-4D97-AF65-F5344CB8AC3E}">
        <p14:creationId xmlns:p14="http://schemas.microsoft.com/office/powerpoint/2010/main" val="2969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132012" y="152400"/>
            <a:ext cx="7848600" cy="6553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270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837471" y="215153"/>
            <a:ext cx="8229600" cy="685800"/>
          </a:xfrm>
        </p:spPr>
        <p:txBody>
          <a:bodyPr/>
          <a:lstStyle/>
          <a:p>
            <a:pPr eaLnBrk="1" hangingPunct="1"/>
            <a:r>
              <a:rPr lang="tr-TR" altLang="tr-TR" sz="3200" b="1" dirty="0">
                <a:latin typeface="Times New Roman" panose="02020603050405020304" pitchFamily="18" charset="0"/>
              </a:rPr>
              <a:t>1. SATIŞ BÜTÇESİ</a:t>
            </a:r>
          </a:p>
        </p:txBody>
      </p:sp>
      <p:sp>
        <p:nvSpPr>
          <p:cNvPr id="33795" name="Rectangle 3"/>
          <p:cNvSpPr>
            <a:spLocks noGrp="1" noChangeArrowheads="1"/>
          </p:cNvSpPr>
          <p:nvPr>
            <p:ph idx="1"/>
          </p:nvPr>
        </p:nvSpPr>
        <p:spPr/>
        <p:txBody>
          <a:bodyPr>
            <a:normAutofit fontScale="92500" lnSpcReduction="10000"/>
          </a:bodyPr>
          <a:lstStyle/>
          <a:p>
            <a:pPr algn="just">
              <a:lnSpc>
                <a:spcPct val="100000"/>
              </a:lnSpc>
              <a:spcAft>
                <a:spcPts val="600"/>
              </a:spcAft>
            </a:pPr>
            <a:r>
              <a:rPr lang="tr-TR" altLang="tr-TR" sz="2000" dirty="0">
                <a:latin typeface="Times New Roman" panose="02020603050405020304" pitchFamily="18" charset="0"/>
              </a:rPr>
              <a:t>İşletme bütçesinin başlangıç noktası, satış bütçesinin düzenlenmesiyle olanaklıdır. </a:t>
            </a:r>
          </a:p>
          <a:p>
            <a:pPr algn="just">
              <a:lnSpc>
                <a:spcPct val="100000"/>
              </a:lnSpc>
              <a:spcAft>
                <a:spcPts val="600"/>
              </a:spcAft>
            </a:pPr>
            <a:r>
              <a:rPr lang="tr-TR" altLang="tr-TR" sz="2000" dirty="0">
                <a:latin typeface="Times New Roman" panose="02020603050405020304" pitchFamily="18" charset="0"/>
              </a:rPr>
              <a:t>Satış bütçesi, işletme bütçesinin gelir yönünü oluşturur. </a:t>
            </a:r>
          </a:p>
          <a:p>
            <a:pPr algn="just">
              <a:lnSpc>
                <a:spcPct val="100000"/>
              </a:lnSpc>
              <a:spcAft>
                <a:spcPts val="600"/>
              </a:spcAft>
            </a:pPr>
            <a:r>
              <a:rPr lang="tr-TR" altLang="tr-TR" sz="2000" dirty="0">
                <a:latin typeface="Times New Roman" panose="02020603050405020304" pitchFamily="18" charset="0"/>
              </a:rPr>
              <a:t>Bu bütçenin doğru ve gerçekçi olduğu ölçüde diğer bütçeler, dolayısıyla işletme bütçesi de doğru olabilir. </a:t>
            </a:r>
          </a:p>
          <a:p>
            <a:pPr algn="just">
              <a:lnSpc>
                <a:spcPct val="100000"/>
              </a:lnSpc>
              <a:spcAft>
                <a:spcPts val="600"/>
              </a:spcAft>
            </a:pPr>
            <a:r>
              <a:rPr lang="tr-TR" altLang="tr-TR" sz="2000" dirty="0">
                <a:latin typeface="Times New Roman" panose="02020603050405020304" pitchFamily="18" charset="0"/>
              </a:rPr>
              <a:t>Öngörülen satış hacmine göre; üretim bütçeleri, satılan mamullerin maliyeti bütçesi, pazarlama, satış ve dağıtım bütçesi gibi bir dizi bütçe düzenlenecektir. </a:t>
            </a:r>
          </a:p>
          <a:p>
            <a:pPr algn="just">
              <a:lnSpc>
                <a:spcPct val="100000"/>
              </a:lnSpc>
              <a:spcAft>
                <a:spcPts val="600"/>
              </a:spcAft>
            </a:pPr>
            <a:r>
              <a:rPr lang="tr-TR" altLang="tr-TR" sz="2000" dirty="0">
                <a:latin typeface="Times New Roman" panose="02020603050405020304" pitchFamily="18" charset="0"/>
              </a:rPr>
              <a:t>Beklenen satış düzeyinin tahmini, üretimin planlanması, gelirlerin ve giderlerin bütçelenmesi için temel oluşturur. </a:t>
            </a:r>
          </a:p>
          <a:p>
            <a:pPr algn="just">
              <a:lnSpc>
                <a:spcPct val="100000"/>
              </a:lnSpc>
              <a:spcAft>
                <a:spcPts val="600"/>
              </a:spcAft>
            </a:pPr>
            <a:r>
              <a:rPr lang="tr-TR" altLang="tr-TR" sz="2000" dirty="0">
                <a:latin typeface="Times New Roman" panose="02020603050405020304" pitchFamily="18" charset="0"/>
              </a:rPr>
              <a:t>Satış düzeylerinin tahmin edilmesiyle o yıl için üretim planlanabilir ve beklenen üretim maliyetleri ile faaliyet giderleri bütçelenebilir.</a:t>
            </a:r>
          </a:p>
          <a:p>
            <a:pPr algn="just">
              <a:lnSpc>
                <a:spcPct val="100000"/>
              </a:lnSpc>
              <a:spcAft>
                <a:spcPts val="600"/>
              </a:spcAft>
            </a:pPr>
            <a:r>
              <a:rPr lang="tr-TR" altLang="tr-TR" sz="2000" dirty="0">
                <a:latin typeface="Times New Roman" panose="02020603050405020304" pitchFamily="18" charset="0"/>
              </a:rPr>
              <a:t>Satış bütçesinin düzenlenmesinden, işletmenin satış departmanı yöneticisi sorumludur. </a:t>
            </a:r>
          </a:p>
        </p:txBody>
      </p:sp>
    </p:spTree>
    <p:extLst>
      <p:ext uri="{BB962C8B-B14F-4D97-AF65-F5344CB8AC3E}">
        <p14:creationId xmlns:p14="http://schemas.microsoft.com/office/powerpoint/2010/main" val="220776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tr-TR" altLang="tr-TR" sz="3200" dirty="0">
                <a:latin typeface="Times New Roman" panose="02020603050405020304" pitchFamily="18" charset="0"/>
              </a:rPr>
              <a:t>Satış tahminlerinin yapılmasında kullanılan başlıca yöntemler</a:t>
            </a:r>
            <a:endParaRPr lang="tr-TR" altLang="tr-TR" dirty="0"/>
          </a:p>
        </p:txBody>
      </p:sp>
      <p:sp>
        <p:nvSpPr>
          <p:cNvPr id="34819" name="Rectangle 3"/>
          <p:cNvSpPr>
            <a:spLocks noGrp="1" noChangeArrowheads="1"/>
          </p:cNvSpPr>
          <p:nvPr>
            <p:ph idx="1"/>
          </p:nvPr>
        </p:nvSpPr>
        <p:spPr/>
        <p:txBody>
          <a:bodyPr/>
          <a:lstStyle/>
          <a:p>
            <a:pPr eaLnBrk="1" hangingPunct="1"/>
            <a:endParaRPr lang="tr-TR" altLang="tr-TR" dirty="0">
              <a:latin typeface="Times New Roman" panose="02020603050405020304" pitchFamily="18" charset="0"/>
            </a:endParaRPr>
          </a:p>
          <a:p>
            <a:pPr eaLnBrk="1" hangingPunct="1"/>
            <a:r>
              <a:rPr lang="tr-TR" altLang="tr-TR" dirty="0">
                <a:latin typeface="Times New Roman" panose="02020603050405020304" pitchFamily="18" charset="0"/>
              </a:rPr>
              <a:t>Yargıya dayanan yöntemler,</a:t>
            </a:r>
          </a:p>
          <a:p>
            <a:pPr eaLnBrk="1" hangingPunct="1"/>
            <a:endParaRPr lang="tr-TR" altLang="tr-TR" dirty="0">
              <a:latin typeface="Times New Roman" panose="02020603050405020304" pitchFamily="18" charset="0"/>
            </a:endParaRPr>
          </a:p>
          <a:p>
            <a:pPr eaLnBrk="1" hangingPunct="1"/>
            <a:r>
              <a:rPr lang="tr-TR" altLang="tr-TR" dirty="0">
                <a:latin typeface="Times New Roman" panose="02020603050405020304" pitchFamily="18" charset="0"/>
              </a:rPr>
              <a:t>İstatistiki yöntemler,</a:t>
            </a:r>
          </a:p>
          <a:p>
            <a:pPr eaLnBrk="1" hangingPunct="1"/>
            <a:endParaRPr lang="tr-TR" altLang="tr-TR" dirty="0">
              <a:latin typeface="Times New Roman" panose="02020603050405020304" pitchFamily="18" charset="0"/>
            </a:endParaRPr>
          </a:p>
          <a:p>
            <a:pPr eaLnBrk="1" hangingPunct="1"/>
            <a:r>
              <a:rPr lang="tr-TR" altLang="tr-TR" dirty="0">
                <a:latin typeface="Times New Roman" panose="02020603050405020304" pitchFamily="18" charset="0"/>
              </a:rPr>
              <a:t>Birleşik yöntemler</a:t>
            </a:r>
          </a:p>
        </p:txBody>
      </p:sp>
    </p:spTree>
    <p:extLst>
      <p:ext uri="{BB962C8B-B14F-4D97-AF65-F5344CB8AC3E}">
        <p14:creationId xmlns:p14="http://schemas.microsoft.com/office/powerpoint/2010/main" val="10477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1) </a:t>
            </a:r>
            <a:r>
              <a:rPr lang="en-US" b="1" dirty="0">
                <a:solidFill>
                  <a:srgbClr val="FF0000"/>
                </a:solidFill>
              </a:rPr>
              <a:t>Zaman </a:t>
            </a:r>
            <a:r>
              <a:rPr lang="en-US" b="1" dirty="0" err="1">
                <a:solidFill>
                  <a:srgbClr val="FF0000"/>
                </a:solidFill>
              </a:rPr>
              <a:t>Serisi</a:t>
            </a:r>
            <a:r>
              <a:rPr lang="en-US" b="1" dirty="0">
                <a:solidFill>
                  <a:srgbClr val="FF0000"/>
                </a:solidFill>
              </a:rPr>
              <a:t> </a:t>
            </a:r>
            <a:r>
              <a:rPr lang="en-US" b="1" dirty="0" err="1">
                <a:solidFill>
                  <a:srgbClr val="FF0000"/>
                </a:solidFill>
              </a:rPr>
              <a:t>Analizi</a:t>
            </a:r>
            <a:endParaRPr lang="en-US" dirty="0"/>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a:t>Bu </a:t>
            </a:r>
            <a:r>
              <a:rPr lang="en-US" dirty="0" err="1"/>
              <a:t>yaklaşım</a:t>
            </a:r>
            <a:r>
              <a:rPr lang="en-US" dirty="0"/>
              <a:t>, </a:t>
            </a:r>
            <a:r>
              <a:rPr lang="en-US" dirty="0" err="1"/>
              <a:t>tarihsel</a:t>
            </a:r>
            <a:r>
              <a:rPr lang="en-US" dirty="0"/>
              <a:t> </a:t>
            </a:r>
            <a:r>
              <a:rPr lang="en-US" dirty="0" err="1"/>
              <a:t>satış</a:t>
            </a:r>
            <a:r>
              <a:rPr lang="en-US" dirty="0"/>
              <a:t> </a:t>
            </a:r>
            <a:r>
              <a:rPr lang="en-US" dirty="0" err="1"/>
              <a:t>verilerinin</a:t>
            </a:r>
            <a:r>
              <a:rPr lang="en-US" dirty="0"/>
              <a:t> </a:t>
            </a:r>
            <a:r>
              <a:rPr lang="en-US" dirty="0" err="1"/>
              <a:t>analizine</a:t>
            </a:r>
            <a:r>
              <a:rPr lang="en-US" dirty="0"/>
              <a:t> </a:t>
            </a:r>
            <a:r>
              <a:rPr lang="en-US" dirty="0" err="1"/>
              <a:t>dayanarak</a:t>
            </a:r>
            <a:r>
              <a:rPr lang="en-US" dirty="0"/>
              <a:t> </a:t>
            </a:r>
            <a:r>
              <a:rPr lang="en-US" dirty="0" err="1"/>
              <a:t>gelecekteki</a:t>
            </a:r>
            <a:r>
              <a:rPr lang="en-US" dirty="0"/>
              <a:t> </a:t>
            </a:r>
            <a:r>
              <a:rPr lang="en-US" dirty="0" err="1"/>
              <a:t>sonuçları</a:t>
            </a:r>
            <a:r>
              <a:rPr lang="en-US" dirty="0"/>
              <a:t> </a:t>
            </a:r>
            <a:r>
              <a:rPr lang="en-US" dirty="0" err="1"/>
              <a:t>tahmin</a:t>
            </a:r>
            <a:r>
              <a:rPr lang="en-US" dirty="0"/>
              <a:t> </a:t>
            </a:r>
            <a:r>
              <a:rPr lang="en-US" dirty="0" err="1"/>
              <a:t>etmeyi</a:t>
            </a:r>
            <a:r>
              <a:rPr lang="en-US" dirty="0"/>
              <a:t> </a:t>
            </a:r>
            <a:r>
              <a:rPr lang="en-US" dirty="0" err="1"/>
              <a:t>amaçlar</a:t>
            </a:r>
            <a:r>
              <a:rPr lang="en-US" dirty="0"/>
              <a:t>. </a:t>
            </a:r>
            <a:endParaRPr lang="tr-TR" dirty="0"/>
          </a:p>
          <a:p>
            <a:pPr marL="0" indent="0" algn="just">
              <a:lnSpc>
                <a:spcPct val="100000"/>
              </a:lnSpc>
              <a:spcAft>
                <a:spcPts val="600"/>
              </a:spcAft>
              <a:buNone/>
            </a:pPr>
            <a:r>
              <a:rPr lang="en-US" dirty="0" err="1"/>
              <a:t>Geçmişteki</a:t>
            </a:r>
            <a:r>
              <a:rPr lang="en-US" dirty="0"/>
              <a:t> </a:t>
            </a:r>
            <a:r>
              <a:rPr lang="en-US" dirty="0" err="1"/>
              <a:t>satış</a:t>
            </a:r>
            <a:r>
              <a:rPr lang="en-US" dirty="0"/>
              <a:t> </a:t>
            </a:r>
            <a:r>
              <a:rPr lang="en-US" dirty="0" err="1"/>
              <a:t>verilerindeki</a:t>
            </a:r>
            <a:r>
              <a:rPr lang="en-US" dirty="0"/>
              <a:t> </a:t>
            </a:r>
            <a:r>
              <a:rPr lang="en-US" dirty="0" err="1"/>
              <a:t>mevsimsellik</a:t>
            </a:r>
            <a:r>
              <a:rPr lang="en-US" dirty="0"/>
              <a:t>, </a:t>
            </a:r>
            <a:r>
              <a:rPr lang="en-US" dirty="0" err="1"/>
              <a:t>eğilimler</a:t>
            </a:r>
            <a:r>
              <a:rPr lang="en-US" dirty="0"/>
              <a:t> </a:t>
            </a:r>
            <a:r>
              <a:rPr lang="en-US" dirty="0" err="1"/>
              <a:t>ve</a:t>
            </a:r>
            <a:r>
              <a:rPr lang="en-US" dirty="0"/>
              <a:t> </a:t>
            </a:r>
            <a:r>
              <a:rPr lang="en-US" dirty="0" err="1"/>
              <a:t>döngüler</a:t>
            </a:r>
            <a:r>
              <a:rPr lang="en-US" dirty="0"/>
              <a:t> </a:t>
            </a:r>
            <a:r>
              <a:rPr lang="en-US" dirty="0" err="1"/>
              <a:t>gibi</a:t>
            </a:r>
            <a:r>
              <a:rPr lang="en-US" dirty="0"/>
              <a:t> </a:t>
            </a:r>
            <a:r>
              <a:rPr lang="en-US" dirty="0" err="1"/>
              <a:t>desenlerin</a:t>
            </a:r>
            <a:r>
              <a:rPr lang="en-US" dirty="0"/>
              <a:t> </a:t>
            </a:r>
            <a:r>
              <a:rPr lang="en-US" dirty="0" err="1"/>
              <a:t>gelecekte</a:t>
            </a:r>
            <a:r>
              <a:rPr lang="en-US" dirty="0"/>
              <a:t> de </a:t>
            </a:r>
            <a:r>
              <a:rPr lang="en-US" dirty="0" err="1"/>
              <a:t>devam</a:t>
            </a:r>
            <a:r>
              <a:rPr lang="en-US" dirty="0"/>
              <a:t> </a:t>
            </a:r>
            <a:r>
              <a:rPr lang="en-US" dirty="0" err="1"/>
              <a:t>edeceği</a:t>
            </a:r>
            <a:r>
              <a:rPr lang="en-US" dirty="0"/>
              <a:t> </a:t>
            </a:r>
            <a:r>
              <a:rPr lang="en-US" dirty="0" err="1"/>
              <a:t>varsayılır</a:t>
            </a:r>
            <a:r>
              <a:rPr lang="en-US" dirty="0"/>
              <a:t>. </a:t>
            </a:r>
            <a:endParaRPr lang="tr-TR" dirty="0"/>
          </a:p>
          <a:p>
            <a:pPr marL="0" indent="0" algn="just">
              <a:lnSpc>
                <a:spcPct val="100000"/>
              </a:lnSpc>
              <a:spcAft>
                <a:spcPts val="600"/>
              </a:spcAft>
              <a:buNone/>
            </a:pPr>
            <a:r>
              <a:rPr lang="en-US" dirty="0"/>
              <a:t>Bu </a:t>
            </a:r>
            <a:r>
              <a:rPr lang="en-US" dirty="0" err="1"/>
              <a:t>kapsamdaki</a:t>
            </a:r>
            <a:r>
              <a:rPr lang="en-US" dirty="0"/>
              <a:t> </a:t>
            </a:r>
            <a:r>
              <a:rPr lang="en-US" dirty="0" err="1"/>
              <a:t>teknikler</a:t>
            </a:r>
            <a:r>
              <a:rPr lang="en-US" dirty="0"/>
              <a:t> </a:t>
            </a:r>
            <a:r>
              <a:rPr lang="en-US" dirty="0" err="1"/>
              <a:t>arasında</a:t>
            </a:r>
            <a:r>
              <a:rPr lang="en-US" dirty="0"/>
              <a:t> </a:t>
            </a:r>
            <a:r>
              <a:rPr lang="en-US" dirty="0" err="1"/>
              <a:t>hareketli</a:t>
            </a:r>
            <a:r>
              <a:rPr lang="en-US" dirty="0"/>
              <a:t> </a:t>
            </a:r>
            <a:r>
              <a:rPr lang="en-US" dirty="0" err="1"/>
              <a:t>ortalamalar</a:t>
            </a:r>
            <a:r>
              <a:rPr lang="en-US" dirty="0"/>
              <a:t>, </a:t>
            </a:r>
            <a:r>
              <a:rPr lang="en-US" dirty="0" err="1"/>
              <a:t>üstel</a:t>
            </a:r>
            <a:r>
              <a:rPr lang="en-US" dirty="0"/>
              <a:t> </a:t>
            </a:r>
            <a:r>
              <a:rPr lang="en-US" dirty="0" err="1"/>
              <a:t>düzeltme</a:t>
            </a:r>
            <a:r>
              <a:rPr lang="en-US" dirty="0"/>
              <a:t> </a:t>
            </a:r>
            <a:r>
              <a:rPr lang="en-US" dirty="0" err="1"/>
              <a:t>ve</a:t>
            </a:r>
            <a:r>
              <a:rPr lang="en-US" dirty="0"/>
              <a:t> ARIMA </a:t>
            </a:r>
            <a:r>
              <a:rPr lang="en-US" dirty="0" err="1"/>
              <a:t>modelleri</a:t>
            </a:r>
            <a:r>
              <a:rPr lang="en-US" dirty="0"/>
              <a:t> </a:t>
            </a:r>
            <a:r>
              <a:rPr lang="en-US" dirty="0" err="1"/>
              <a:t>bulunur</a:t>
            </a:r>
            <a:r>
              <a:rPr lang="en-US" dirty="0"/>
              <a:t> </a:t>
            </a:r>
            <a:r>
              <a:rPr lang="en-US" dirty="0" err="1"/>
              <a:t>ve</a:t>
            </a:r>
            <a:r>
              <a:rPr lang="en-US" dirty="0"/>
              <a:t> </a:t>
            </a:r>
            <a:r>
              <a:rPr lang="en-US" dirty="0" err="1"/>
              <a:t>özellikle</a:t>
            </a:r>
            <a:r>
              <a:rPr lang="en-US" dirty="0"/>
              <a:t> </a:t>
            </a:r>
            <a:r>
              <a:rPr lang="en-US" dirty="0" err="1"/>
              <a:t>zamanla</a:t>
            </a:r>
            <a:r>
              <a:rPr lang="en-US" dirty="0"/>
              <a:t> </a:t>
            </a:r>
            <a:r>
              <a:rPr lang="en-US" dirty="0" err="1"/>
              <a:t>güçlü</a:t>
            </a:r>
            <a:r>
              <a:rPr lang="en-US" dirty="0"/>
              <a:t> </a:t>
            </a:r>
            <a:r>
              <a:rPr lang="en-US" dirty="0" err="1"/>
              <a:t>desenler</a:t>
            </a:r>
            <a:r>
              <a:rPr lang="en-US" dirty="0"/>
              <a:t> </a:t>
            </a:r>
            <a:r>
              <a:rPr lang="en-US" dirty="0" err="1"/>
              <a:t>gösteren</a:t>
            </a:r>
            <a:r>
              <a:rPr lang="en-US" dirty="0"/>
              <a:t> </a:t>
            </a:r>
            <a:r>
              <a:rPr lang="en-US" dirty="0" err="1"/>
              <a:t>veriler</a:t>
            </a:r>
            <a:r>
              <a:rPr lang="en-US" dirty="0"/>
              <a:t> </a:t>
            </a:r>
            <a:r>
              <a:rPr lang="en-US" dirty="0" err="1"/>
              <a:t>için</a:t>
            </a:r>
            <a:r>
              <a:rPr lang="en-US" dirty="0"/>
              <a:t> son </a:t>
            </a:r>
            <a:r>
              <a:rPr lang="en-US" dirty="0" err="1"/>
              <a:t>derece</a:t>
            </a:r>
            <a:r>
              <a:rPr lang="en-US" dirty="0"/>
              <a:t> </a:t>
            </a:r>
            <a:r>
              <a:rPr lang="en-US" dirty="0" err="1"/>
              <a:t>etkilidir</a:t>
            </a:r>
            <a:r>
              <a:rPr lang="en-US" dirty="0"/>
              <a:t>.</a:t>
            </a:r>
          </a:p>
        </p:txBody>
      </p:sp>
    </p:spTree>
    <p:extLst>
      <p:ext uri="{BB962C8B-B14F-4D97-AF65-F5344CB8AC3E}">
        <p14:creationId xmlns:p14="http://schemas.microsoft.com/office/powerpoint/2010/main" val="248760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1. Zaman </a:t>
            </a:r>
            <a:r>
              <a:rPr lang="en-US" dirty="0" err="1">
                <a:solidFill>
                  <a:srgbClr val="FF0000"/>
                </a:solidFill>
              </a:rPr>
              <a:t>Serisi</a:t>
            </a:r>
            <a:r>
              <a:rPr lang="en-US" dirty="0">
                <a:solidFill>
                  <a:srgbClr val="FF0000"/>
                </a:solidFill>
              </a:rPr>
              <a:t> </a:t>
            </a:r>
            <a:r>
              <a:rPr lang="en-US" dirty="0" err="1">
                <a:solidFill>
                  <a:srgbClr val="FF0000"/>
                </a:solidFill>
              </a:rPr>
              <a:t>Analizi</a:t>
            </a:r>
            <a:endParaRPr lang="en-US" dirty="0">
              <a:solidFill>
                <a:srgbClr val="FF0000"/>
              </a:solidFill>
            </a:endParaRPr>
          </a:p>
          <a:p>
            <a:pPr marL="0" indent="0">
              <a:lnSpc>
                <a:spcPct val="100000"/>
              </a:lnSpc>
              <a:spcAft>
                <a:spcPts val="600"/>
              </a:spcAft>
              <a:buNone/>
            </a:pPr>
            <a:r>
              <a:rPr lang="en-US" b="1" dirty="0" err="1"/>
              <a:t>Şirket</a:t>
            </a:r>
            <a:r>
              <a:rPr lang="en-US" b="1" dirty="0"/>
              <a:t>:</a:t>
            </a:r>
            <a:r>
              <a:rPr lang="en-US" dirty="0"/>
              <a:t> Coca-Cola</a:t>
            </a:r>
          </a:p>
          <a:p>
            <a:pPr marL="0" indent="0">
              <a:lnSpc>
                <a:spcPct val="100000"/>
              </a:lnSpc>
              <a:spcAft>
                <a:spcPts val="600"/>
              </a:spcAft>
              <a:buNone/>
            </a:pPr>
            <a:r>
              <a:rPr lang="en-US" b="1" dirty="0" err="1"/>
              <a:t>Ürün</a:t>
            </a:r>
            <a:r>
              <a:rPr lang="en-US" dirty="0"/>
              <a:t>: Coca-Cola </a:t>
            </a:r>
            <a:r>
              <a:rPr lang="en-US" dirty="0" err="1"/>
              <a:t>klasik</a:t>
            </a:r>
            <a:r>
              <a:rPr lang="en-US" dirty="0"/>
              <a:t> kutu </a:t>
            </a:r>
            <a:r>
              <a:rPr lang="en-US" dirty="0" err="1"/>
              <a:t>içecek</a:t>
            </a:r>
            <a:endParaRPr lang="en-US" dirty="0"/>
          </a:p>
          <a:p>
            <a:pPr marL="0" indent="0">
              <a:lnSpc>
                <a:spcPct val="100000"/>
              </a:lnSpc>
              <a:spcAft>
                <a:spcPts val="600"/>
              </a:spcAft>
              <a:buNone/>
            </a:pPr>
            <a:r>
              <a:rPr lang="en-US" b="1" dirty="0" err="1"/>
              <a:t>Uygulama</a:t>
            </a:r>
            <a:r>
              <a:rPr lang="en-US" dirty="0"/>
              <a:t>: Coca-Cola, </a:t>
            </a:r>
            <a:r>
              <a:rPr lang="en-US" dirty="0" err="1"/>
              <a:t>geçmiş</a:t>
            </a:r>
            <a:r>
              <a:rPr lang="en-US" dirty="0"/>
              <a:t> </a:t>
            </a:r>
            <a:r>
              <a:rPr lang="en-US" dirty="0" err="1"/>
              <a:t>yıllardaki</a:t>
            </a:r>
            <a:r>
              <a:rPr lang="en-US" dirty="0"/>
              <a:t> </a:t>
            </a:r>
            <a:r>
              <a:rPr lang="en-US" dirty="0" err="1"/>
              <a:t>aylık</a:t>
            </a:r>
            <a:r>
              <a:rPr lang="en-US" dirty="0"/>
              <a:t> </a:t>
            </a:r>
            <a:r>
              <a:rPr lang="en-US" dirty="0" err="1"/>
              <a:t>satış</a:t>
            </a:r>
            <a:r>
              <a:rPr lang="en-US" dirty="0"/>
              <a:t> </a:t>
            </a:r>
            <a:r>
              <a:rPr lang="en-US" dirty="0" err="1"/>
              <a:t>verilerini</a:t>
            </a:r>
            <a:r>
              <a:rPr lang="en-US" dirty="0"/>
              <a:t> </a:t>
            </a:r>
            <a:r>
              <a:rPr lang="en-US" dirty="0" err="1"/>
              <a:t>kullanarak</a:t>
            </a:r>
            <a:r>
              <a:rPr lang="en-US" dirty="0"/>
              <a:t>, zaman </a:t>
            </a:r>
            <a:r>
              <a:rPr lang="en-US" dirty="0" err="1"/>
              <a:t>serisi</a:t>
            </a:r>
            <a:r>
              <a:rPr lang="en-US" dirty="0"/>
              <a:t> </a:t>
            </a:r>
            <a:r>
              <a:rPr lang="en-US" dirty="0" err="1"/>
              <a:t>analizi</a:t>
            </a:r>
            <a:r>
              <a:rPr lang="en-US" dirty="0"/>
              <a:t> </a:t>
            </a:r>
            <a:r>
              <a:rPr lang="en-US" dirty="0" err="1"/>
              <a:t>yapar</a:t>
            </a:r>
            <a:r>
              <a:rPr lang="en-US" dirty="0"/>
              <a:t>. </a:t>
            </a:r>
            <a:endParaRPr lang="tr-TR" dirty="0"/>
          </a:p>
          <a:p>
            <a:pPr marL="0" indent="0">
              <a:lnSpc>
                <a:spcPct val="100000"/>
              </a:lnSpc>
              <a:spcAft>
                <a:spcPts val="600"/>
              </a:spcAft>
              <a:buNone/>
            </a:pPr>
            <a:r>
              <a:rPr lang="en-US" dirty="0" err="1"/>
              <a:t>Özellikle</a:t>
            </a:r>
            <a:r>
              <a:rPr lang="en-US" dirty="0"/>
              <a:t> </a:t>
            </a:r>
            <a:r>
              <a:rPr lang="en-US" dirty="0" err="1"/>
              <a:t>yaz</a:t>
            </a:r>
            <a:r>
              <a:rPr lang="en-US" dirty="0"/>
              <a:t> </a:t>
            </a:r>
            <a:r>
              <a:rPr lang="en-US" dirty="0" err="1"/>
              <a:t>aylarında</a:t>
            </a:r>
            <a:r>
              <a:rPr lang="en-US" dirty="0"/>
              <a:t> </a:t>
            </a:r>
            <a:r>
              <a:rPr lang="en-US" dirty="0" err="1"/>
              <a:t>artış</a:t>
            </a:r>
            <a:r>
              <a:rPr lang="en-US" dirty="0"/>
              <a:t> </a:t>
            </a:r>
            <a:r>
              <a:rPr lang="en-US" dirty="0" err="1"/>
              <a:t>gösteren</a:t>
            </a:r>
            <a:r>
              <a:rPr lang="en-US" dirty="0"/>
              <a:t> </a:t>
            </a:r>
            <a:r>
              <a:rPr lang="en-US" dirty="0" err="1"/>
              <a:t>mevsimsel</a:t>
            </a:r>
            <a:r>
              <a:rPr lang="en-US" dirty="0"/>
              <a:t> </a:t>
            </a:r>
            <a:r>
              <a:rPr lang="en-US" dirty="0" err="1"/>
              <a:t>satış</a:t>
            </a:r>
            <a:r>
              <a:rPr lang="en-US" dirty="0"/>
              <a:t> </a:t>
            </a:r>
            <a:r>
              <a:rPr lang="en-US" dirty="0" err="1"/>
              <a:t>eğilimlerini</a:t>
            </a:r>
            <a:r>
              <a:rPr lang="en-US" dirty="0"/>
              <a:t> </a:t>
            </a:r>
            <a:r>
              <a:rPr lang="en-US" dirty="0" err="1"/>
              <a:t>belirlemek</a:t>
            </a:r>
            <a:r>
              <a:rPr lang="en-US" dirty="0"/>
              <a:t> </a:t>
            </a:r>
            <a:r>
              <a:rPr lang="en-US" dirty="0" err="1"/>
              <a:t>için</a:t>
            </a:r>
            <a:r>
              <a:rPr lang="en-US" dirty="0"/>
              <a:t> </a:t>
            </a:r>
            <a:r>
              <a:rPr lang="en-US" dirty="0" err="1"/>
              <a:t>hareketli</a:t>
            </a:r>
            <a:r>
              <a:rPr lang="en-US" dirty="0"/>
              <a:t> </a:t>
            </a:r>
            <a:r>
              <a:rPr lang="en-US" dirty="0" err="1"/>
              <a:t>ortalamalar</a:t>
            </a:r>
            <a:r>
              <a:rPr lang="en-US" dirty="0"/>
              <a:t> </a:t>
            </a:r>
            <a:r>
              <a:rPr lang="en-US" dirty="0" err="1"/>
              <a:t>ve</a:t>
            </a:r>
            <a:r>
              <a:rPr lang="en-US" dirty="0"/>
              <a:t> </a:t>
            </a:r>
            <a:r>
              <a:rPr lang="en-US" dirty="0" err="1"/>
              <a:t>üstel</a:t>
            </a:r>
            <a:r>
              <a:rPr lang="en-US" dirty="0"/>
              <a:t> </a:t>
            </a:r>
            <a:r>
              <a:rPr lang="en-US" dirty="0" err="1"/>
              <a:t>düzleştirme</a:t>
            </a:r>
            <a:r>
              <a:rPr lang="en-US" dirty="0"/>
              <a:t> </a:t>
            </a:r>
            <a:r>
              <a:rPr lang="en-US" dirty="0" err="1"/>
              <a:t>tekniklerini</a:t>
            </a:r>
            <a:r>
              <a:rPr lang="en-US" dirty="0"/>
              <a:t> </a:t>
            </a:r>
            <a:r>
              <a:rPr lang="en-US" dirty="0" err="1"/>
              <a:t>kullanabilir</a:t>
            </a:r>
            <a:r>
              <a:rPr lang="en-US" dirty="0"/>
              <a:t>. </a:t>
            </a:r>
            <a:endParaRPr lang="tr-TR" dirty="0"/>
          </a:p>
          <a:p>
            <a:pPr marL="0" indent="0">
              <a:lnSpc>
                <a:spcPct val="100000"/>
              </a:lnSpc>
              <a:spcAft>
                <a:spcPts val="600"/>
              </a:spcAft>
              <a:buNone/>
            </a:pPr>
            <a:r>
              <a:rPr lang="en-US" dirty="0"/>
              <a:t>Bu </a:t>
            </a:r>
            <a:r>
              <a:rPr lang="en-US" dirty="0" err="1"/>
              <a:t>analiz</a:t>
            </a:r>
            <a:r>
              <a:rPr lang="en-US" dirty="0"/>
              <a:t>, </a:t>
            </a:r>
            <a:r>
              <a:rPr lang="en-US" dirty="0" err="1"/>
              <a:t>özellikle</a:t>
            </a:r>
            <a:r>
              <a:rPr lang="en-US" dirty="0"/>
              <a:t> </a:t>
            </a:r>
            <a:r>
              <a:rPr lang="en-US" dirty="0" err="1"/>
              <a:t>büyük</a:t>
            </a:r>
            <a:r>
              <a:rPr lang="en-US" dirty="0"/>
              <a:t> </a:t>
            </a:r>
            <a:r>
              <a:rPr lang="en-US" dirty="0" err="1"/>
              <a:t>kampanyalar</a:t>
            </a:r>
            <a:r>
              <a:rPr lang="en-US" dirty="0"/>
              <a:t> </a:t>
            </a:r>
            <a:r>
              <a:rPr lang="en-US" dirty="0" err="1"/>
              <a:t>ve</a:t>
            </a:r>
            <a:r>
              <a:rPr lang="en-US" dirty="0"/>
              <a:t> </a:t>
            </a:r>
            <a:r>
              <a:rPr lang="en-US" dirty="0" err="1"/>
              <a:t>tatil</a:t>
            </a:r>
            <a:r>
              <a:rPr lang="en-US" dirty="0"/>
              <a:t> </a:t>
            </a:r>
            <a:r>
              <a:rPr lang="en-US" dirty="0" err="1"/>
              <a:t>sezonları</a:t>
            </a:r>
            <a:r>
              <a:rPr lang="en-US" dirty="0"/>
              <a:t> </a:t>
            </a:r>
            <a:r>
              <a:rPr lang="en-US" dirty="0" err="1"/>
              <a:t>öncesi</a:t>
            </a:r>
            <a:r>
              <a:rPr lang="en-US" dirty="0"/>
              <a:t> </a:t>
            </a:r>
            <a:r>
              <a:rPr lang="en-US" dirty="0" err="1"/>
              <a:t>stok</a:t>
            </a:r>
            <a:r>
              <a:rPr lang="en-US" dirty="0"/>
              <a:t> </a:t>
            </a:r>
            <a:r>
              <a:rPr lang="en-US" dirty="0" err="1"/>
              <a:t>ve</a:t>
            </a:r>
            <a:r>
              <a:rPr lang="en-US" dirty="0"/>
              <a:t> </a:t>
            </a:r>
            <a:r>
              <a:rPr lang="en-US" dirty="0" err="1"/>
              <a:t>dağıtım</a:t>
            </a:r>
            <a:r>
              <a:rPr lang="en-US" dirty="0"/>
              <a:t> </a:t>
            </a:r>
            <a:r>
              <a:rPr lang="en-US" dirty="0" err="1"/>
              <a:t>planlamalarında</a:t>
            </a:r>
            <a:r>
              <a:rPr lang="en-US" dirty="0"/>
              <a:t> </a:t>
            </a:r>
            <a:r>
              <a:rPr lang="en-US" dirty="0" err="1"/>
              <a:t>kullanılır</a:t>
            </a:r>
            <a:r>
              <a:rPr lang="en-US" dirty="0"/>
              <a:t>.</a:t>
            </a:r>
          </a:p>
        </p:txBody>
      </p:sp>
    </p:spTree>
    <p:extLst>
      <p:ext uri="{BB962C8B-B14F-4D97-AF65-F5344CB8AC3E}">
        <p14:creationId xmlns:p14="http://schemas.microsoft.com/office/powerpoint/2010/main" val="141118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2) </a:t>
            </a:r>
            <a:r>
              <a:rPr lang="en-US" dirty="0" err="1">
                <a:solidFill>
                  <a:srgbClr val="FF0000"/>
                </a:solidFill>
              </a:rPr>
              <a:t>Neden-Sonuç</a:t>
            </a:r>
            <a:r>
              <a:rPr lang="en-US" dirty="0">
                <a:solidFill>
                  <a:srgbClr val="FF0000"/>
                </a:solidFill>
              </a:rPr>
              <a:t> </a:t>
            </a:r>
            <a:r>
              <a:rPr lang="en-US" dirty="0" err="1">
                <a:solidFill>
                  <a:srgbClr val="FF0000"/>
                </a:solidFill>
              </a:rPr>
              <a:t>Modelleri</a:t>
            </a:r>
            <a:r>
              <a:rPr lang="en-US" dirty="0">
                <a:solidFill>
                  <a:srgbClr val="FF0000"/>
                </a:solidFill>
              </a:rPr>
              <a:t>: </a:t>
            </a:r>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a:t>Bu </a:t>
            </a:r>
            <a:r>
              <a:rPr lang="en-US" dirty="0" err="1"/>
              <a:t>modeller</a:t>
            </a:r>
            <a:r>
              <a:rPr lang="en-US" dirty="0"/>
              <a:t>, ekonometrik </a:t>
            </a:r>
            <a:r>
              <a:rPr lang="en-US" dirty="0" err="1"/>
              <a:t>modeller</a:t>
            </a:r>
            <a:r>
              <a:rPr lang="en-US" dirty="0"/>
              <a:t> </a:t>
            </a:r>
            <a:r>
              <a:rPr lang="en-US" dirty="0" err="1"/>
              <a:t>gibi</a:t>
            </a:r>
            <a:r>
              <a:rPr lang="en-US" dirty="0"/>
              <a:t>, </a:t>
            </a:r>
            <a:r>
              <a:rPr lang="en-US" dirty="0" err="1"/>
              <a:t>satışların</a:t>
            </a:r>
            <a:r>
              <a:rPr lang="en-US" dirty="0"/>
              <a:t> </a:t>
            </a:r>
            <a:r>
              <a:rPr lang="en-US" dirty="0" err="1"/>
              <a:t>ekonomik</a:t>
            </a:r>
            <a:r>
              <a:rPr lang="en-US" dirty="0"/>
              <a:t> </a:t>
            </a:r>
            <a:r>
              <a:rPr lang="en-US" dirty="0" err="1"/>
              <a:t>koşullar</a:t>
            </a:r>
            <a:r>
              <a:rPr lang="en-US" dirty="0"/>
              <a:t>, </a:t>
            </a:r>
            <a:r>
              <a:rPr lang="en-US" dirty="0" err="1"/>
              <a:t>pazarlama</a:t>
            </a:r>
            <a:r>
              <a:rPr lang="en-US" dirty="0"/>
              <a:t> </a:t>
            </a:r>
            <a:r>
              <a:rPr lang="en-US" dirty="0" err="1"/>
              <a:t>harcamaları</a:t>
            </a:r>
            <a:r>
              <a:rPr lang="en-US" dirty="0"/>
              <a:t> </a:t>
            </a:r>
            <a:r>
              <a:rPr lang="en-US" dirty="0" err="1"/>
              <a:t>veya</a:t>
            </a:r>
            <a:r>
              <a:rPr lang="en-US" dirty="0"/>
              <a:t> </a:t>
            </a:r>
            <a:r>
              <a:rPr lang="en-US" dirty="0" err="1"/>
              <a:t>fiyat</a:t>
            </a:r>
            <a:r>
              <a:rPr lang="en-US" dirty="0"/>
              <a:t> </a:t>
            </a:r>
            <a:r>
              <a:rPr lang="en-US" dirty="0" err="1"/>
              <a:t>değişiklikleri</a:t>
            </a:r>
            <a:r>
              <a:rPr lang="en-US" dirty="0"/>
              <a:t> </a:t>
            </a:r>
            <a:r>
              <a:rPr lang="en-US" dirty="0" err="1"/>
              <a:t>gibi</a:t>
            </a:r>
            <a:r>
              <a:rPr lang="en-US" dirty="0"/>
              <a:t> </a:t>
            </a:r>
            <a:r>
              <a:rPr lang="en-US" dirty="0" err="1"/>
              <a:t>belirli</a:t>
            </a:r>
            <a:r>
              <a:rPr lang="en-US" dirty="0"/>
              <a:t> </a:t>
            </a:r>
            <a:r>
              <a:rPr lang="en-US" dirty="0" err="1"/>
              <a:t>dışsal</a:t>
            </a:r>
            <a:r>
              <a:rPr lang="en-US" dirty="0"/>
              <a:t> </a:t>
            </a:r>
            <a:r>
              <a:rPr lang="en-US" dirty="0" err="1"/>
              <a:t>değişkenler</a:t>
            </a:r>
            <a:r>
              <a:rPr lang="en-US" dirty="0"/>
              <a:t> </a:t>
            </a:r>
            <a:r>
              <a:rPr lang="en-US" dirty="0" err="1"/>
              <a:t>veya</a:t>
            </a:r>
            <a:r>
              <a:rPr lang="en-US" dirty="0"/>
              <a:t> </a:t>
            </a:r>
            <a:r>
              <a:rPr lang="en-US" dirty="0" err="1"/>
              <a:t>öncü</a:t>
            </a:r>
            <a:r>
              <a:rPr lang="en-US" dirty="0"/>
              <a:t> </a:t>
            </a:r>
            <a:r>
              <a:rPr lang="en-US" dirty="0" err="1"/>
              <a:t>göstergeler</a:t>
            </a:r>
            <a:r>
              <a:rPr lang="en-US" dirty="0"/>
              <a:t> </a:t>
            </a:r>
            <a:r>
              <a:rPr lang="en-US" dirty="0" err="1"/>
              <a:t>tarafından</a:t>
            </a:r>
            <a:r>
              <a:rPr lang="en-US" dirty="0"/>
              <a:t> </a:t>
            </a:r>
            <a:r>
              <a:rPr lang="en-US" dirty="0" err="1"/>
              <a:t>etkilendiğini</a:t>
            </a:r>
            <a:r>
              <a:rPr lang="en-US" dirty="0"/>
              <a:t> </a:t>
            </a:r>
            <a:r>
              <a:rPr lang="en-US" dirty="0" err="1"/>
              <a:t>varsayar</a:t>
            </a:r>
            <a:r>
              <a:rPr lang="en-US" dirty="0"/>
              <a:t>. </a:t>
            </a:r>
            <a:endParaRPr lang="tr-TR" dirty="0"/>
          </a:p>
          <a:p>
            <a:pPr marL="0" indent="0" algn="just">
              <a:lnSpc>
                <a:spcPct val="100000"/>
              </a:lnSpc>
              <a:spcAft>
                <a:spcPts val="600"/>
              </a:spcAft>
              <a:buNone/>
            </a:pPr>
            <a:r>
              <a:rPr lang="en-US" dirty="0" err="1"/>
              <a:t>Ekonomik</a:t>
            </a:r>
            <a:r>
              <a:rPr lang="en-US" dirty="0"/>
              <a:t> </a:t>
            </a:r>
            <a:r>
              <a:rPr lang="en-US" dirty="0" err="1"/>
              <a:t>modelleme</a:t>
            </a:r>
            <a:r>
              <a:rPr lang="en-US" dirty="0"/>
              <a:t>, </a:t>
            </a:r>
            <a:r>
              <a:rPr lang="en-US" dirty="0" err="1"/>
              <a:t>satışların</a:t>
            </a:r>
            <a:r>
              <a:rPr lang="en-US" dirty="0"/>
              <a:t> </a:t>
            </a:r>
            <a:r>
              <a:rPr lang="en-US" dirty="0" err="1"/>
              <a:t>bu</a:t>
            </a:r>
            <a:r>
              <a:rPr lang="en-US" dirty="0"/>
              <a:t> </a:t>
            </a:r>
            <a:r>
              <a:rPr lang="en-US" dirty="0" err="1"/>
              <a:t>değişkenlere</a:t>
            </a:r>
            <a:r>
              <a:rPr lang="en-US" dirty="0"/>
              <a:t> </a:t>
            </a:r>
            <a:r>
              <a:rPr lang="en-US" dirty="0" err="1"/>
              <a:t>bağlı</a:t>
            </a:r>
            <a:r>
              <a:rPr lang="en-US" dirty="0"/>
              <a:t> </a:t>
            </a:r>
            <a:r>
              <a:rPr lang="en-US" dirty="0" err="1"/>
              <a:t>olarak</a:t>
            </a:r>
            <a:r>
              <a:rPr lang="en-US" dirty="0"/>
              <a:t> </a:t>
            </a:r>
            <a:r>
              <a:rPr lang="en-US" dirty="0" err="1"/>
              <a:t>modellendiği</a:t>
            </a:r>
            <a:r>
              <a:rPr lang="en-US" dirty="0"/>
              <a:t> </a:t>
            </a:r>
            <a:r>
              <a:rPr lang="en-US" dirty="0" err="1"/>
              <a:t>regresyon</a:t>
            </a:r>
            <a:r>
              <a:rPr lang="en-US" dirty="0"/>
              <a:t> </a:t>
            </a:r>
            <a:r>
              <a:rPr lang="en-US" dirty="0" err="1"/>
              <a:t>analizini</a:t>
            </a:r>
            <a:r>
              <a:rPr lang="en-US" dirty="0"/>
              <a:t> </a:t>
            </a:r>
            <a:r>
              <a:rPr lang="en-US" dirty="0" err="1"/>
              <a:t>içerir</a:t>
            </a:r>
            <a:r>
              <a:rPr lang="en-US" dirty="0"/>
              <a:t>. </a:t>
            </a:r>
            <a:endParaRPr lang="tr-TR" dirty="0"/>
          </a:p>
          <a:p>
            <a:pPr marL="0" indent="0" algn="just">
              <a:lnSpc>
                <a:spcPct val="100000"/>
              </a:lnSpc>
              <a:spcAft>
                <a:spcPts val="600"/>
              </a:spcAft>
              <a:buNone/>
            </a:pPr>
            <a:r>
              <a:rPr lang="en-US" dirty="0" err="1"/>
              <a:t>Dışsal</a:t>
            </a:r>
            <a:r>
              <a:rPr lang="en-US" dirty="0"/>
              <a:t> </a:t>
            </a:r>
            <a:r>
              <a:rPr lang="en-US" dirty="0" err="1"/>
              <a:t>faktörler</a:t>
            </a:r>
            <a:r>
              <a:rPr lang="en-US" dirty="0"/>
              <a:t> </a:t>
            </a:r>
            <a:r>
              <a:rPr lang="en-US" dirty="0" err="1"/>
              <a:t>satışları</a:t>
            </a:r>
            <a:r>
              <a:rPr lang="en-US" dirty="0"/>
              <a:t> </a:t>
            </a:r>
            <a:r>
              <a:rPr lang="en-US" dirty="0" err="1"/>
              <a:t>güçlü</a:t>
            </a:r>
            <a:r>
              <a:rPr lang="en-US" dirty="0"/>
              <a:t> </a:t>
            </a:r>
            <a:r>
              <a:rPr lang="en-US" dirty="0" err="1"/>
              <a:t>bir</a:t>
            </a:r>
            <a:r>
              <a:rPr lang="en-US" dirty="0"/>
              <a:t> </a:t>
            </a:r>
            <a:r>
              <a:rPr lang="en-US" dirty="0" err="1"/>
              <a:t>şekilde</a:t>
            </a:r>
            <a:r>
              <a:rPr lang="en-US" dirty="0"/>
              <a:t> </a:t>
            </a:r>
            <a:r>
              <a:rPr lang="en-US" dirty="0" err="1"/>
              <a:t>öngördüğünde</a:t>
            </a:r>
            <a:r>
              <a:rPr lang="en-US" dirty="0"/>
              <a:t> </a:t>
            </a:r>
            <a:r>
              <a:rPr lang="en-US" dirty="0" err="1"/>
              <a:t>bu</a:t>
            </a:r>
            <a:r>
              <a:rPr lang="en-US" dirty="0"/>
              <a:t> </a:t>
            </a:r>
            <a:r>
              <a:rPr lang="en-US" dirty="0" err="1"/>
              <a:t>yöntem</a:t>
            </a:r>
            <a:r>
              <a:rPr lang="en-US" dirty="0"/>
              <a:t> </a:t>
            </a:r>
            <a:r>
              <a:rPr lang="en-US" dirty="0" err="1"/>
              <a:t>güçlüdür</a:t>
            </a:r>
            <a:r>
              <a:rPr lang="en-US" dirty="0"/>
              <a:t>.</a:t>
            </a:r>
          </a:p>
        </p:txBody>
      </p:sp>
    </p:spTree>
    <p:extLst>
      <p:ext uri="{BB962C8B-B14F-4D97-AF65-F5344CB8AC3E}">
        <p14:creationId xmlns:p14="http://schemas.microsoft.com/office/powerpoint/2010/main" val="133206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2. </a:t>
            </a:r>
            <a:r>
              <a:rPr lang="en-US" dirty="0" err="1">
                <a:solidFill>
                  <a:srgbClr val="FF0000"/>
                </a:solidFill>
              </a:rPr>
              <a:t>Neden-Sonuç</a:t>
            </a:r>
            <a:r>
              <a:rPr lang="en-US" dirty="0">
                <a:solidFill>
                  <a:srgbClr val="FF0000"/>
                </a:solidFill>
              </a:rPr>
              <a:t> </a:t>
            </a:r>
            <a:r>
              <a:rPr lang="en-US" dirty="0" err="1">
                <a:solidFill>
                  <a:srgbClr val="FF0000"/>
                </a:solidFill>
              </a:rPr>
              <a:t>Modelleri</a:t>
            </a:r>
            <a:endParaRPr lang="tr-TR" dirty="0">
              <a:solidFill>
                <a:srgbClr val="FF0000"/>
              </a:solidFill>
            </a:endParaRPr>
          </a:p>
          <a:p>
            <a:pPr marL="0" indent="0">
              <a:lnSpc>
                <a:spcPct val="100000"/>
              </a:lnSpc>
              <a:spcAft>
                <a:spcPts val="600"/>
              </a:spcAft>
              <a:buNone/>
            </a:pPr>
            <a:r>
              <a:rPr lang="tr-TR" b="1" dirty="0"/>
              <a:t>Şirket</a:t>
            </a:r>
            <a:r>
              <a:rPr lang="tr-TR" dirty="0"/>
              <a:t>: Samsung</a:t>
            </a:r>
          </a:p>
          <a:p>
            <a:pPr marL="0" indent="0">
              <a:lnSpc>
                <a:spcPct val="100000"/>
              </a:lnSpc>
              <a:spcAft>
                <a:spcPts val="600"/>
              </a:spcAft>
              <a:buNone/>
            </a:pPr>
            <a:r>
              <a:rPr lang="tr-TR" b="1" dirty="0"/>
              <a:t>Ürün</a:t>
            </a:r>
            <a:r>
              <a:rPr lang="tr-TR" dirty="0"/>
              <a:t>: Samsung Galaxy akıllı telefonlar</a:t>
            </a:r>
          </a:p>
          <a:p>
            <a:pPr marL="0" indent="0">
              <a:lnSpc>
                <a:spcPct val="100000"/>
              </a:lnSpc>
              <a:spcAft>
                <a:spcPts val="600"/>
              </a:spcAft>
              <a:buNone/>
            </a:pPr>
            <a:r>
              <a:rPr lang="tr-TR" b="1" dirty="0"/>
              <a:t>Uygulama</a:t>
            </a:r>
            <a:r>
              <a:rPr lang="tr-TR" dirty="0"/>
              <a:t>: Samsung, reklam harcamaları, ekonomik koşullar ve rakip ürün fiyatları gibi dışsal değişkenleri kullanarak satışları tahmin eder. </a:t>
            </a:r>
          </a:p>
          <a:p>
            <a:pPr marL="0" indent="0">
              <a:lnSpc>
                <a:spcPct val="100000"/>
              </a:lnSpc>
              <a:spcAft>
                <a:spcPts val="600"/>
              </a:spcAft>
              <a:buNone/>
            </a:pPr>
            <a:r>
              <a:rPr lang="tr-TR" dirty="0"/>
              <a:t>Örneğin, bir yeni ürün lansmanı öncesi artırılan reklam harcamalarının satışlar üzerindeki etkisini ölçmek için regresyon analizleri yapılabilir. Bu sayede, pazarlama bütçesinin etkinliği konusunda stratejik kararlar alınabilir.</a:t>
            </a:r>
          </a:p>
        </p:txBody>
      </p:sp>
    </p:spTree>
    <p:extLst>
      <p:ext uri="{BB962C8B-B14F-4D97-AF65-F5344CB8AC3E}">
        <p14:creationId xmlns:p14="http://schemas.microsoft.com/office/powerpoint/2010/main" val="137112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3) </a:t>
            </a:r>
            <a:r>
              <a:rPr lang="en-US" b="1" dirty="0" err="1">
                <a:solidFill>
                  <a:srgbClr val="FF0000"/>
                </a:solidFill>
              </a:rPr>
              <a:t>Kalitatif</a:t>
            </a:r>
            <a:r>
              <a:rPr lang="en-US" b="1" dirty="0">
                <a:solidFill>
                  <a:srgbClr val="FF0000"/>
                </a:solidFill>
              </a:rPr>
              <a:t> </a:t>
            </a:r>
            <a:r>
              <a:rPr lang="en-US" b="1" dirty="0" err="1">
                <a:solidFill>
                  <a:srgbClr val="FF0000"/>
                </a:solidFill>
              </a:rPr>
              <a:t>Teknikler</a:t>
            </a:r>
            <a:r>
              <a:rPr lang="en-US" b="1" dirty="0">
                <a:solidFill>
                  <a:srgbClr val="FF0000"/>
                </a:solidFill>
              </a:rPr>
              <a:t> </a:t>
            </a:r>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err="1"/>
              <a:t>Verinin</a:t>
            </a:r>
            <a:r>
              <a:rPr lang="en-US" dirty="0"/>
              <a:t> </a:t>
            </a:r>
            <a:r>
              <a:rPr lang="en-US" dirty="0" err="1"/>
              <a:t>kıt</a:t>
            </a:r>
            <a:r>
              <a:rPr lang="en-US" dirty="0"/>
              <a:t> </a:t>
            </a:r>
            <a:r>
              <a:rPr lang="en-US" dirty="0" err="1"/>
              <a:t>olduğu</a:t>
            </a:r>
            <a:r>
              <a:rPr lang="en-US" dirty="0"/>
              <a:t> </a:t>
            </a:r>
            <a:r>
              <a:rPr lang="en-US" dirty="0" err="1"/>
              <a:t>veya</a:t>
            </a:r>
            <a:r>
              <a:rPr lang="en-US" dirty="0"/>
              <a:t> yeni </a:t>
            </a:r>
            <a:r>
              <a:rPr lang="en-US" dirty="0" err="1"/>
              <a:t>ürünler</a:t>
            </a:r>
            <a:r>
              <a:rPr lang="en-US" dirty="0"/>
              <a:t> </a:t>
            </a:r>
            <a:r>
              <a:rPr lang="en-US" dirty="0" err="1"/>
              <a:t>piyasaya</a:t>
            </a:r>
            <a:r>
              <a:rPr lang="en-US" dirty="0"/>
              <a:t> </a:t>
            </a:r>
            <a:r>
              <a:rPr lang="en-US" dirty="0" err="1"/>
              <a:t>sürülürken</a:t>
            </a:r>
            <a:r>
              <a:rPr lang="en-US" dirty="0"/>
              <a:t> </a:t>
            </a:r>
            <a:r>
              <a:rPr lang="en-US" dirty="0" err="1"/>
              <a:t>sıklıkla</a:t>
            </a:r>
            <a:r>
              <a:rPr lang="en-US" dirty="0"/>
              <a:t> </a:t>
            </a:r>
            <a:r>
              <a:rPr lang="en-US" dirty="0" err="1"/>
              <a:t>kullanılan</a:t>
            </a:r>
            <a:r>
              <a:rPr lang="en-US" dirty="0"/>
              <a:t> </a:t>
            </a:r>
            <a:r>
              <a:rPr lang="en-US" dirty="0" err="1"/>
              <a:t>bu</a:t>
            </a:r>
            <a:r>
              <a:rPr lang="en-US" dirty="0"/>
              <a:t> </a:t>
            </a:r>
            <a:r>
              <a:rPr lang="en-US" dirty="0" err="1"/>
              <a:t>teknikler</a:t>
            </a:r>
            <a:r>
              <a:rPr lang="en-US" dirty="0"/>
              <a:t>, </a:t>
            </a:r>
            <a:r>
              <a:rPr lang="en-US" dirty="0" err="1"/>
              <a:t>tarihsel</a:t>
            </a:r>
            <a:r>
              <a:rPr lang="en-US" dirty="0"/>
              <a:t> </a:t>
            </a:r>
            <a:r>
              <a:rPr lang="en-US" dirty="0" err="1"/>
              <a:t>verilere</a:t>
            </a:r>
            <a:r>
              <a:rPr lang="en-US" dirty="0"/>
              <a:t> </a:t>
            </a:r>
            <a:r>
              <a:rPr lang="en-US" dirty="0" err="1"/>
              <a:t>değil</a:t>
            </a:r>
            <a:r>
              <a:rPr lang="en-US" dirty="0"/>
              <a:t>, </a:t>
            </a:r>
            <a:r>
              <a:rPr lang="en-US" dirty="0" err="1"/>
              <a:t>uzman</a:t>
            </a:r>
            <a:r>
              <a:rPr lang="en-US" dirty="0"/>
              <a:t> </a:t>
            </a:r>
            <a:r>
              <a:rPr lang="en-US" dirty="0" err="1"/>
              <a:t>yargısına</a:t>
            </a:r>
            <a:r>
              <a:rPr lang="en-US" dirty="0"/>
              <a:t> </a:t>
            </a:r>
            <a:r>
              <a:rPr lang="en-US" dirty="0" err="1"/>
              <a:t>dayanır</a:t>
            </a:r>
            <a:r>
              <a:rPr lang="en-US" dirty="0"/>
              <a:t>. </a:t>
            </a:r>
            <a:endParaRPr lang="tr-TR" dirty="0"/>
          </a:p>
          <a:p>
            <a:pPr marL="0" indent="0" algn="just">
              <a:lnSpc>
                <a:spcPct val="100000"/>
              </a:lnSpc>
              <a:spcAft>
                <a:spcPts val="600"/>
              </a:spcAft>
              <a:buNone/>
            </a:pPr>
            <a:r>
              <a:rPr lang="en-US" dirty="0" err="1"/>
              <a:t>Yöntemler</a:t>
            </a:r>
            <a:r>
              <a:rPr lang="en-US" dirty="0"/>
              <a:t> </a:t>
            </a:r>
            <a:r>
              <a:rPr lang="en-US" dirty="0" err="1"/>
              <a:t>arasında</a:t>
            </a:r>
            <a:r>
              <a:rPr lang="en-US" dirty="0"/>
              <a:t> Delphi </a:t>
            </a:r>
            <a:r>
              <a:rPr lang="en-US" dirty="0" err="1"/>
              <a:t>metodu</a:t>
            </a:r>
            <a:r>
              <a:rPr lang="en-US" dirty="0"/>
              <a:t>, </a:t>
            </a:r>
            <a:r>
              <a:rPr lang="en-US" dirty="0" err="1"/>
              <a:t>uzman</a:t>
            </a:r>
            <a:r>
              <a:rPr lang="en-US" dirty="0"/>
              <a:t> </a:t>
            </a:r>
            <a:r>
              <a:rPr lang="en-US" dirty="0" err="1"/>
              <a:t>panelleri</a:t>
            </a:r>
            <a:r>
              <a:rPr lang="en-US" dirty="0"/>
              <a:t> </a:t>
            </a:r>
            <a:r>
              <a:rPr lang="en-US" dirty="0" err="1"/>
              <a:t>ve</a:t>
            </a:r>
            <a:r>
              <a:rPr lang="en-US" dirty="0"/>
              <a:t> </a:t>
            </a:r>
            <a:r>
              <a:rPr lang="en-US" dirty="0" err="1"/>
              <a:t>pazar</a:t>
            </a:r>
            <a:r>
              <a:rPr lang="en-US" dirty="0"/>
              <a:t> </a:t>
            </a:r>
            <a:r>
              <a:rPr lang="en-US" dirty="0" err="1"/>
              <a:t>araştırmaları</a:t>
            </a:r>
            <a:r>
              <a:rPr lang="en-US" dirty="0"/>
              <a:t> </a:t>
            </a:r>
            <a:r>
              <a:rPr lang="en-US" dirty="0" err="1"/>
              <a:t>bulunur</a:t>
            </a:r>
            <a:r>
              <a:rPr lang="en-US" dirty="0"/>
              <a:t>. </a:t>
            </a:r>
            <a:endParaRPr lang="tr-TR" dirty="0"/>
          </a:p>
          <a:p>
            <a:pPr marL="0" indent="0" algn="just">
              <a:lnSpc>
                <a:spcPct val="100000"/>
              </a:lnSpc>
              <a:spcAft>
                <a:spcPts val="600"/>
              </a:spcAft>
              <a:buNone/>
            </a:pPr>
            <a:r>
              <a:rPr lang="en-US" dirty="0"/>
              <a:t>Bu </a:t>
            </a:r>
            <a:r>
              <a:rPr lang="en-US" dirty="0" err="1"/>
              <a:t>yaklaşımlar</a:t>
            </a:r>
            <a:r>
              <a:rPr lang="en-US" dirty="0"/>
              <a:t>, </a:t>
            </a:r>
            <a:r>
              <a:rPr lang="en-US" dirty="0" err="1"/>
              <a:t>ürün</a:t>
            </a:r>
            <a:r>
              <a:rPr lang="en-US" dirty="0"/>
              <a:t> </a:t>
            </a:r>
            <a:r>
              <a:rPr lang="en-US" dirty="0" err="1"/>
              <a:t>geliştirme</a:t>
            </a:r>
            <a:r>
              <a:rPr lang="en-US" dirty="0"/>
              <a:t> </a:t>
            </a:r>
            <a:r>
              <a:rPr lang="en-US" dirty="0" err="1"/>
              <a:t>sürecinin</a:t>
            </a:r>
            <a:r>
              <a:rPr lang="en-US" dirty="0"/>
              <a:t> </a:t>
            </a:r>
            <a:r>
              <a:rPr lang="en-US" dirty="0" err="1"/>
              <a:t>başlangıç</a:t>
            </a:r>
            <a:r>
              <a:rPr lang="en-US" dirty="0"/>
              <a:t> </a:t>
            </a:r>
            <a:r>
              <a:rPr lang="en-US" dirty="0" err="1"/>
              <a:t>aşamalarında</a:t>
            </a:r>
            <a:r>
              <a:rPr lang="en-US" dirty="0"/>
              <a:t> </a:t>
            </a:r>
            <a:r>
              <a:rPr lang="en-US" dirty="0" err="1"/>
              <a:t>veya</a:t>
            </a:r>
            <a:r>
              <a:rPr lang="en-US" dirty="0"/>
              <a:t> </a:t>
            </a:r>
            <a:r>
              <a:rPr lang="en-US" dirty="0" err="1"/>
              <a:t>oldukça</a:t>
            </a:r>
            <a:r>
              <a:rPr lang="en-US" dirty="0"/>
              <a:t> </a:t>
            </a:r>
            <a:r>
              <a:rPr lang="en-US" dirty="0" err="1"/>
              <a:t>değişken</a:t>
            </a:r>
            <a:r>
              <a:rPr lang="en-US" dirty="0"/>
              <a:t> </a:t>
            </a:r>
            <a:r>
              <a:rPr lang="en-US" dirty="0" err="1"/>
              <a:t>pazarlarda</a:t>
            </a:r>
            <a:r>
              <a:rPr lang="en-US" dirty="0"/>
              <a:t> </a:t>
            </a:r>
            <a:r>
              <a:rPr lang="en-US" dirty="0" err="1"/>
              <a:t>özellikle</a:t>
            </a:r>
            <a:r>
              <a:rPr lang="en-US" dirty="0"/>
              <a:t> </a:t>
            </a:r>
            <a:r>
              <a:rPr lang="en-US" dirty="0" err="1"/>
              <a:t>yararlıdır</a:t>
            </a:r>
            <a:r>
              <a:rPr lang="en-US" dirty="0"/>
              <a:t>.</a:t>
            </a:r>
          </a:p>
        </p:txBody>
      </p:sp>
    </p:spTree>
    <p:extLst>
      <p:ext uri="{BB962C8B-B14F-4D97-AF65-F5344CB8AC3E}">
        <p14:creationId xmlns:p14="http://schemas.microsoft.com/office/powerpoint/2010/main" val="139637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3. </a:t>
            </a:r>
            <a:r>
              <a:rPr lang="en-US" dirty="0" err="1">
                <a:solidFill>
                  <a:srgbClr val="FF0000"/>
                </a:solidFill>
              </a:rPr>
              <a:t>Kalitatif</a:t>
            </a:r>
            <a:r>
              <a:rPr lang="en-US" dirty="0">
                <a:solidFill>
                  <a:srgbClr val="FF0000"/>
                </a:solidFill>
              </a:rPr>
              <a:t> </a:t>
            </a:r>
            <a:r>
              <a:rPr lang="en-US" dirty="0" err="1">
                <a:solidFill>
                  <a:srgbClr val="FF0000"/>
                </a:solidFill>
              </a:rPr>
              <a:t>Teknikler</a:t>
            </a:r>
            <a:endParaRPr lang="tr-TR" dirty="0">
              <a:solidFill>
                <a:srgbClr val="FF0000"/>
              </a:solidFill>
            </a:endParaRPr>
          </a:p>
          <a:p>
            <a:pPr marL="0" indent="0">
              <a:lnSpc>
                <a:spcPct val="100000"/>
              </a:lnSpc>
              <a:spcAft>
                <a:spcPts val="600"/>
              </a:spcAft>
              <a:buNone/>
            </a:pPr>
            <a:r>
              <a:rPr lang="tr-TR" b="1" dirty="0"/>
              <a:t>Şirket</a:t>
            </a:r>
            <a:r>
              <a:rPr lang="tr-TR" dirty="0"/>
              <a:t>: Tesla</a:t>
            </a:r>
          </a:p>
          <a:p>
            <a:pPr marL="0" indent="0" algn="just">
              <a:lnSpc>
                <a:spcPct val="100000"/>
              </a:lnSpc>
              <a:spcAft>
                <a:spcPts val="600"/>
              </a:spcAft>
              <a:buNone/>
            </a:pPr>
            <a:r>
              <a:rPr lang="tr-TR" b="1" dirty="0"/>
              <a:t>Ürün</a:t>
            </a:r>
            <a:r>
              <a:rPr lang="tr-TR" dirty="0"/>
              <a:t>: Yeni nesil Tesla elektrikli araçlar</a:t>
            </a:r>
          </a:p>
          <a:p>
            <a:pPr marL="0" indent="0" algn="just">
              <a:lnSpc>
                <a:spcPct val="100000"/>
              </a:lnSpc>
              <a:spcAft>
                <a:spcPts val="600"/>
              </a:spcAft>
              <a:buNone/>
            </a:pPr>
            <a:r>
              <a:rPr lang="tr-TR" b="1" dirty="0"/>
              <a:t>Uygulama</a:t>
            </a:r>
            <a:r>
              <a:rPr lang="tr-TR" dirty="0"/>
              <a:t>: Tesla, piyasaya sürmeye hazırlandığı yeni modeli için potansiyel müşteri ilgisini ölçmek amacıyla Delphi metodunu kullanabilir. </a:t>
            </a:r>
          </a:p>
          <a:p>
            <a:pPr marL="0" indent="0" algn="just">
              <a:lnSpc>
                <a:spcPct val="100000"/>
              </a:lnSpc>
              <a:spcAft>
                <a:spcPts val="600"/>
              </a:spcAft>
              <a:buNone/>
            </a:pPr>
            <a:r>
              <a:rPr lang="tr-TR" dirty="0"/>
              <a:t>Bu yöntem, sektör uzmanlarından ve potansiyel kullanıcılardan toplanan görüşler doğrultusunda ürün geliştirme ve pazarlama stratejilerinin şekillendirilmesine yardımcı olur.</a:t>
            </a:r>
          </a:p>
        </p:txBody>
      </p:sp>
    </p:spTree>
    <p:extLst>
      <p:ext uri="{BB962C8B-B14F-4D97-AF65-F5344CB8AC3E}">
        <p14:creationId xmlns:p14="http://schemas.microsoft.com/office/powerpoint/2010/main" val="339741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4) </a:t>
            </a:r>
            <a:r>
              <a:rPr lang="en-US" b="1" dirty="0" err="1">
                <a:solidFill>
                  <a:srgbClr val="FF0000"/>
                </a:solidFill>
              </a:rPr>
              <a:t>Makine</a:t>
            </a:r>
            <a:r>
              <a:rPr lang="en-US" b="1" dirty="0">
                <a:solidFill>
                  <a:srgbClr val="FF0000"/>
                </a:solidFill>
              </a:rPr>
              <a:t> </a:t>
            </a:r>
            <a:r>
              <a:rPr lang="en-US" b="1" dirty="0" err="1">
                <a:solidFill>
                  <a:srgbClr val="FF0000"/>
                </a:solidFill>
              </a:rPr>
              <a:t>Öğrenimi</a:t>
            </a:r>
            <a:r>
              <a:rPr lang="en-US" b="1" dirty="0">
                <a:solidFill>
                  <a:srgbClr val="FF0000"/>
                </a:solidFill>
              </a:rPr>
              <a:t> </a:t>
            </a:r>
            <a:r>
              <a:rPr lang="en-US" b="1" dirty="0" err="1">
                <a:solidFill>
                  <a:srgbClr val="FF0000"/>
                </a:solidFill>
              </a:rPr>
              <a:t>Modelleri</a:t>
            </a:r>
            <a:r>
              <a:rPr lang="en-US" b="1" dirty="0">
                <a:solidFill>
                  <a:srgbClr val="FF0000"/>
                </a:solidFill>
              </a:rPr>
              <a:t>: </a:t>
            </a:r>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err="1"/>
              <a:t>Büyük</a:t>
            </a:r>
            <a:r>
              <a:rPr lang="en-US" dirty="0"/>
              <a:t> </a:t>
            </a:r>
            <a:r>
              <a:rPr lang="en-US" dirty="0" err="1"/>
              <a:t>veri</a:t>
            </a:r>
            <a:r>
              <a:rPr lang="en-US" dirty="0"/>
              <a:t> </a:t>
            </a:r>
            <a:r>
              <a:rPr lang="en-US" dirty="0" err="1"/>
              <a:t>analitiğinin</a:t>
            </a:r>
            <a:r>
              <a:rPr lang="en-US" dirty="0"/>
              <a:t> </a:t>
            </a:r>
            <a:r>
              <a:rPr lang="en-US" dirty="0" err="1"/>
              <a:t>yükselişiyle</a:t>
            </a:r>
            <a:r>
              <a:rPr lang="en-US" dirty="0"/>
              <a:t> </a:t>
            </a:r>
            <a:r>
              <a:rPr lang="en-US" dirty="0" err="1"/>
              <a:t>birlikte</a:t>
            </a:r>
            <a:r>
              <a:rPr lang="en-US" dirty="0"/>
              <a:t>, </a:t>
            </a:r>
            <a:r>
              <a:rPr lang="en-US" dirty="0" err="1"/>
              <a:t>makine</a:t>
            </a:r>
            <a:r>
              <a:rPr lang="en-US" dirty="0"/>
              <a:t> </a:t>
            </a:r>
            <a:r>
              <a:rPr lang="en-US" dirty="0" err="1"/>
              <a:t>öğrenimi</a:t>
            </a:r>
            <a:r>
              <a:rPr lang="en-US" dirty="0"/>
              <a:t> </a:t>
            </a:r>
            <a:r>
              <a:rPr lang="en-US" dirty="0" err="1"/>
              <a:t>teknikleri</a:t>
            </a:r>
            <a:r>
              <a:rPr lang="en-US" dirty="0"/>
              <a:t> </a:t>
            </a:r>
            <a:r>
              <a:rPr lang="en-US" dirty="0" err="1"/>
              <a:t>satış</a:t>
            </a:r>
            <a:r>
              <a:rPr lang="en-US" dirty="0"/>
              <a:t> </a:t>
            </a:r>
            <a:r>
              <a:rPr lang="en-US" dirty="0" err="1"/>
              <a:t>tahminlerinde</a:t>
            </a:r>
            <a:r>
              <a:rPr lang="en-US" dirty="0"/>
              <a:t> </a:t>
            </a:r>
            <a:r>
              <a:rPr lang="en-US" dirty="0" err="1"/>
              <a:t>giderek</a:t>
            </a:r>
            <a:r>
              <a:rPr lang="en-US" dirty="0"/>
              <a:t> </a:t>
            </a:r>
            <a:r>
              <a:rPr lang="en-US" dirty="0" err="1"/>
              <a:t>daha</a:t>
            </a:r>
            <a:r>
              <a:rPr lang="en-US" dirty="0"/>
              <a:t> </a:t>
            </a:r>
            <a:r>
              <a:rPr lang="en-US" dirty="0" err="1"/>
              <a:t>fazla</a:t>
            </a:r>
            <a:r>
              <a:rPr lang="en-US" dirty="0"/>
              <a:t> </a:t>
            </a:r>
            <a:r>
              <a:rPr lang="en-US" dirty="0" err="1"/>
              <a:t>kullanılmaktadır</a:t>
            </a:r>
            <a:r>
              <a:rPr lang="en-US" dirty="0"/>
              <a:t>. </a:t>
            </a:r>
            <a:endParaRPr lang="tr-TR" dirty="0"/>
          </a:p>
          <a:p>
            <a:pPr marL="0" indent="0" algn="just">
              <a:lnSpc>
                <a:spcPct val="100000"/>
              </a:lnSpc>
              <a:spcAft>
                <a:spcPts val="600"/>
              </a:spcAft>
              <a:buNone/>
            </a:pPr>
            <a:r>
              <a:rPr lang="en-US" dirty="0" err="1"/>
              <a:t>Rastgele</a:t>
            </a:r>
            <a:r>
              <a:rPr lang="en-US" dirty="0"/>
              <a:t> </a:t>
            </a:r>
            <a:r>
              <a:rPr lang="tr-TR" dirty="0" err="1"/>
              <a:t>forest</a:t>
            </a:r>
            <a:r>
              <a:rPr lang="en-US" dirty="0"/>
              <a:t>, </a:t>
            </a:r>
            <a:r>
              <a:rPr lang="en-US" dirty="0" err="1"/>
              <a:t>yapay</a:t>
            </a:r>
            <a:r>
              <a:rPr lang="en-US" dirty="0"/>
              <a:t> </a:t>
            </a:r>
            <a:r>
              <a:rPr lang="en-US" dirty="0" err="1"/>
              <a:t>sinir</a:t>
            </a:r>
            <a:r>
              <a:rPr lang="en-US" dirty="0"/>
              <a:t> </a:t>
            </a:r>
            <a:r>
              <a:rPr lang="en-US" dirty="0" err="1"/>
              <a:t>ağları</a:t>
            </a:r>
            <a:r>
              <a:rPr lang="en-US" dirty="0"/>
              <a:t> </a:t>
            </a:r>
            <a:r>
              <a:rPr lang="en-US" dirty="0" err="1"/>
              <a:t>ve</a:t>
            </a:r>
            <a:r>
              <a:rPr lang="en-US" dirty="0"/>
              <a:t> </a:t>
            </a:r>
            <a:r>
              <a:rPr lang="en-US" dirty="0" err="1"/>
              <a:t>destek</a:t>
            </a:r>
            <a:r>
              <a:rPr lang="en-US" dirty="0"/>
              <a:t> </a:t>
            </a:r>
            <a:r>
              <a:rPr lang="en-US" dirty="0" err="1"/>
              <a:t>vektör</a:t>
            </a:r>
            <a:r>
              <a:rPr lang="en-US" dirty="0"/>
              <a:t> </a:t>
            </a:r>
            <a:r>
              <a:rPr lang="en-US" dirty="0" err="1"/>
              <a:t>makineleri</a:t>
            </a:r>
            <a:r>
              <a:rPr lang="en-US" dirty="0"/>
              <a:t> </a:t>
            </a:r>
            <a:r>
              <a:rPr lang="en-US" dirty="0" err="1"/>
              <a:t>gibi</a:t>
            </a:r>
            <a:r>
              <a:rPr lang="en-US" dirty="0"/>
              <a:t> </a:t>
            </a:r>
            <a:r>
              <a:rPr lang="en-US" dirty="0" err="1"/>
              <a:t>modeller</a:t>
            </a:r>
            <a:r>
              <a:rPr lang="en-US" dirty="0"/>
              <a:t>, </a:t>
            </a:r>
            <a:r>
              <a:rPr lang="en-US" dirty="0" err="1"/>
              <a:t>geniş</a:t>
            </a:r>
            <a:r>
              <a:rPr lang="en-US" dirty="0"/>
              <a:t> </a:t>
            </a:r>
            <a:r>
              <a:rPr lang="en-US" dirty="0" err="1"/>
              <a:t>bir</a:t>
            </a:r>
            <a:r>
              <a:rPr lang="en-US" dirty="0"/>
              <a:t> </a:t>
            </a:r>
            <a:r>
              <a:rPr lang="en-US" dirty="0" err="1"/>
              <a:t>tahmin</a:t>
            </a:r>
            <a:r>
              <a:rPr lang="en-US" dirty="0"/>
              <a:t> </a:t>
            </a:r>
            <a:r>
              <a:rPr lang="en-US" dirty="0" err="1"/>
              <a:t>edici</a:t>
            </a:r>
            <a:r>
              <a:rPr lang="en-US" dirty="0"/>
              <a:t> </a:t>
            </a:r>
            <a:r>
              <a:rPr lang="en-US" dirty="0" err="1"/>
              <a:t>dizisi</a:t>
            </a:r>
            <a:r>
              <a:rPr lang="en-US" dirty="0"/>
              <a:t> </a:t>
            </a:r>
            <a:r>
              <a:rPr lang="en-US" dirty="0" err="1"/>
              <a:t>arasındaki</a:t>
            </a:r>
            <a:r>
              <a:rPr lang="en-US" dirty="0"/>
              <a:t> </a:t>
            </a:r>
            <a:r>
              <a:rPr lang="en-US" dirty="0" err="1"/>
              <a:t>karmaşık</a:t>
            </a:r>
            <a:r>
              <a:rPr lang="en-US" dirty="0"/>
              <a:t> </a:t>
            </a:r>
            <a:r>
              <a:rPr lang="en-US" dirty="0" err="1"/>
              <a:t>doğrusal</a:t>
            </a:r>
            <a:r>
              <a:rPr lang="en-US" dirty="0"/>
              <a:t> </a:t>
            </a:r>
            <a:r>
              <a:rPr lang="en-US" dirty="0" err="1"/>
              <a:t>olmayan</a:t>
            </a:r>
            <a:r>
              <a:rPr lang="en-US" dirty="0"/>
              <a:t> </a:t>
            </a:r>
            <a:r>
              <a:rPr lang="en-US" dirty="0" err="1"/>
              <a:t>ilişkileri</a:t>
            </a:r>
            <a:r>
              <a:rPr lang="en-US" dirty="0"/>
              <a:t> </a:t>
            </a:r>
            <a:r>
              <a:rPr lang="en-US" dirty="0" err="1"/>
              <a:t>ve</a:t>
            </a:r>
            <a:r>
              <a:rPr lang="en-US" dirty="0"/>
              <a:t> </a:t>
            </a:r>
            <a:r>
              <a:rPr lang="en-US" dirty="0" err="1"/>
              <a:t>etkileşimleri</a:t>
            </a:r>
            <a:r>
              <a:rPr lang="en-US" dirty="0"/>
              <a:t> </a:t>
            </a:r>
            <a:r>
              <a:rPr lang="en-US" dirty="0" err="1"/>
              <a:t>yönetebilir</a:t>
            </a:r>
            <a:r>
              <a:rPr lang="en-US" dirty="0"/>
              <a:t> </a:t>
            </a:r>
            <a:r>
              <a:rPr lang="en-US" dirty="0" err="1"/>
              <a:t>ve</a:t>
            </a:r>
            <a:r>
              <a:rPr lang="en-US" dirty="0"/>
              <a:t> son </a:t>
            </a:r>
            <a:r>
              <a:rPr lang="en-US" dirty="0" err="1"/>
              <a:t>derece</a:t>
            </a:r>
            <a:r>
              <a:rPr lang="en-US" dirty="0"/>
              <a:t> </a:t>
            </a:r>
            <a:r>
              <a:rPr lang="en-US" dirty="0" err="1"/>
              <a:t>değişken</a:t>
            </a:r>
            <a:r>
              <a:rPr lang="en-US" dirty="0"/>
              <a:t> </a:t>
            </a:r>
            <a:r>
              <a:rPr lang="en-US" dirty="0" err="1"/>
              <a:t>ve</a:t>
            </a:r>
            <a:r>
              <a:rPr lang="en-US" dirty="0"/>
              <a:t> </a:t>
            </a:r>
            <a:r>
              <a:rPr lang="en-US" dirty="0" err="1"/>
              <a:t>çok</a:t>
            </a:r>
            <a:r>
              <a:rPr lang="en-US" dirty="0"/>
              <a:t> </a:t>
            </a:r>
            <a:r>
              <a:rPr lang="en-US" dirty="0" err="1"/>
              <a:t>boyutlu</a:t>
            </a:r>
            <a:r>
              <a:rPr lang="en-US" dirty="0"/>
              <a:t> </a:t>
            </a:r>
            <a:r>
              <a:rPr lang="en-US" dirty="0" err="1"/>
              <a:t>veri</a:t>
            </a:r>
            <a:r>
              <a:rPr lang="en-US" dirty="0"/>
              <a:t> </a:t>
            </a:r>
            <a:r>
              <a:rPr lang="en-US" dirty="0" err="1"/>
              <a:t>kümeleri</a:t>
            </a:r>
            <a:r>
              <a:rPr lang="en-US" dirty="0"/>
              <a:t> </a:t>
            </a:r>
            <a:r>
              <a:rPr lang="en-US" dirty="0" err="1"/>
              <a:t>karşısında</a:t>
            </a:r>
            <a:r>
              <a:rPr lang="en-US" dirty="0"/>
              <a:t> </a:t>
            </a:r>
            <a:r>
              <a:rPr lang="en-US" dirty="0" err="1"/>
              <a:t>sağlam</a:t>
            </a:r>
            <a:r>
              <a:rPr lang="en-US" dirty="0"/>
              <a:t> </a:t>
            </a:r>
            <a:r>
              <a:rPr lang="en-US" dirty="0" err="1"/>
              <a:t>tahminler</a:t>
            </a:r>
            <a:r>
              <a:rPr lang="en-US" dirty="0"/>
              <a:t> </a:t>
            </a:r>
            <a:r>
              <a:rPr lang="en-US" dirty="0" err="1"/>
              <a:t>sunabilir</a:t>
            </a:r>
            <a:r>
              <a:rPr lang="en-US" dirty="0"/>
              <a:t>.</a:t>
            </a:r>
          </a:p>
        </p:txBody>
      </p:sp>
    </p:spTree>
    <p:extLst>
      <p:ext uri="{BB962C8B-B14F-4D97-AF65-F5344CB8AC3E}">
        <p14:creationId xmlns:p14="http://schemas.microsoft.com/office/powerpoint/2010/main" val="279998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4. </a:t>
            </a:r>
            <a:r>
              <a:rPr lang="en-US" dirty="0" err="1">
                <a:solidFill>
                  <a:srgbClr val="FF0000"/>
                </a:solidFill>
              </a:rPr>
              <a:t>Makine</a:t>
            </a:r>
            <a:r>
              <a:rPr lang="en-US" dirty="0">
                <a:solidFill>
                  <a:srgbClr val="FF0000"/>
                </a:solidFill>
              </a:rPr>
              <a:t> </a:t>
            </a:r>
            <a:r>
              <a:rPr lang="en-US" dirty="0" err="1">
                <a:solidFill>
                  <a:srgbClr val="FF0000"/>
                </a:solidFill>
              </a:rPr>
              <a:t>Öğrenimi</a:t>
            </a:r>
            <a:r>
              <a:rPr lang="en-US" dirty="0">
                <a:solidFill>
                  <a:srgbClr val="FF0000"/>
                </a:solidFill>
              </a:rPr>
              <a:t> </a:t>
            </a:r>
            <a:r>
              <a:rPr lang="en-US" dirty="0" err="1">
                <a:solidFill>
                  <a:srgbClr val="FF0000"/>
                </a:solidFill>
              </a:rPr>
              <a:t>Modelleri</a:t>
            </a:r>
            <a:endParaRPr lang="tr-TR" dirty="0">
              <a:solidFill>
                <a:srgbClr val="FF0000"/>
              </a:solidFill>
            </a:endParaRPr>
          </a:p>
          <a:p>
            <a:pPr marL="0" indent="0">
              <a:lnSpc>
                <a:spcPct val="100000"/>
              </a:lnSpc>
              <a:spcAft>
                <a:spcPts val="600"/>
              </a:spcAft>
              <a:buNone/>
            </a:pPr>
            <a:r>
              <a:rPr lang="tr-TR" dirty="0"/>
              <a:t>Şirket: Netflix</a:t>
            </a:r>
          </a:p>
          <a:p>
            <a:pPr marL="0" indent="0">
              <a:lnSpc>
                <a:spcPct val="100000"/>
              </a:lnSpc>
              <a:spcAft>
                <a:spcPts val="600"/>
              </a:spcAft>
              <a:buNone/>
            </a:pPr>
            <a:r>
              <a:rPr lang="tr-TR" dirty="0"/>
              <a:t>Ürün: Abonelik bazlı film ve dizi izleme hizmeti</a:t>
            </a:r>
          </a:p>
          <a:p>
            <a:pPr marL="0" indent="0">
              <a:lnSpc>
                <a:spcPct val="100000"/>
              </a:lnSpc>
              <a:spcAft>
                <a:spcPts val="600"/>
              </a:spcAft>
              <a:buNone/>
            </a:pPr>
            <a:r>
              <a:rPr lang="tr-TR" dirty="0"/>
              <a:t>Uygulama: Netflix, kullanıcı davranışları, izleme süreleri ve tercih edilen içerik türleri gibi büyük veri kümelerini analiz ederek, abonelik yenileme ve iptal oranlarını tahmin etmek için makine öğrenimi modellerini kullanır. </a:t>
            </a:r>
          </a:p>
          <a:p>
            <a:pPr marL="0" indent="0" algn="just">
              <a:lnSpc>
                <a:spcPct val="100000"/>
              </a:lnSpc>
              <a:spcAft>
                <a:spcPts val="600"/>
              </a:spcAft>
              <a:buNone/>
            </a:pPr>
            <a:r>
              <a:rPr lang="tr-TR" dirty="0"/>
              <a:t>Bu teknikler, kullanıcıların tercihlerini daha iyi anlamak ve kişiselleştirilmiş içerik önerileri sunarak müşteri memnuniyetini artırmaya yardımcı olur.</a:t>
            </a:r>
          </a:p>
        </p:txBody>
      </p:sp>
    </p:spTree>
    <p:extLst>
      <p:ext uri="{BB962C8B-B14F-4D97-AF65-F5344CB8AC3E}">
        <p14:creationId xmlns:p14="http://schemas.microsoft.com/office/powerpoint/2010/main" val="429062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5) </a:t>
            </a:r>
            <a:r>
              <a:rPr lang="en-US" b="1" dirty="0" err="1">
                <a:solidFill>
                  <a:srgbClr val="FF0000"/>
                </a:solidFill>
              </a:rPr>
              <a:t>Yargısal</a:t>
            </a:r>
            <a:r>
              <a:rPr lang="en-US" b="1" dirty="0">
                <a:solidFill>
                  <a:srgbClr val="FF0000"/>
                </a:solidFill>
              </a:rPr>
              <a:t> </a:t>
            </a:r>
            <a:r>
              <a:rPr lang="en-US" b="1" dirty="0" err="1">
                <a:solidFill>
                  <a:srgbClr val="FF0000"/>
                </a:solidFill>
              </a:rPr>
              <a:t>Tahmin</a:t>
            </a:r>
            <a:r>
              <a:rPr lang="en-US" b="1" dirty="0">
                <a:solidFill>
                  <a:srgbClr val="FF0000"/>
                </a:solidFill>
              </a:rPr>
              <a:t> </a:t>
            </a:r>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a:t>Bu </a:t>
            </a:r>
            <a:r>
              <a:rPr lang="en-US" dirty="0" err="1"/>
              <a:t>yaklaşım</a:t>
            </a:r>
            <a:r>
              <a:rPr lang="en-US" dirty="0"/>
              <a:t>, </a:t>
            </a:r>
            <a:r>
              <a:rPr lang="en-US" dirty="0" err="1"/>
              <a:t>üst</a:t>
            </a:r>
            <a:r>
              <a:rPr lang="en-US" dirty="0"/>
              <a:t> </a:t>
            </a:r>
            <a:r>
              <a:rPr lang="en-US" dirty="0" err="1"/>
              <a:t>düzey</a:t>
            </a:r>
            <a:r>
              <a:rPr lang="en-US" dirty="0"/>
              <a:t> </a:t>
            </a:r>
            <a:r>
              <a:rPr lang="en-US" dirty="0" err="1"/>
              <a:t>iş</a:t>
            </a:r>
            <a:r>
              <a:rPr lang="en-US" dirty="0"/>
              <a:t> </a:t>
            </a:r>
            <a:r>
              <a:rPr lang="en-US" dirty="0" err="1"/>
              <a:t>liderlerinin</a:t>
            </a:r>
            <a:r>
              <a:rPr lang="en-US" dirty="0"/>
              <a:t> </a:t>
            </a:r>
            <a:r>
              <a:rPr lang="en-US" dirty="0" err="1"/>
              <a:t>sezgilerini</a:t>
            </a:r>
            <a:r>
              <a:rPr lang="en-US" dirty="0"/>
              <a:t> </a:t>
            </a:r>
            <a:r>
              <a:rPr lang="en-US" dirty="0" err="1"/>
              <a:t>ve</a:t>
            </a:r>
            <a:r>
              <a:rPr lang="en-US" dirty="0"/>
              <a:t> </a:t>
            </a:r>
            <a:r>
              <a:rPr lang="en-US" dirty="0" err="1"/>
              <a:t>deneyimlerini</a:t>
            </a:r>
            <a:r>
              <a:rPr lang="en-US" dirty="0"/>
              <a:t> </a:t>
            </a:r>
            <a:r>
              <a:rPr lang="en-US" dirty="0" err="1"/>
              <a:t>kullanarak</a:t>
            </a:r>
            <a:r>
              <a:rPr lang="en-US" dirty="0"/>
              <a:t> </a:t>
            </a:r>
            <a:r>
              <a:rPr lang="en-US" dirty="0" err="1"/>
              <a:t>gelecekteki</a:t>
            </a:r>
            <a:r>
              <a:rPr lang="en-US" dirty="0"/>
              <a:t> </a:t>
            </a:r>
            <a:r>
              <a:rPr lang="en-US" dirty="0" err="1"/>
              <a:t>satışları</a:t>
            </a:r>
            <a:r>
              <a:rPr lang="en-US" dirty="0"/>
              <a:t> </a:t>
            </a:r>
            <a:r>
              <a:rPr lang="en-US" dirty="0" err="1"/>
              <a:t>tahmin</a:t>
            </a:r>
            <a:r>
              <a:rPr lang="en-US" dirty="0"/>
              <a:t> </a:t>
            </a:r>
            <a:r>
              <a:rPr lang="en-US" dirty="0" err="1"/>
              <a:t>etmeyi</a:t>
            </a:r>
            <a:r>
              <a:rPr lang="en-US" dirty="0"/>
              <a:t> </a:t>
            </a:r>
            <a:r>
              <a:rPr lang="en-US" dirty="0" err="1"/>
              <a:t>içerir</a:t>
            </a:r>
            <a:r>
              <a:rPr lang="en-US" dirty="0"/>
              <a:t>. </a:t>
            </a:r>
            <a:endParaRPr lang="tr-TR" dirty="0"/>
          </a:p>
          <a:p>
            <a:pPr marL="0" indent="0" algn="just">
              <a:lnSpc>
                <a:spcPct val="100000"/>
              </a:lnSpc>
              <a:spcAft>
                <a:spcPts val="600"/>
              </a:spcAft>
              <a:buNone/>
            </a:pPr>
            <a:r>
              <a:rPr lang="en-US" dirty="0"/>
              <a:t>Bu </a:t>
            </a:r>
            <a:r>
              <a:rPr lang="en-US" dirty="0" err="1"/>
              <a:t>yöntem</a:t>
            </a:r>
            <a:r>
              <a:rPr lang="en-US" dirty="0"/>
              <a:t>, </a:t>
            </a:r>
            <a:r>
              <a:rPr lang="en-US" dirty="0" err="1"/>
              <a:t>nicel</a:t>
            </a:r>
            <a:r>
              <a:rPr lang="en-US" dirty="0"/>
              <a:t> </a:t>
            </a:r>
            <a:r>
              <a:rPr lang="en-US" dirty="0" err="1"/>
              <a:t>verilerin</a:t>
            </a:r>
            <a:r>
              <a:rPr lang="en-US" dirty="0"/>
              <a:t> </a:t>
            </a:r>
            <a:r>
              <a:rPr lang="en-US" dirty="0" err="1"/>
              <a:t>eksik</a:t>
            </a:r>
            <a:r>
              <a:rPr lang="en-US" dirty="0"/>
              <a:t> </a:t>
            </a:r>
            <a:r>
              <a:rPr lang="en-US" dirty="0" err="1"/>
              <a:t>veya</a:t>
            </a:r>
            <a:r>
              <a:rPr lang="en-US" dirty="0"/>
              <a:t> </a:t>
            </a:r>
            <a:r>
              <a:rPr lang="en-US" dirty="0" err="1"/>
              <a:t>yanıltıcı</a:t>
            </a:r>
            <a:r>
              <a:rPr lang="en-US" dirty="0"/>
              <a:t> </a:t>
            </a:r>
            <a:r>
              <a:rPr lang="en-US" dirty="0" err="1"/>
              <a:t>olduğu</a:t>
            </a:r>
            <a:r>
              <a:rPr lang="en-US" dirty="0"/>
              <a:t> </a:t>
            </a:r>
            <a:r>
              <a:rPr lang="en-US" dirty="0" err="1"/>
              <a:t>durumlarda</a:t>
            </a:r>
            <a:r>
              <a:rPr lang="en-US" dirty="0"/>
              <a:t> </a:t>
            </a:r>
            <a:r>
              <a:rPr lang="en-US" dirty="0" err="1"/>
              <a:t>özellikle</a:t>
            </a:r>
            <a:r>
              <a:rPr lang="en-US" dirty="0"/>
              <a:t> </a:t>
            </a:r>
            <a:r>
              <a:rPr lang="en-US" dirty="0" err="1"/>
              <a:t>faydalı</a:t>
            </a:r>
            <a:r>
              <a:rPr lang="en-US" dirty="0"/>
              <a:t> </a:t>
            </a:r>
            <a:r>
              <a:rPr lang="en-US" dirty="0" err="1"/>
              <a:t>olabilir</a:t>
            </a:r>
            <a:r>
              <a:rPr lang="en-US" dirty="0"/>
              <a:t>.</a:t>
            </a:r>
          </a:p>
        </p:txBody>
      </p:sp>
    </p:spTree>
    <p:extLst>
      <p:ext uri="{BB962C8B-B14F-4D97-AF65-F5344CB8AC3E}">
        <p14:creationId xmlns:p14="http://schemas.microsoft.com/office/powerpoint/2010/main" val="105232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5. </a:t>
            </a:r>
            <a:r>
              <a:rPr lang="en-US" dirty="0" err="1">
                <a:solidFill>
                  <a:srgbClr val="FF0000"/>
                </a:solidFill>
              </a:rPr>
              <a:t>Yargısal</a:t>
            </a:r>
            <a:r>
              <a:rPr lang="en-US" dirty="0">
                <a:solidFill>
                  <a:srgbClr val="FF0000"/>
                </a:solidFill>
              </a:rPr>
              <a:t> </a:t>
            </a:r>
            <a:r>
              <a:rPr lang="en-US" dirty="0" err="1">
                <a:solidFill>
                  <a:srgbClr val="FF0000"/>
                </a:solidFill>
              </a:rPr>
              <a:t>Tahmin</a:t>
            </a:r>
            <a:endParaRPr lang="tr-TR" dirty="0">
              <a:solidFill>
                <a:srgbClr val="FF0000"/>
              </a:solidFill>
            </a:endParaRPr>
          </a:p>
          <a:p>
            <a:pPr marL="0" indent="0">
              <a:lnSpc>
                <a:spcPct val="100000"/>
              </a:lnSpc>
              <a:spcAft>
                <a:spcPts val="600"/>
              </a:spcAft>
              <a:buNone/>
            </a:pPr>
            <a:r>
              <a:rPr lang="tr-TR" dirty="0"/>
              <a:t>Şirket: Apple</a:t>
            </a:r>
          </a:p>
          <a:p>
            <a:pPr marL="0" indent="0">
              <a:lnSpc>
                <a:spcPct val="100000"/>
              </a:lnSpc>
              <a:spcAft>
                <a:spcPts val="600"/>
              </a:spcAft>
              <a:buNone/>
            </a:pPr>
            <a:r>
              <a:rPr lang="tr-TR" dirty="0"/>
              <a:t>Ürün: iPhone</a:t>
            </a:r>
          </a:p>
          <a:p>
            <a:pPr marL="0" indent="0">
              <a:lnSpc>
                <a:spcPct val="100000"/>
              </a:lnSpc>
              <a:spcAft>
                <a:spcPts val="600"/>
              </a:spcAft>
              <a:buNone/>
            </a:pPr>
            <a:r>
              <a:rPr lang="tr-TR" dirty="0"/>
              <a:t>Uygulama: Apple üst yönetimi, özellikle yeni bir iPhone modeli piyasaya sürülmeden önce, önceki modellerin performansı ve pazar dinamiklerine dayanarak, satış tahminlerinde bulunur. </a:t>
            </a:r>
          </a:p>
          <a:p>
            <a:pPr marL="0" indent="0" algn="just">
              <a:lnSpc>
                <a:spcPct val="100000"/>
              </a:lnSpc>
              <a:spcAft>
                <a:spcPts val="600"/>
              </a:spcAft>
              <a:buNone/>
            </a:pPr>
            <a:r>
              <a:rPr lang="tr-TR" dirty="0"/>
              <a:t>Bu tahminler, üretim planlaması, fiyatlandırma stratejileri ve global pazarlara dağıtım gibi kritik iş kararlarını şekillendirir.</a:t>
            </a:r>
          </a:p>
        </p:txBody>
      </p:sp>
    </p:spTree>
    <p:extLst>
      <p:ext uri="{BB962C8B-B14F-4D97-AF65-F5344CB8AC3E}">
        <p14:creationId xmlns:p14="http://schemas.microsoft.com/office/powerpoint/2010/main" val="191586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2A06AD-734E-7A07-A846-0ECDF78BFBAE}"/>
              </a:ext>
            </a:extLst>
          </p:cNvPr>
          <p:cNvSpPr>
            <a:spLocks noGrp="1"/>
          </p:cNvSpPr>
          <p:nvPr>
            <p:ph type="title"/>
          </p:nvPr>
        </p:nvSpPr>
        <p:spPr/>
        <p:txBody>
          <a:bodyPr/>
          <a:lstStyle/>
          <a:p>
            <a:r>
              <a:rPr lang="tr-TR" b="1" dirty="0">
                <a:solidFill>
                  <a:srgbClr val="FF0000"/>
                </a:solidFill>
              </a:rPr>
              <a:t>6) </a:t>
            </a:r>
            <a:r>
              <a:rPr lang="en-US" b="1" dirty="0" err="1">
                <a:solidFill>
                  <a:srgbClr val="FF0000"/>
                </a:solidFill>
              </a:rPr>
              <a:t>Bileşik</a:t>
            </a:r>
            <a:r>
              <a:rPr lang="en-US" b="1" dirty="0">
                <a:solidFill>
                  <a:srgbClr val="FF0000"/>
                </a:solidFill>
              </a:rPr>
              <a:t> </a:t>
            </a:r>
            <a:r>
              <a:rPr lang="en-US" b="1" dirty="0" err="1">
                <a:solidFill>
                  <a:srgbClr val="FF0000"/>
                </a:solidFill>
              </a:rPr>
              <a:t>Yaklaşımlar</a:t>
            </a:r>
            <a:endParaRPr lang="en-US" b="1" dirty="0">
              <a:solidFill>
                <a:srgbClr val="FF0000"/>
              </a:solidFill>
            </a:endParaRPr>
          </a:p>
        </p:txBody>
      </p:sp>
      <p:sp>
        <p:nvSpPr>
          <p:cNvPr id="3" name="İçerik Yer Tutucusu 2">
            <a:extLst>
              <a:ext uri="{FF2B5EF4-FFF2-40B4-BE49-F238E27FC236}">
                <a16:creationId xmlns:a16="http://schemas.microsoft.com/office/drawing/2014/main" id="{8F705E60-1BAA-7BF3-63C2-A5AC26F14459}"/>
              </a:ext>
            </a:extLst>
          </p:cNvPr>
          <p:cNvSpPr>
            <a:spLocks noGrp="1"/>
          </p:cNvSpPr>
          <p:nvPr>
            <p:ph idx="1"/>
          </p:nvPr>
        </p:nvSpPr>
        <p:spPr/>
        <p:txBody>
          <a:bodyPr>
            <a:normAutofit/>
          </a:bodyPr>
          <a:lstStyle/>
          <a:p>
            <a:pPr marL="0" indent="0" algn="just">
              <a:lnSpc>
                <a:spcPct val="100000"/>
              </a:lnSpc>
              <a:spcAft>
                <a:spcPts val="600"/>
              </a:spcAft>
              <a:buNone/>
            </a:pPr>
            <a:r>
              <a:rPr lang="en-US" dirty="0" err="1"/>
              <a:t>Pratikte</a:t>
            </a:r>
            <a:r>
              <a:rPr lang="en-US" dirty="0"/>
              <a:t>, </a:t>
            </a:r>
            <a:r>
              <a:rPr lang="en-US" dirty="0" err="1"/>
              <a:t>birçok</a:t>
            </a:r>
            <a:r>
              <a:rPr lang="en-US" dirty="0"/>
              <a:t> </a:t>
            </a:r>
            <a:r>
              <a:rPr lang="en-US" dirty="0" err="1"/>
              <a:t>işletme</a:t>
            </a:r>
            <a:r>
              <a:rPr lang="en-US" dirty="0"/>
              <a:t>, her </a:t>
            </a:r>
            <a:r>
              <a:rPr lang="en-US" dirty="0" err="1"/>
              <a:t>birinin</a:t>
            </a:r>
            <a:r>
              <a:rPr lang="en-US" dirty="0"/>
              <a:t> </a:t>
            </a:r>
            <a:r>
              <a:rPr lang="en-US" dirty="0" err="1"/>
              <a:t>güçlü</a:t>
            </a:r>
            <a:r>
              <a:rPr lang="en-US" dirty="0"/>
              <a:t> </a:t>
            </a:r>
            <a:r>
              <a:rPr lang="en-US" dirty="0" err="1"/>
              <a:t>yönlerinden</a:t>
            </a:r>
            <a:r>
              <a:rPr lang="en-US" dirty="0"/>
              <a:t> </a:t>
            </a:r>
            <a:r>
              <a:rPr lang="en-US" dirty="0" err="1"/>
              <a:t>yararlanmak</a:t>
            </a:r>
            <a:r>
              <a:rPr lang="en-US" dirty="0"/>
              <a:t> </a:t>
            </a:r>
            <a:r>
              <a:rPr lang="en-US" dirty="0" err="1"/>
              <a:t>için</a:t>
            </a:r>
            <a:r>
              <a:rPr lang="en-US" dirty="0"/>
              <a:t> </a:t>
            </a:r>
            <a:r>
              <a:rPr lang="en-US" dirty="0" err="1"/>
              <a:t>bu</a:t>
            </a:r>
            <a:r>
              <a:rPr lang="en-US" dirty="0"/>
              <a:t> </a:t>
            </a:r>
            <a:r>
              <a:rPr lang="en-US" dirty="0" err="1"/>
              <a:t>yöntemlerin</a:t>
            </a:r>
            <a:r>
              <a:rPr lang="en-US" dirty="0"/>
              <a:t> </a:t>
            </a:r>
            <a:r>
              <a:rPr lang="en-US" dirty="0" err="1"/>
              <a:t>bir</a:t>
            </a:r>
            <a:r>
              <a:rPr lang="en-US" dirty="0"/>
              <a:t> </a:t>
            </a:r>
            <a:r>
              <a:rPr lang="en-US" dirty="0" err="1"/>
              <a:t>kombinasyonunu</a:t>
            </a:r>
            <a:r>
              <a:rPr lang="en-US" dirty="0"/>
              <a:t> </a:t>
            </a:r>
            <a:r>
              <a:rPr lang="en-US" dirty="0" err="1"/>
              <a:t>kullanır</a:t>
            </a:r>
            <a:r>
              <a:rPr lang="en-US" dirty="0"/>
              <a:t>. </a:t>
            </a:r>
            <a:endParaRPr lang="tr-TR" dirty="0"/>
          </a:p>
          <a:p>
            <a:pPr marL="0" indent="0" algn="just">
              <a:lnSpc>
                <a:spcPct val="100000"/>
              </a:lnSpc>
              <a:spcAft>
                <a:spcPts val="600"/>
              </a:spcAft>
              <a:buNone/>
            </a:pPr>
            <a:r>
              <a:rPr lang="en-US" dirty="0" err="1"/>
              <a:t>Örneğin</a:t>
            </a:r>
            <a:r>
              <a:rPr lang="en-US" dirty="0"/>
              <a:t>, </a:t>
            </a:r>
            <a:r>
              <a:rPr lang="en-US" dirty="0" err="1"/>
              <a:t>bir</a:t>
            </a:r>
            <a:r>
              <a:rPr lang="en-US" dirty="0"/>
              <a:t> </a:t>
            </a:r>
            <a:r>
              <a:rPr lang="en-US" dirty="0" err="1"/>
              <a:t>hibrit</a:t>
            </a:r>
            <a:r>
              <a:rPr lang="en-US" dirty="0"/>
              <a:t> model, </a:t>
            </a:r>
            <a:r>
              <a:rPr lang="en-US" dirty="0" err="1"/>
              <a:t>kısa</a:t>
            </a:r>
            <a:r>
              <a:rPr lang="en-US" dirty="0"/>
              <a:t> </a:t>
            </a:r>
            <a:r>
              <a:rPr lang="en-US" dirty="0" err="1"/>
              <a:t>vadeli</a:t>
            </a:r>
            <a:r>
              <a:rPr lang="en-US" dirty="0"/>
              <a:t> </a:t>
            </a:r>
            <a:r>
              <a:rPr lang="en-US" dirty="0" err="1"/>
              <a:t>tahminler</a:t>
            </a:r>
            <a:r>
              <a:rPr lang="en-US" dirty="0"/>
              <a:t> </a:t>
            </a:r>
            <a:r>
              <a:rPr lang="en-US" dirty="0" err="1"/>
              <a:t>için</a:t>
            </a:r>
            <a:r>
              <a:rPr lang="en-US" dirty="0"/>
              <a:t> zaman </a:t>
            </a:r>
            <a:r>
              <a:rPr lang="en-US" dirty="0" err="1"/>
              <a:t>serisi</a:t>
            </a:r>
            <a:r>
              <a:rPr lang="en-US" dirty="0"/>
              <a:t> </a:t>
            </a:r>
            <a:r>
              <a:rPr lang="en-US" dirty="0" err="1"/>
              <a:t>analizini</a:t>
            </a:r>
            <a:r>
              <a:rPr lang="en-US" dirty="0"/>
              <a:t> </a:t>
            </a:r>
            <a:r>
              <a:rPr lang="en-US" dirty="0" err="1"/>
              <a:t>kullanabilir</a:t>
            </a:r>
            <a:r>
              <a:rPr lang="en-US" dirty="0"/>
              <a:t> </a:t>
            </a:r>
            <a:r>
              <a:rPr lang="en-US" dirty="0" err="1"/>
              <a:t>ve</a:t>
            </a:r>
            <a:r>
              <a:rPr lang="en-US" dirty="0"/>
              <a:t> </a:t>
            </a:r>
            <a:r>
              <a:rPr lang="en-US" dirty="0" err="1"/>
              <a:t>yaklaşmakta</a:t>
            </a:r>
            <a:r>
              <a:rPr lang="en-US" dirty="0"/>
              <a:t> </a:t>
            </a:r>
            <a:r>
              <a:rPr lang="en-US" dirty="0" err="1"/>
              <a:t>olan</a:t>
            </a:r>
            <a:r>
              <a:rPr lang="en-US" dirty="0"/>
              <a:t> </a:t>
            </a:r>
            <a:r>
              <a:rPr lang="en-US" dirty="0" err="1"/>
              <a:t>pazarlama</a:t>
            </a:r>
            <a:r>
              <a:rPr lang="en-US" dirty="0"/>
              <a:t> </a:t>
            </a:r>
            <a:r>
              <a:rPr lang="en-US" dirty="0" err="1"/>
              <a:t>kampanyaları</a:t>
            </a:r>
            <a:r>
              <a:rPr lang="en-US" dirty="0"/>
              <a:t> </a:t>
            </a:r>
            <a:r>
              <a:rPr lang="en-US" dirty="0" err="1"/>
              <a:t>nedeniyle</a:t>
            </a:r>
            <a:r>
              <a:rPr lang="en-US" dirty="0"/>
              <a:t> </a:t>
            </a:r>
            <a:r>
              <a:rPr lang="en-US" dirty="0" err="1"/>
              <a:t>beklenen</a:t>
            </a:r>
            <a:r>
              <a:rPr lang="en-US" dirty="0"/>
              <a:t> </a:t>
            </a:r>
            <a:r>
              <a:rPr lang="en-US" dirty="0" err="1"/>
              <a:t>pazar</a:t>
            </a:r>
            <a:r>
              <a:rPr lang="en-US" dirty="0"/>
              <a:t> </a:t>
            </a:r>
            <a:r>
              <a:rPr lang="en-US" dirty="0" err="1"/>
              <a:t>veya</a:t>
            </a:r>
            <a:r>
              <a:rPr lang="en-US" dirty="0"/>
              <a:t> </a:t>
            </a:r>
            <a:r>
              <a:rPr lang="en-US" dirty="0" err="1"/>
              <a:t>tüketici</a:t>
            </a:r>
            <a:r>
              <a:rPr lang="en-US" dirty="0"/>
              <a:t> </a:t>
            </a:r>
            <a:r>
              <a:rPr lang="en-US" dirty="0" err="1"/>
              <a:t>davranışındaki</a:t>
            </a:r>
            <a:r>
              <a:rPr lang="en-US" dirty="0"/>
              <a:t> </a:t>
            </a:r>
            <a:r>
              <a:rPr lang="en-US" dirty="0" err="1"/>
              <a:t>değişikliklere</a:t>
            </a:r>
            <a:r>
              <a:rPr lang="en-US" dirty="0"/>
              <a:t> </a:t>
            </a:r>
            <a:r>
              <a:rPr lang="en-US" dirty="0" err="1"/>
              <a:t>uyum</a:t>
            </a:r>
            <a:r>
              <a:rPr lang="en-US" dirty="0"/>
              <a:t> </a:t>
            </a:r>
            <a:r>
              <a:rPr lang="en-US" dirty="0" err="1"/>
              <a:t>sağlamak</a:t>
            </a:r>
            <a:r>
              <a:rPr lang="en-US" dirty="0"/>
              <a:t> </a:t>
            </a:r>
            <a:r>
              <a:rPr lang="en-US" dirty="0" err="1"/>
              <a:t>için</a:t>
            </a:r>
            <a:r>
              <a:rPr lang="en-US" dirty="0"/>
              <a:t> ekonometrik </a:t>
            </a:r>
            <a:r>
              <a:rPr lang="en-US" dirty="0" err="1"/>
              <a:t>modelleri</a:t>
            </a:r>
            <a:r>
              <a:rPr lang="en-US" dirty="0"/>
              <a:t> </a:t>
            </a:r>
            <a:r>
              <a:rPr lang="en-US" dirty="0" err="1"/>
              <a:t>entegre</a:t>
            </a:r>
            <a:r>
              <a:rPr lang="en-US" dirty="0"/>
              <a:t> </a:t>
            </a:r>
            <a:r>
              <a:rPr lang="en-US" dirty="0" err="1"/>
              <a:t>edebilir</a:t>
            </a:r>
            <a:r>
              <a:rPr lang="en-US" dirty="0"/>
              <a:t>.</a:t>
            </a:r>
          </a:p>
        </p:txBody>
      </p:sp>
    </p:spTree>
    <p:extLst>
      <p:ext uri="{BB962C8B-B14F-4D97-AF65-F5344CB8AC3E}">
        <p14:creationId xmlns:p14="http://schemas.microsoft.com/office/powerpoint/2010/main" val="346448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65E9C4-CFFA-E4BD-93B1-30F30EE20C54}"/>
              </a:ext>
            </a:extLst>
          </p:cNvPr>
          <p:cNvSpPr>
            <a:spLocks noGrp="1"/>
          </p:cNvSpPr>
          <p:nvPr>
            <p:ph idx="1"/>
          </p:nvPr>
        </p:nvSpPr>
        <p:spPr>
          <a:xfrm>
            <a:off x="1593436" y="476672"/>
            <a:ext cx="9782801" cy="5695528"/>
          </a:xfrm>
        </p:spPr>
        <p:txBody>
          <a:bodyPr>
            <a:normAutofit/>
          </a:bodyPr>
          <a:lstStyle/>
          <a:p>
            <a:pPr marL="0" indent="0">
              <a:buNone/>
            </a:pPr>
            <a:r>
              <a:rPr lang="en-US" dirty="0">
                <a:solidFill>
                  <a:srgbClr val="FF0000"/>
                </a:solidFill>
              </a:rPr>
              <a:t>6. </a:t>
            </a:r>
            <a:r>
              <a:rPr lang="en-US" dirty="0" err="1">
                <a:solidFill>
                  <a:srgbClr val="FF0000"/>
                </a:solidFill>
              </a:rPr>
              <a:t>Bileşik</a:t>
            </a:r>
            <a:r>
              <a:rPr lang="en-US" dirty="0">
                <a:solidFill>
                  <a:srgbClr val="FF0000"/>
                </a:solidFill>
              </a:rPr>
              <a:t> </a:t>
            </a:r>
            <a:r>
              <a:rPr lang="en-US" dirty="0" err="1">
                <a:solidFill>
                  <a:srgbClr val="FF0000"/>
                </a:solidFill>
              </a:rPr>
              <a:t>Yaklaşımlar</a:t>
            </a:r>
            <a:endParaRPr lang="en-US" dirty="0">
              <a:solidFill>
                <a:srgbClr val="FF0000"/>
              </a:solidFill>
            </a:endParaRPr>
          </a:p>
          <a:p>
            <a:pPr marL="0" indent="0" algn="just">
              <a:lnSpc>
                <a:spcPct val="100000"/>
              </a:lnSpc>
              <a:spcAft>
                <a:spcPts val="600"/>
              </a:spcAft>
              <a:buNone/>
            </a:pPr>
            <a:r>
              <a:rPr lang="tr-TR" dirty="0"/>
              <a:t>Şirket: Amazon</a:t>
            </a:r>
          </a:p>
          <a:p>
            <a:pPr marL="0" indent="0" algn="just">
              <a:lnSpc>
                <a:spcPct val="100000"/>
              </a:lnSpc>
              <a:spcAft>
                <a:spcPts val="600"/>
              </a:spcAft>
              <a:buNone/>
            </a:pPr>
            <a:r>
              <a:rPr lang="tr-TR" dirty="0"/>
              <a:t>Ürün: Amazon Prime abonelik hizmeti</a:t>
            </a:r>
          </a:p>
          <a:p>
            <a:pPr marL="0" indent="0" algn="just">
              <a:lnSpc>
                <a:spcPct val="100000"/>
              </a:lnSpc>
              <a:spcAft>
                <a:spcPts val="600"/>
              </a:spcAft>
              <a:buNone/>
            </a:pPr>
            <a:r>
              <a:rPr lang="tr-TR" dirty="0"/>
              <a:t>Uygulama: Amazon, abonelik satış tahminleri için hem zaman serisi analizlerini hem de makine öğrenimi modellerini kullanarak kapsamlı bir tahmin modeli oluşturur. </a:t>
            </a:r>
          </a:p>
          <a:p>
            <a:pPr marL="0" indent="0" algn="just">
              <a:lnSpc>
                <a:spcPct val="100000"/>
              </a:lnSpc>
              <a:spcAft>
                <a:spcPts val="600"/>
              </a:spcAft>
              <a:buNone/>
            </a:pPr>
            <a:r>
              <a:rPr lang="tr-TR" dirty="0"/>
              <a:t>Bu model, hem geçmiş satış verilerini hem de abone davranışlarını analiz ederek, pazarlama kampanyalarının zamanlaması ve içerik sunum stratejilerinin optimize edilmesine yardımcı olur.</a:t>
            </a:r>
          </a:p>
        </p:txBody>
      </p:sp>
    </p:spTree>
    <p:extLst>
      <p:ext uri="{BB962C8B-B14F-4D97-AF65-F5344CB8AC3E}">
        <p14:creationId xmlns:p14="http://schemas.microsoft.com/office/powerpoint/2010/main" val="57682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557908" y="201707"/>
            <a:ext cx="10081120" cy="2435205"/>
          </a:xfrm>
        </p:spPr>
        <p:txBody>
          <a:bodyPr>
            <a:normAutofit/>
          </a:bodyPr>
          <a:lstStyle/>
          <a:p>
            <a:pPr algn="just" eaLnBrk="1" hangingPunct="1"/>
            <a:r>
              <a:rPr lang="tr-TR" altLang="tr-TR" sz="2600" b="1" dirty="0">
                <a:latin typeface="Times New Roman" panose="02020603050405020304" pitchFamily="18" charset="0"/>
              </a:rPr>
              <a:t>Örnek:</a:t>
            </a:r>
            <a:r>
              <a:rPr lang="tr-TR" altLang="tr-TR" sz="2600" dirty="0">
                <a:latin typeface="Times New Roman" panose="02020603050405020304" pitchFamily="18" charset="0"/>
              </a:rPr>
              <a:t> X üretim işletmesi faaliyetlerini üçer aylık dönemler itibariyle planlamakta ve bütçelerini de bu duruma göre düzenlemektedir. Tek tip mamul üreten ve üretiminde bir cins ilk madde kullanan işletmenin, gelecek faaliyet dönemine ilişkin üçer aylık satış tahminleri ve satış fiyatları doğrultusunda düzenlenen yıllık satış bütçesi aşağıda gösterilmiştir. Mamul birim satış fiyatı 100.-TL'dır.</a:t>
            </a:r>
          </a:p>
        </p:txBody>
      </p:sp>
      <p:graphicFrame>
        <p:nvGraphicFramePr>
          <p:cNvPr id="30056" name="Group 360"/>
          <p:cNvGraphicFramePr>
            <a:graphicFrameLocks noGrp="1"/>
          </p:cNvGraphicFramePr>
          <p:nvPr>
            <p:ph type="tbl" idx="1"/>
            <p:extLst>
              <p:ext uri="{D42A27DB-BD31-4B8C-83A1-F6EECF244321}">
                <p14:modId xmlns:p14="http://schemas.microsoft.com/office/powerpoint/2010/main" val="4270018619"/>
              </p:ext>
            </p:extLst>
          </p:nvPr>
        </p:nvGraphicFramePr>
        <p:xfrm>
          <a:off x="1413892" y="2924944"/>
          <a:ext cx="10087646" cy="2633572"/>
        </p:xfrm>
        <a:graphic>
          <a:graphicData uri="http://schemas.openxmlformats.org/drawingml/2006/table">
            <a:tbl>
              <a:tblPr/>
              <a:tblGrid>
                <a:gridCol w="908456">
                  <a:extLst>
                    <a:ext uri="{9D8B030D-6E8A-4147-A177-3AD203B41FA5}">
                      <a16:colId xmlns:a16="http://schemas.microsoft.com/office/drawing/2014/main" val="20000"/>
                    </a:ext>
                  </a:extLst>
                </a:gridCol>
                <a:gridCol w="876728">
                  <a:extLst>
                    <a:ext uri="{9D8B030D-6E8A-4147-A177-3AD203B41FA5}">
                      <a16:colId xmlns:a16="http://schemas.microsoft.com/office/drawing/2014/main" val="20001"/>
                    </a:ext>
                  </a:extLst>
                </a:gridCol>
                <a:gridCol w="248321">
                  <a:extLst>
                    <a:ext uri="{9D8B030D-6E8A-4147-A177-3AD203B41FA5}">
                      <a16:colId xmlns:a16="http://schemas.microsoft.com/office/drawing/2014/main" val="20002"/>
                    </a:ext>
                  </a:extLst>
                </a:gridCol>
                <a:gridCol w="873554">
                  <a:extLst>
                    <a:ext uri="{9D8B030D-6E8A-4147-A177-3AD203B41FA5}">
                      <a16:colId xmlns:a16="http://schemas.microsoft.com/office/drawing/2014/main" val="20003"/>
                    </a:ext>
                  </a:extLst>
                </a:gridCol>
                <a:gridCol w="1008156">
                  <a:extLst>
                    <a:ext uri="{9D8B030D-6E8A-4147-A177-3AD203B41FA5}">
                      <a16:colId xmlns:a16="http://schemas.microsoft.com/office/drawing/2014/main" val="20004"/>
                    </a:ext>
                  </a:extLst>
                </a:gridCol>
                <a:gridCol w="248321">
                  <a:extLst>
                    <a:ext uri="{9D8B030D-6E8A-4147-A177-3AD203B41FA5}">
                      <a16:colId xmlns:a16="http://schemas.microsoft.com/office/drawing/2014/main" val="20005"/>
                    </a:ext>
                  </a:extLst>
                </a:gridCol>
                <a:gridCol w="923817">
                  <a:extLst>
                    <a:ext uri="{9D8B030D-6E8A-4147-A177-3AD203B41FA5}">
                      <a16:colId xmlns:a16="http://schemas.microsoft.com/office/drawing/2014/main" val="20006"/>
                    </a:ext>
                  </a:extLst>
                </a:gridCol>
                <a:gridCol w="929503">
                  <a:extLst>
                    <a:ext uri="{9D8B030D-6E8A-4147-A177-3AD203B41FA5}">
                      <a16:colId xmlns:a16="http://schemas.microsoft.com/office/drawing/2014/main" val="20007"/>
                    </a:ext>
                  </a:extLst>
                </a:gridCol>
                <a:gridCol w="248321">
                  <a:extLst>
                    <a:ext uri="{9D8B030D-6E8A-4147-A177-3AD203B41FA5}">
                      <a16:colId xmlns:a16="http://schemas.microsoft.com/office/drawing/2014/main" val="20008"/>
                    </a:ext>
                  </a:extLst>
                </a:gridCol>
                <a:gridCol w="911624">
                  <a:extLst>
                    <a:ext uri="{9D8B030D-6E8A-4147-A177-3AD203B41FA5}">
                      <a16:colId xmlns:a16="http://schemas.microsoft.com/office/drawing/2014/main" val="20009"/>
                    </a:ext>
                  </a:extLst>
                </a:gridCol>
                <a:gridCol w="814883">
                  <a:extLst>
                    <a:ext uri="{9D8B030D-6E8A-4147-A177-3AD203B41FA5}">
                      <a16:colId xmlns:a16="http://schemas.microsoft.com/office/drawing/2014/main" val="20010"/>
                    </a:ext>
                  </a:extLst>
                </a:gridCol>
                <a:gridCol w="248321">
                  <a:extLst>
                    <a:ext uri="{9D8B030D-6E8A-4147-A177-3AD203B41FA5}">
                      <a16:colId xmlns:a16="http://schemas.microsoft.com/office/drawing/2014/main" val="20011"/>
                    </a:ext>
                  </a:extLst>
                </a:gridCol>
                <a:gridCol w="844552">
                  <a:extLst>
                    <a:ext uri="{9D8B030D-6E8A-4147-A177-3AD203B41FA5}">
                      <a16:colId xmlns:a16="http://schemas.microsoft.com/office/drawing/2014/main" val="20012"/>
                    </a:ext>
                  </a:extLst>
                </a:gridCol>
                <a:gridCol w="1003089">
                  <a:extLst>
                    <a:ext uri="{9D8B030D-6E8A-4147-A177-3AD203B41FA5}">
                      <a16:colId xmlns:a16="http://schemas.microsoft.com/office/drawing/2014/main" val="20013"/>
                    </a:ext>
                  </a:extLst>
                </a:gridCol>
              </a:tblGrid>
              <a:tr h="426730">
                <a:tc gridSpan="1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X Üretim İşletmesi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 Satış Bütçesi</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457274">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Birinci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dirty="0">
                        <a:ln>
                          <a:noFill/>
                        </a:ln>
                        <a:solidFill>
                          <a:schemeClr val="tx1"/>
                        </a:solidFill>
                        <a:effectLst/>
                        <a:latin typeface="Times New Roman" pitchFamily="18"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İkinci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dirty="0">
                        <a:ln>
                          <a:noFill/>
                        </a:ln>
                        <a:solidFill>
                          <a:schemeClr val="tx1"/>
                        </a:solidFill>
                        <a:effectLst/>
                        <a:latin typeface="Times New Roman" pitchFamily="18"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Üçüncü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dirty="0">
                        <a:ln>
                          <a:noFill/>
                        </a:ln>
                        <a:solidFill>
                          <a:schemeClr val="tx1"/>
                        </a:solidFill>
                        <a:effectLst/>
                        <a:latin typeface="Times New Roman" pitchFamily="18" charset="0"/>
                      </a:endParaRPr>
                    </a:p>
                  </a:txBody>
                  <a:tcPr marL="91443" marR="91443" marT="45727" marB="4572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rPr>
                        <a:t>Dörd</a:t>
                      </a: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üncü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a:ln>
                          <a:noFill/>
                        </a:ln>
                        <a:solidFill>
                          <a:schemeClr val="tx1"/>
                        </a:solidFill>
                        <a:effectLst/>
                        <a:latin typeface="Times New Roman" pitchFamily="18" charset="0"/>
                      </a:endParaRPr>
                    </a:p>
                  </a:txBody>
                  <a:tcPr marL="91443" marR="91443" marT="45727" marB="4572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endParaRPr kumimoji="0" lang="tr-TR" sz="16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1"/>
                  </a:ext>
                </a:extLst>
              </a:tr>
              <a:tr h="308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Miktar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Tutar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a:ln>
                          <a:noFill/>
                        </a:ln>
                        <a:solidFill>
                          <a:schemeClr val="tx1"/>
                        </a:solidFill>
                        <a:effectLst/>
                        <a:latin typeface="Times New Roman" pitchFamily="18"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Miktar</a:t>
                      </a:r>
                      <a:endParaRPr kumimoji="0" lang="tr-TR" sz="16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Tutar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a:ln>
                          <a:noFill/>
                        </a:ln>
                        <a:solidFill>
                          <a:schemeClr val="tx1"/>
                        </a:solidFill>
                        <a:effectLst/>
                        <a:latin typeface="Times New Roman" pitchFamily="18"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Miktar</a:t>
                      </a:r>
                      <a:endParaRPr kumimoji="0" lang="tr-TR" sz="16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Tutar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dirty="0">
                        <a:ln>
                          <a:noFill/>
                        </a:ln>
                        <a:solidFill>
                          <a:schemeClr val="tx1"/>
                        </a:solidFill>
                        <a:effectLst/>
                        <a:latin typeface="Times New Roman" pitchFamily="18" charset="0"/>
                      </a:endParaRPr>
                    </a:p>
                  </a:txBody>
                  <a:tcPr marL="91443" marR="91443" marT="45727" marB="4572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Miktar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Tutar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600" b="0" i="0" u="none" strike="noStrike" cap="none" normalizeH="0" baseline="0" dirty="0">
                        <a:ln>
                          <a:noFill/>
                        </a:ln>
                        <a:solidFill>
                          <a:schemeClr val="tx1"/>
                        </a:solidFill>
                        <a:effectLst/>
                        <a:latin typeface="Times New Roman" pitchFamily="18" charset="0"/>
                      </a:endParaRPr>
                    </a:p>
                  </a:txBody>
                  <a:tcPr marL="91443" marR="91443" marT="45727" marB="4572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Miktar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Tutar</a:t>
                      </a:r>
                      <a:endParaRPr kumimoji="0" lang="tr-TR" sz="16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3" marR="91443" marT="45727" marB="45727" anchor="b"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400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800</a:t>
                      </a:r>
                    </a:p>
                  </a:txBody>
                  <a:tcPr marL="91443" marR="91443" marT="45727" marB="45727"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80.000.-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500" b="1" i="0" u="none" strike="noStrike" cap="none" normalizeH="0" baseline="0" dirty="0">
                        <a:ln>
                          <a:noFill/>
                        </a:ln>
                        <a:solidFill>
                          <a:schemeClr val="tx1"/>
                        </a:solidFill>
                        <a:effectLst/>
                        <a:latin typeface="Times New Roman" pitchFamily="18" charset="0"/>
                      </a:endParaRP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500" b="1" i="0" u="none" strike="noStrike" cap="none" normalizeH="0" baseline="0" dirty="0">
                        <a:ln>
                          <a:noFill/>
                        </a:ln>
                        <a:solidFill>
                          <a:schemeClr val="tx1"/>
                        </a:solidFill>
                        <a:effectLst/>
                        <a:latin typeface="Times New Roman" pitchFamily="18" charset="0"/>
                      </a:endParaRP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2.400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240.000.-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500" b="1" i="0" u="none" strike="noStrike" cap="none" normalizeH="0" baseline="0" dirty="0">
                        <a:ln>
                          <a:noFill/>
                        </a:ln>
                        <a:solidFill>
                          <a:schemeClr val="tx1"/>
                        </a:solidFill>
                        <a:effectLst/>
                        <a:latin typeface="Times New Roman" pitchFamily="18" charset="0"/>
                      </a:endParaRP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1.400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140.000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500" b="1" i="0" u="none" strike="noStrike" cap="none" normalizeH="0" baseline="0" dirty="0">
                        <a:ln>
                          <a:noFill/>
                        </a:ln>
                        <a:solidFill>
                          <a:schemeClr val="tx1"/>
                        </a:solidFill>
                        <a:effectLst/>
                        <a:latin typeface="Times New Roman" pitchFamily="18" charset="0"/>
                      </a:endParaRP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6.100</a:t>
                      </a:r>
                    </a:p>
                  </a:txBody>
                  <a:tcPr marL="91443" marR="91443" marT="45727" marB="45727"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610.000.-</a:t>
                      </a:r>
                    </a:p>
                  </a:txBody>
                  <a:tcPr marL="91443" marR="91443" marT="45727" marB="45727"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31065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tr-TR" altLang="tr-TR" sz="3200" b="1" dirty="0">
                <a:latin typeface="Times New Roman" panose="02020603050405020304" pitchFamily="18" charset="0"/>
              </a:rPr>
              <a:t>2. ÜRETİM BÜTÇESİ</a:t>
            </a:r>
            <a:r>
              <a:rPr lang="tr-TR" altLang="tr-TR" dirty="0"/>
              <a:t> </a:t>
            </a:r>
          </a:p>
        </p:txBody>
      </p:sp>
      <p:sp>
        <p:nvSpPr>
          <p:cNvPr id="36867" name="Rectangle 3"/>
          <p:cNvSpPr>
            <a:spLocks noGrp="1" noChangeArrowheads="1"/>
          </p:cNvSpPr>
          <p:nvPr>
            <p:ph idx="1"/>
          </p:nvPr>
        </p:nvSpPr>
        <p:spPr>
          <a:xfrm>
            <a:off x="1593436" y="2420888"/>
            <a:ext cx="9782801" cy="2980928"/>
          </a:xfrm>
        </p:spPr>
        <p:txBody>
          <a:bodyPr/>
          <a:lstStyle/>
          <a:p>
            <a:pPr algn="just" eaLnBrk="1" hangingPunct="1"/>
            <a:r>
              <a:rPr lang="tr-TR" altLang="tr-TR" sz="2400" dirty="0">
                <a:latin typeface="Times New Roman" panose="02020603050405020304" pitchFamily="18" charset="0"/>
              </a:rPr>
              <a:t>Üretim bütçesi; bütçelenmiş satışların gerçekleştirilebilmesi için, faaliyet döneminde üretilmesi gereken mamul miktarının tahmin edilmesidir. </a:t>
            </a:r>
          </a:p>
          <a:p>
            <a:pPr algn="just" eaLnBrk="1" hangingPunct="1"/>
            <a:endParaRPr lang="tr-TR" altLang="tr-TR" sz="2400" dirty="0">
              <a:latin typeface="Times New Roman" panose="02020603050405020304" pitchFamily="18" charset="0"/>
            </a:endParaRPr>
          </a:p>
          <a:p>
            <a:pPr algn="just" eaLnBrk="1" hangingPunct="1"/>
            <a:r>
              <a:rPr lang="tr-TR" altLang="tr-TR" sz="2400" dirty="0">
                <a:latin typeface="Times New Roman" panose="02020603050405020304" pitchFamily="18" charset="0"/>
              </a:rPr>
              <a:t>Üretim bütçesini düzenleme yükümlülüğü üretim departmanı yöneticisinin sorumluluğundadır.</a:t>
            </a:r>
          </a:p>
        </p:txBody>
      </p:sp>
    </p:spTree>
    <p:extLst>
      <p:ext uri="{BB962C8B-B14F-4D97-AF65-F5344CB8AC3E}">
        <p14:creationId xmlns:p14="http://schemas.microsoft.com/office/powerpoint/2010/main" val="363310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1917948" y="260648"/>
            <a:ext cx="9366611" cy="1371600"/>
          </a:xfrm>
        </p:spPr>
        <p:txBody>
          <a:bodyPr/>
          <a:lstStyle/>
          <a:p>
            <a:pPr algn="just" eaLnBrk="1" hangingPunct="1"/>
            <a:r>
              <a:rPr lang="tr-TR" altLang="tr-TR" sz="2800" dirty="0">
                <a:latin typeface="Times New Roman" panose="02020603050405020304" pitchFamily="18" charset="0"/>
              </a:rPr>
              <a:t>Üretim bütçesinin düzenlenmesi için üretilecek mamul miktarının hesaplanmasında aşağıdaki formülden yararlanılır,</a:t>
            </a:r>
          </a:p>
        </p:txBody>
      </p:sp>
      <p:graphicFrame>
        <p:nvGraphicFramePr>
          <p:cNvPr id="32800" name="Group 32"/>
          <p:cNvGraphicFramePr>
            <a:graphicFrameLocks noGrp="1"/>
          </p:cNvGraphicFramePr>
          <p:nvPr>
            <p:ph type="tbl" idx="1"/>
            <p:extLst>
              <p:ext uri="{D42A27DB-BD31-4B8C-83A1-F6EECF244321}">
                <p14:modId xmlns:p14="http://schemas.microsoft.com/office/powerpoint/2010/main" val="1359795320"/>
              </p:ext>
            </p:extLst>
          </p:nvPr>
        </p:nvGraphicFramePr>
        <p:xfrm>
          <a:off x="1596698" y="3284984"/>
          <a:ext cx="10009110" cy="1828800"/>
        </p:xfrm>
        <a:graphic>
          <a:graphicData uri="http://schemas.openxmlformats.org/drawingml/2006/table">
            <a:tbl>
              <a:tblPr/>
              <a:tblGrid>
                <a:gridCol w="2141225">
                  <a:extLst>
                    <a:ext uri="{9D8B030D-6E8A-4147-A177-3AD203B41FA5}">
                      <a16:colId xmlns:a16="http://schemas.microsoft.com/office/drawing/2014/main" val="20000"/>
                    </a:ext>
                  </a:extLst>
                </a:gridCol>
                <a:gridCol w="428630">
                  <a:extLst>
                    <a:ext uri="{9D8B030D-6E8A-4147-A177-3AD203B41FA5}">
                      <a16:colId xmlns:a16="http://schemas.microsoft.com/office/drawing/2014/main" val="20001"/>
                    </a:ext>
                  </a:extLst>
                </a:gridCol>
                <a:gridCol w="457592">
                  <a:extLst>
                    <a:ext uri="{9D8B030D-6E8A-4147-A177-3AD203B41FA5}">
                      <a16:colId xmlns:a16="http://schemas.microsoft.com/office/drawing/2014/main" val="20002"/>
                    </a:ext>
                  </a:extLst>
                </a:gridCol>
                <a:gridCol w="1880570">
                  <a:extLst>
                    <a:ext uri="{9D8B030D-6E8A-4147-A177-3AD203B41FA5}">
                      <a16:colId xmlns:a16="http://schemas.microsoft.com/office/drawing/2014/main" val="20003"/>
                    </a:ext>
                  </a:extLst>
                </a:gridCol>
                <a:gridCol w="428630">
                  <a:extLst>
                    <a:ext uri="{9D8B030D-6E8A-4147-A177-3AD203B41FA5}">
                      <a16:colId xmlns:a16="http://schemas.microsoft.com/office/drawing/2014/main" val="20004"/>
                    </a:ext>
                  </a:extLst>
                </a:gridCol>
                <a:gridCol w="1718385">
                  <a:extLst>
                    <a:ext uri="{9D8B030D-6E8A-4147-A177-3AD203B41FA5}">
                      <a16:colId xmlns:a16="http://schemas.microsoft.com/office/drawing/2014/main" val="20005"/>
                    </a:ext>
                  </a:extLst>
                </a:gridCol>
                <a:gridCol w="451800">
                  <a:extLst>
                    <a:ext uri="{9D8B030D-6E8A-4147-A177-3AD203B41FA5}">
                      <a16:colId xmlns:a16="http://schemas.microsoft.com/office/drawing/2014/main" val="20006"/>
                    </a:ext>
                  </a:extLst>
                </a:gridCol>
                <a:gridCol w="515516">
                  <a:extLst>
                    <a:ext uri="{9D8B030D-6E8A-4147-A177-3AD203B41FA5}">
                      <a16:colId xmlns:a16="http://schemas.microsoft.com/office/drawing/2014/main" val="20007"/>
                    </a:ext>
                  </a:extLst>
                </a:gridCol>
                <a:gridCol w="1986762">
                  <a:extLst>
                    <a:ext uri="{9D8B030D-6E8A-4147-A177-3AD203B41FA5}">
                      <a16:colId xmlns:a16="http://schemas.microsoft.com/office/drawing/2014/main" val="20008"/>
                    </a:ext>
                  </a:extLst>
                </a:gridCol>
              </a:tblGrid>
              <a:tr h="1828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Üretilecek Miktar </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ahoma" pitchFamily="34"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Arial"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a:ln>
                            <a:noFill/>
                          </a:ln>
                          <a:solidFill>
                            <a:srgbClr val="000000"/>
                          </a:solidFill>
                          <a:effectLst/>
                          <a:latin typeface="Tahoma" pitchFamily="34"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Arial"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Bütçelenmiş Satış Miktarı</a:t>
                      </a:r>
                      <a:endParaRPr kumimoji="0" lang="tr-TR" sz="22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Arzulanan Dönem sonu Stok Miktarı</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a:ln>
                            <a:noFill/>
                          </a:ln>
                          <a:solidFill>
                            <a:srgbClr val="000000"/>
                          </a:solidFill>
                          <a:effectLst/>
                          <a:latin typeface="Tahoma" pitchFamily="34"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Arial"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ahoma" pitchFamily="34"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Arial" charset="0"/>
                        <a:ea typeface="Times New Roman" pitchFamily="18" charset="0"/>
                        <a:cs typeface="Tahoma" pitchFamily="34" charset="0"/>
                      </a:endParaRPr>
                    </a:p>
                  </a:txBody>
                  <a:tcPr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Dönem Başı Stok Miktarı</a:t>
                      </a:r>
                      <a:endParaRPr kumimoji="0" lang="tr-TR" sz="22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49714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413892" y="497541"/>
            <a:ext cx="10297144" cy="1143000"/>
          </a:xfrm>
        </p:spPr>
        <p:txBody>
          <a:bodyPr>
            <a:normAutofit/>
          </a:bodyPr>
          <a:lstStyle/>
          <a:p>
            <a:pPr algn="just" eaLnBrk="1" hangingPunct="1"/>
            <a:r>
              <a:rPr lang="tr-TR" altLang="tr-TR" sz="2400" dirty="0">
                <a:latin typeface="Times New Roman" panose="02020603050405020304" pitchFamily="18" charset="0"/>
              </a:rPr>
              <a:t>Üretim bütçesi genellikle aylık olarak düzenlenir. Ancak örneğimizde bütünlük ve kolaylık sağlamak amacıyla (örneğimizi) üçer aylık dönemlere göre sürdüreceğiz. Üretim bütçesine ilişkin ek bilgiler:</a:t>
            </a:r>
          </a:p>
        </p:txBody>
      </p:sp>
      <p:sp>
        <p:nvSpPr>
          <p:cNvPr id="38915" name="Rectangle 3"/>
          <p:cNvSpPr>
            <a:spLocks noGrp="1" noChangeArrowheads="1"/>
          </p:cNvSpPr>
          <p:nvPr>
            <p:ph idx="1"/>
          </p:nvPr>
        </p:nvSpPr>
        <p:spPr>
          <a:xfrm>
            <a:off x="1557908" y="2133600"/>
            <a:ext cx="9865096" cy="4389438"/>
          </a:xfrm>
        </p:spPr>
        <p:txBody>
          <a:bodyPr>
            <a:normAutofit/>
          </a:bodyPr>
          <a:lstStyle/>
          <a:p>
            <a:pPr algn="just" eaLnBrk="1" hangingPunct="1">
              <a:buFont typeface="Wingdings" panose="05000000000000000000" pitchFamily="2" charset="2"/>
              <a:buNone/>
            </a:pPr>
            <a:r>
              <a:rPr lang="tr-TR" altLang="tr-TR" sz="3000" b="1" dirty="0">
                <a:solidFill>
                  <a:srgbClr val="000000"/>
                </a:solidFill>
                <a:latin typeface="Tahoma" panose="020B0604030504040204" pitchFamily="34" charset="0"/>
              </a:rPr>
              <a:t>	</a:t>
            </a:r>
            <a:r>
              <a:rPr lang="tr-TR" altLang="tr-TR" sz="3000" b="1"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a.</a:t>
            </a:r>
            <a:r>
              <a:rPr lang="tr-TR" altLang="tr-TR" sz="30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 Arzulanan dönem sonu stok miktarı;</a:t>
            </a:r>
          </a:p>
          <a:p>
            <a:pPr algn="just" eaLnBrk="1" hangingPunct="1">
              <a:buFont typeface="Wingdings" panose="05000000000000000000" pitchFamily="2" charset="2"/>
              <a:buNone/>
            </a:pP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	Birinci üç aylık dönem		300 birim</a:t>
            </a:r>
          </a:p>
          <a:p>
            <a:pPr algn="just" eaLnBrk="1" hangingPunct="1">
              <a:buFont typeface="Wingdings" panose="05000000000000000000" pitchFamily="2" charset="2"/>
              <a:buNone/>
            </a:pP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	İkinci üç aylık dönem	</a:t>
            </a: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600 birim</a:t>
            </a:r>
          </a:p>
          <a:p>
            <a:pPr algn="just" eaLnBrk="1" hangingPunct="1">
              <a:buFont typeface="Wingdings" panose="05000000000000000000" pitchFamily="2" charset="2"/>
              <a:buNone/>
            </a:pP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	Üçüncü üç aylık dönem		800 birim</a:t>
            </a:r>
          </a:p>
          <a:p>
            <a:pPr algn="just" eaLnBrk="1" hangingPunct="1">
              <a:buFont typeface="Wingdings" panose="05000000000000000000" pitchFamily="2" charset="2"/>
              <a:buNone/>
            </a:pP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	Dördüncü üç aylık dönem	200 birim</a:t>
            </a:r>
            <a:endParaRPr lang="tr-TR" altLang="tr-TR" sz="3000" b="1" dirty="0">
              <a:solidFill>
                <a:srgbClr val="000000"/>
              </a:solidFill>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None/>
            </a:pPr>
            <a:r>
              <a:rPr lang="tr-TR" altLang="tr-TR" sz="3000" b="1" dirty="0">
                <a:solidFill>
                  <a:srgbClr val="000000"/>
                </a:solidFill>
                <a:latin typeface="Times New Roman" panose="02020603050405020304" pitchFamily="18" charset="0"/>
              </a:rPr>
              <a:t>	</a:t>
            </a:r>
          </a:p>
          <a:p>
            <a:pPr algn="just" eaLnBrk="1" hangingPunct="1">
              <a:buFont typeface="Wingdings" panose="05000000000000000000" pitchFamily="2" charset="2"/>
              <a:buNone/>
            </a:pPr>
            <a:r>
              <a:rPr lang="tr-TR" altLang="tr-TR" sz="3000" b="1" dirty="0">
                <a:solidFill>
                  <a:srgbClr val="000000"/>
                </a:solidFill>
                <a:latin typeface="Times New Roman" panose="02020603050405020304" pitchFamily="18" charset="0"/>
                <a:cs typeface="Times New Roman" panose="02020603050405020304" pitchFamily="18" charset="0"/>
              </a:rPr>
              <a:t>	b.</a:t>
            </a:r>
            <a:r>
              <a:rPr lang="tr-TR" altLang="tr-TR" sz="3000" dirty="0">
                <a:solidFill>
                  <a:srgbClr val="000000"/>
                </a:solidFill>
                <a:latin typeface="Times New Roman" panose="02020603050405020304" pitchFamily="18" charset="0"/>
                <a:cs typeface="Times New Roman" panose="02020603050405020304" pitchFamily="18" charset="0"/>
              </a:rPr>
              <a:t> Dönem başı stok </a:t>
            </a:r>
            <a:r>
              <a:rPr lang="tr-TR" altLang="tr-TR" sz="3000" dirty="0">
                <a:solidFill>
                  <a:srgbClr val="000000"/>
                </a:solidFill>
                <a:latin typeface="Times New Roman" panose="02020603050405020304" pitchFamily="18" charset="0"/>
              </a:rPr>
              <a:t>			</a:t>
            </a:r>
            <a:r>
              <a:rPr lang="tr-TR" altLang="tr-TR" sz="3000" dirty="0">
                <a:solidFill>
                  <a:srgbClr val="000000"/>
                </a:solidFill>
                <a:latin typeface="Times New Roman" panose="02020603050405020304" pitchFamily="18" charset="0"/>
                <a:cs typeface="Times New Roman" panose="02020603050405020304" pitchFamily="18" charset="0"/>
              </a:rPr>
              <a:t>200 birim</a:t>
            </a:r>
          </a:p>
        </p:txBody>
      </p:sp>
    </p:spTree>
    <p:extLst>
      <p:ext uri="{BB962C8B-B14F-4D97-AF65-F5344CB8AC3E}">
        <p14:creationId xmlns:p14="http://schemas.microsoft.com/office/powerpoint/2010/main" val="388696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629916" y="0"/>
            <a:ext cx="9519302" cy="1371600"/>
          </a:xfrm>
        </p:spPr>
        <p:txBody>
          <a:bodyPr/>
          <a:lstStyle/>
          <a:p>
            <a:pPr eaLnBrk="1" hangingPunct="1"/>
            <a:r>
              <a:rPr lang="tr-TR" altLang="tr-TR" sz="2800" dirty="0">
                <a:latin typeface="Times New Roman" panose="02020603050405020304" pitchFamily="18" charset="0"/>
              </a:rPr>
              <a:t>Söz konusu işletmenin üretim bütçesini yukarıda verilen formül yardımıyla aşağıda gösterildiği gibi düzenleyebiliriz.</a:t>
            </a:r>
          </a:p>
        </p:txBody>
      </p:sp>
      <p:graphicFrame>
        <p:nvGraphicFramePr>
          <p:cNvPr id="36068" name="Group 228"/>
          <p:cNvGraphicFramePr>
            <a:graphicFrameLocks noGrp="1"/>
          </p:cNvGraphicFramePr>
          <p:nvPr>
            <p:ph type="tbl" idx="1"/>
            <p:extLst>
              <p:ext uri="{D42A27DB-BD31-4B8C-83A1-F6EECF244321}">
                <p14:modId xmlns:p14="http://schemas.microsoft.com/office/powerpoint/2010/main" val="218513176"/>
              </p:ext>
            </p:extLst>
          </p:nvPr>
        </p:nvGraphicFramePr>
        <p:xfrm>
          <a:off x="1341884" y="1916832"/>
          <a:ext cx="10297147" cy="4371549"/>
        </p:xfrm>
        <a:graphic>
          <a:graphicData uri="http://schemas.openxmlformats.org/drawingml/2006/table">
            <a:tbl>
              <a:tblPr/>
              <a:tblGrid>
                <a:gridCol w="3149225">
                  <a:extLst>
                    <a:ext uri="{9D8B030D-6E8A-4147-A177-3AD203B41FA5}">
                      <a16:colId xmlns:a16="http://schemas.microsoft.com/office/drawing/2014/main" val="20000"/>
                    </a:ext>
                  </a:extLst>
                </a:gridCol>
                <a:gridCol w="404811">
                  <a:extLst>
                    <a:ext uri="{9D8B030D-6E8A-4147-A177-3AD203B41FA5}">
                      <a16:colId xmlns:a16="http://schemas.microsoft.com/office/drawing/2014/main" val="20001"/>
                    </a:ext>
                  </a:extLst>
                </a:gridCol>
                <a:gridCol w="1050434">
                  <a:extLst>
                    <a:ext uri="{9D8B030D-6E8A-4147-A177-3AD203B41FA5}">
                      <a16:colId xmlns:a16="http://schemas.microsoft.com/office/drawing/2014/main" val="20002"/>
                    </a:ext>
                  </a:extLst>
                </a:gridCol>
                <a:gridCol w="406887">
                  <a:extLst>
                    <a:ext uri="{9D8B030D-6E8A-4147-A177-3AD203B41FA5}">
                      <a16:colId xmlns:a16="http://schemas.microsoft.com/office/drawing/2014/main" val="20003"/>
                    </a:ext>
                  </a:extLst>
                </a:gridCol>
                <a:gridCol w="977776">
                  <a:extLst>
                    <a:ext uri="{9D8B030D-6E8A-4147-A177-3AD203B41FA5}">
                      <a16:colId xmlns:a16="http://schemas.microsoft.com/office/drawing/2014/main" val="20004"/>
                    </a:ext>
                  </a:extLst>
                </a:gridCol>
                <a:gridCol w="288558">
                  <a:extLst>
                    <a:ext uri="{9D8B030D-6E8A-4147-A177-3AD203B41FA5}">
                      <a16:colId xmlns:a16="http://schemas.microsoft.com/office/drawing/2014/main" val="20005"/>
                    </a:ext>
                  </a:extLst>
                </a:gridCol>
                <a:gridCol w="1096105">
                  <a:extLst>
                    <a:ext uri="{9D8B030D-6E8A-4147-A177-3AD203B41FA5}">
                      <a16:colId xmlns:a16="http://schemas.microsoft.com/office/drawing/2014/main" val="20006"/>
                    </a:ext>
                  </a:extLst>
                </a:gridCol>
                <a:gridCol w="298938">
                  <a:extLst>
                    <a:ext uri="{9D8B030D-6E8A-4147-A177-3AD203B41FA5}">
                      <a16:colId xmlns:a16="http://schemas.microsoft.com/office/drawing/2014/main" val="20007"/>
                    </a:ext>
                  </a:extLst>
                </a:gridCol>
                <a:gridCol w="1328611">
                  <a:extLst>
                    <a:ext uri="{9D8B030D-6E8A-4147-A177-3AD203B41FA5}">
                      <a16:colId xmlns:a16="http://schemas.microsoft.com/office/drawing/2014/main" val="20008"/>
                    </a:ext>
                  </a:extLst>
                </a:gridCol>
                <a:gridCol w="272356">
                  <a:extLst>
                    <a:ext uri="{9D8B030D-6E8A-4147-A177-3AD203B41FA5}">
                      <a16:colId xmlns:a16="http://schemas.microsoft.com/office/drawing/2014/main" val="20009"/>
                    </a:ext>
                  </a:extLst>
                </a:gridCol>
                <a:gridCol w="1023446">
                  <a:extLst>
                    <a:ext uri="{9D8B030D-6E8A-4147-A177-3AD203B41FA5}">
                      <a16:colId xmlns:a16="http://schemas.microsoft.com/office/drawing/2014/main" val="20010"/>
                    </a:ext>
                  </a:extLst>
                </a:gridCol>
              </a:tblGrid>
              <a:tr h="594889">
                <a:tc gridSpan="11">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X Üretim İşletmesi</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Üretim Bütçesi (Miktar Olarak)</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661502">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Birinci Üç Ay</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İkinci Üç Ay</a:t>
                      </a:r>
                      <a:endPar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dirty="0">
                        <a:ln>
                          <a:noFill/>
                        </a:ln>
                        <a:solidFill>
                          <a:schemeClr val="tx1"/>
                        </a:solidFill>
                        <a:effectLst/>
                        <a:latin typeface="Times New Roman" pitchFamily="18"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Üçüncü Üç Ay</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Dördüncü Üç Ay</a:t>
                      </a:r>
                      <a:endPar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endPar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32" marR="91432" marT="45712" marB="45712"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0431">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Bütçelenmiş Satış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36194" marR="36194"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800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1.500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2.400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1.400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6.100</a:t>
                      </a:r>
                    </a:p>
                  </a:txBody>
                  <a:tcPr marL="91432" marR="91432" marT="45712" marB="45712"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59225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Arzulanan Dönem Sonu Stok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36194" marR="36194"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a:t>
                      </a:r>
                    </a:p>
                  </a:txBody>
                  <a:tcPr marL="91432" marR="91432" marT="45712" marB="45712"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6786">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Toplam Gereksinim</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36194" marR="36194"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1.100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2.100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3.200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1.600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6.300</a:t>
                      </a:r>
                    </a:p>
                  </a:txBody>
                  <a:tcPr marL="91432" marR="91432" marT="45712" marB="45712"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4"/>
                  </a:ext>
                </a:extLst>
              </a:tr>
              <a:tr h="59225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Dönem Başı Stok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36194" marR="36194"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(800)</a:t>
                      </a:r>
                    </a:p>
                  </a:txBody>
                  <a:tcPr marL="91432" marR="91432" marT="45712" marB="45712"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a:t>
                      </a:r>
                    </a:p>
                  </a:txBody>
                  <a:tcPr marL="91432" marR="91432" marT="45712" marB="45712"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90431">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Üretim Miktarı</a:t>
                      </a:r>
                    </a:p>
                  </a:txBody>
                  <a:tcPr marL="36194" marR="36194" marT="0" marB="0"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dirty="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900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1.800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2.600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2" marR="91432" marT="45712" marB="45712"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800</a:t>
                      </a:r>
                    </a:p>
                  </a:txBody>
                  <a:tcPr marL="91432" marR="91432" marT="45712" marB="45712"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2" marR="91432" marT="45712" marB="45712"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6.100</a:t>
                      </a:r>
                    </a:p>
                  </a:txBody>
                  <a:tcPr marL="91432" marR="91432" marT="45712" marB="45712"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cxnSp>
        <p:nvCxnSpPr>
          <p:cNvPr id="3" name="Düz Ok Bağlayıcısı 2"/>
          <p:cNvCxnSpPr/>
          <p:nvPr/>
        </p:nvCxnSpPr>
        <p:spPr>
          <a:xfrm>
            <a:off x="5878388" y="4437112"/>
            <a:ext cx="720080" cy="1008112"/>
          </a:xfrm>
          <a:prstGeom prst="straightConnector1">
            <a:avLst/>
          </a:prstGeom>
          <a:ln w="5715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7318548" y="4437678"/>
            <a:ext cx="720080" cy="1008112"/>
          </a:xfrm>
          <a:prstGeom prst="straightConnector1">
            <a:avLst/>
          </a:prstGeom>
          <a:ln w="5715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a:off x="8758709" y="4437112"/>
            <a:ext cx="720080" cy="1008112"/>
          </a:xfrm>
          <a:prstGeom prst="straightConnector1">
            <a:avLst/>
          </a:prstGeom>
          <a:ln w="5715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5" name="Ok: Yukarı Bükülü 14"/>
          <p:cNvSpPr/>
          <p:nvPr/>
        </p:nvSpPr>
        <p:spPr>
          <a:xfrm>
            <a:off x="5446340" y="5661248"/>
            <a:ext cx="5976664" cy="864096"/>
          </a:xfrm>
          <a:prstGeom prst="curvedUpArrow">
            <a:avLst>
              <a:gd name="adj1" fmla="val 25000"/>
              <a:gd name="adj2" fmla="val 50000"/>
              <a:gd name="adj3" fmla="val 25000"/>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6" name="Metin kutusu 15"/>
          <p:cNvSpPr txBox="1"/>
          <p:nvPr/>
        </p:nvSpPr>
        <p:spPr>
          <a:xfrm>
            <a:off x="10476598" y="6358806"/>
            <a:ext cx="1345240" cy="480131"/>
          </a:xfrm>
          <a:prstGeom prst="rect">
            <a:avLst/>
          </a:prstGeom>
          <a:noFill/>
        </p:spPr>
        <p:txBody>
          <a:bodyPr wrap="none" rtlCol="0">
            <a:spAutoFit/>
          </a:bodyPr>
          <a:lstStyle/>
          <a:p>
            <a:pPr>
              <a:lnSpc>
                <a:spcPct val="90000"/>
              </a:lnSpc>
            </a:pPr>
            <a:r>
              <a:rPr lang="tr-TR" sz="2800" dirty="0">
                <a:hlinkClick r:id="rId2" action="ppaction://hlinksldjump"/>
              </a:rPr>
              <a:t>sonraki</a:t>
            </a:r>
            <a:endParaRPr lang="tr-TR" sz="2800" dirty="0"/>
          </a:p>
        </p:txBody>
      </p:sp>
      <mc:AlternateContent xmlns:mc="http://schemas.openxmlformats.org/markup-compatibility/2006" xmlns:p14="http://schemas.microsoft.com/office/powerpoint/2010/main">
        <mc:Choice Requires="p14">
          <p:contentPart p14:bwMode="auto" r:id="rId3">
            <p14:nvContentPartPr>
              <p14:cNvPr id="17" name="Mürekkep 16"/>
              <p14:cNvContentPartPr/>
              <p14:nvPr/>
            </p14:nvContentPartPr>
            <p14:xfrm>
              <a:off x="1593273" y="6151364"/>
              <a:ext cx="1716840" cy="14760"/>
            </p14:xfrm>
          </p:contentPart>
        </mc:Choice>
        <mc:Fallback xmlns="">
          <p:pic>
            <p:nvPicPr>
              <p:cNvPr id="17" name="Mürekkep 16"/>
              <p:cNvPicPr/>
              <p:nvPr/>
            </p:nvPicPr>
            <p:blipFill>
              <a:blip r:embed="rId4"/>
              <a:stretch>
                <a:fillRect/>
              </a:stretch>
            </p:blipFill>
            <p:spPr>
              <a:xfrm>
                <a:off x="1557273" y="6079364"/>
                <a:ext cx="1788840" cy="158760"/>
              </a:xfrm>
              <a:prstGeom prst="rect">
                <a:avLst/>
              </a:prstGeom>
            </p:spPr>
          </p:pic>
        </mc:Fallback>
      </mc:AlternateContent>
    </p:spTree>
    <p:extLst>
      <p:ext uri="{BB962C8B-B14F-4D97-AF65-F5344CB8AC3E}">
        <p14:creationId xmlns:p14="http://schemas.microsoft.com/office/powerpoint/2010/main" val="3126574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tr-TR" altLang="tr-TR" sz="3200" b="1" dirty="0">
                <a:latin typeface="Times New Roman" panose="02020603050405020304" pitchFamily="18" charset="0"/>
              </a:rPr>
              <a:t>3. DİREKT İLK MADDE VE MALZEME GİDERLERİ BÜTÇESİ</a:t>
            </a:r>
          </a:p>
        </p:txBody>
      </p:sp>
      <p:sp>
        <p:nvSpPr>
          <p:cNvPr id="40963" name="Rectangle 3"/>
          <p:cNvSpPr>
            <a:spLocks noGrp="1" noChangeArrowheads="1"/>
          </p:cNvSpPr>
          <p:nvPr>
            <p:ph idx="1"/>
          </p:nvPr>
        </p:nvSpPr>
        <p:spPr/>
        <p:txBody>
          <a:bodyPr/>
          <a:lstStyle/>
          <a:p>
            <a:pPr algn="just" eaLnBrk="1" hangingPunct="1">
              <a:buFont typeface="Wingdings" panose="05000000000000000000" pitchFamily="2" charset="2"/>
              <a:buNone/>
            </a:pPr>
            <a:r>
              <a:rPr lang="tr-TR" altLang="tr-TR" dirty="0"/>
              <a:t>	</a:t>
            </a:r>
            <a:r>
              <a:rPr lang="tr-TR" altLang="tr-TR" dirty="0">
                <a:latin typeface="Times New Roman" panose="02020603050405020304" pitchFamily="18" charset="0"/>
              </a:rPr>
              <a:t>Üretim bütçesinin düzenlenmesinden sonra üretilecek mamul miktarına göre;</a:t>
            </a:r>
          </a:p>
          <a:p>
            <a:pPr algn="just" eaLnBrk="1" hangingPunct="1">
              <a:buFont typeface="Wingdings" panose="05000000000000000000" pitchFamily="2" charset="2"/>
              <a:buNone/>
            </a:pPr>
            <a:endParaRPr lang="tr-TR" altLang="tr-TR" dirty="0">
              <a:latin typeface="Times New Roman" panose="02020603050405020304" pitchFamily="18" charset="0"/>
            </a:endParaRPr>
          </a:p>
          <a:p>
            <a:pPr algn="just" eaLnBrk="1" hangingPunct="1"/>
            <a:r>
              <a:rPr lang="tr-TR" altLang="tr-TR" dirty="0">
                <a:latin typeface="Times New Roman" panose="02020603050405020304" pitchFamily="18" charset="0"/>
              </a:rPr>
              <a:t>satın alınması gereken direkt ilk madde ve malzeme miktarı ve maliyeti,</a:t>
            </a:r>
          </a:p>
          <a:p>
            <a:pPr algn="just" eaLnBrk="1" hangingPunct="1"/>
            <a:endParaRPr lang="tr-TR" altLang="tr-TR" dirty="0">
              <a:latin typeface="Times New Roman" panose="02020603050405020304" pitchFamily="18" charset="0"/>
            </a:endParaRPr>
          </a:p>
          <a:p>
            <a:pPr algn="just" eaLnBrk="1" hangingPunct="1"/>
            <a:r>
              <a:rPr lang="tr-TR" altLang="tr-TR" dirty="0">
                <a:latin typeface="Times New Roman" panose="02020603050405020304" pitchFamily="18" charset="0"/>
              </a:rPr>
              <a:t>kullanılması gereken direkt ilk madde ve malzeme miktarı ve maliyetlerinin saptanması gerekir.</a:t>
            </a:r>
          </a:p>
          <a:p>
            <a:pPr eaLnBrk="1" hangingPunct="1">
              <a:buFont typeface="Wingdings" panose="05000000000000000000" pitchFamily="2" charset="2"/>
              <a:buNone/>
            </a:pPr>
            <a:endParaRPr lang="tr-TR" altLang="tr-TR" dirty="0">
              <a:latin typeface="Times New Roman" panose="02020603050405020304" pitchFamily="18" charset="0"/>
            </a:endParaRPr>
          </a:p>
        </p:txBody>
      </p:sp>
    </p:spTree>
    <p:extLst>
      <p:ext uri="{BB962C8B-B14F-4D97-AF65-F5344CB8AC3E}">
        <p14:creationId xmlns:p14="http://schemas.microsoft.com/office/powerpoint/2010/main" val="44555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93436" y="177801"/>
            <a:ext cx="9782801" cy="874936"/>
          </a:xfrm>
        </p:spPr>
        <p:txBody>
          <a:bodyPr/>
          <a:lstStyle/>
          <a:p>
            <a:pPr algn="ctr" eaLnBrk="1" hangingPunct="1"/>
            <a:r>
              <a:rPr lang="tr-TR" altLang="tr-TR" sz="3200" dirty="0">
                <a:latin typeface="Times New Roman" panose="02020603050405020304" pitchFamily="18" charset="0"/>
              </a:rPr>
              <a:t>A. Direkt ilk madde ve malzeme satın alma bütçesi</a:t>
            </a:r>
            <a:r>
              <a:rPr lang="tr-TR" altLang="tr-TR" dirty="0"/>
              <a:t> </a:t>
            </a:r>
          </a:p>
        </p:txBody>
      </p:sp>
      <p:sp>
        <p:nvSpPr>
          <p:cNvPr id="41987" name="Rectangle 3"/>
          <p:cNvSpPr>
            <a:spLocks noGrp="1" noChangeArrowheads="1"/>
          </p:cNvSpPr>
          <p:nvPr>
            <p:ph idx="1"/>
          </p:nvPr>
        </p:nvSpPr>
        <p:spPr/>
        <p:txBody>
          <a:bodyPr/>
          <a:lstStyle/>
          <a:p>
            <a:pPr algn="just" eaLnBrk="1" hangingPunct="1"/>
            <a:r>
              <a:rPr lang="tr-TR" altLang="tr-TR" sz="2400" dirty="0">
                <a:latin typeface="Times New Roman" panose="02020603050405020304" pitchFamily="18" charset="0"/>
              </a:rPr>
              <a:t>Üretim için gerekli olan direkt ilk madde ve malzeme miktarı,</a:t>
            </a:r>
          </a:p>
          <a:p>
            <a:pPr algn="just" eaLnBrk="1" hangingPunct="1"/>
            <a:r>
              <a:rPr lang="tr-TR" altLang="tr-TR" sz="2400" dirty="0">
                <a:latin typeface="Times New Roman" panose="02020603050405020304" pitchFamily="18" charset="0"/>
              </a:rPr>
              <a:t>Dönem sonu ve dönem başı direkt ilk madde ve malzeme stoku,</a:t>
            </a:r>
          </a:p>
          <a:p>
            <a:pPr algn="just" eaLnBrk="1" hangingPunct="1"/>
            <a:r>
              <a:rPr lang="tr-TR" altLang="tr-TR" sz="2400" dirty="0">
                <a:latin typeface="Times New Roman" panose="02020603050405020304" pitchFamily="18" charset="0"/>
              </a:rPr>
              <a:t>Birim alış maliyeti,</a:t>
            </a:r>
          </a:p>
          <a:p>
            <a:pPr algn="just" eaLnBrk="1" hangingPunct="1">
              <a:buFont typeface="Wingdings" panose="05000000000000000000" pitchFamily="2" charset="2"/>
              <a:buNone/>
            </a:pPr>
            <a:r>
              <a:rPr lang="tr-TR" altLang="tr-TR" sz="2400" dirty="0">
                <a:latin typeface="Times New Roman" panose="02020603050405020304" pitchFamily="18" charset="0"/>
              </a:rPr>
              <a:t>	dikkate alınmalıdır.</a:t>
            </a:r>
          </a:p>
        </p:txBody>
      </p:sp>
      <p:graphicFrame>
        <p:nvGraphicFramePr>
          <p:cNvPr id="38973" name="Group 61"/>
          <p:cNvGraphicFramePr>
            <a:graphicFrameLocks noGrp="1"/>
          </p:cNvGraphicFramePr>
          <p:nvPr>
            <p:extLst>
              <p:ext uri="{D42A27DB-BD31-4B8C-83A1-F6EECF244321}">
                <p14:modId xmlns:p14="http://schemas.microsoft.com/office/powerpoint/2010/main" val="906708290"/>
              </p:ext>
            </p:extLst>
          </p:nvPr>
        </p:nvGraphicFramePr>
        <p:xfrm>
          <a:off x="1413891" y="4343401"/>
          <a:ext cx="10225138" cy="1828799"/>
        </p:xfrm>
        <a:graphic>
          <a:graphicData uri="http://schemas.openxmlformats.org/drawingml/2006/table">
            <a:tbl>
              <a:tblPr/>
              <a:tblGrid>
                <a:gridCol w="2288871">
                  <a:extLst>
                    <a:ext uri="{9D8B030D-6E8A-4147-A177-3AD203B41FA5}">
                      <a16:colId xmlns:a16="http://schemas.microsoft.com/office/drawing/2014/main" val="20000"/>
                    </a:ext>
                  </a:extLst>
                </a:gridCol>
                <a:gridCol w="373926">
                  <a:extLst>
                    <a:ext uri="{9D8B030D-6E8A-4147-A177-3AD203B41FA5}">
                      <a16:colId xmlns:a16="http://schemas.microsoft.com/office/drawing/2014/main" val="20001"/>
                    </a:ext>
                  </a:extLst>
                </a:gridCol>
                <a:gridCol w="376191">
                  <a:extLst>
                    <a:ext uri="{9D8B030D-6E8A-4147-A177-3AD203B41FA5}">
                      <a16:colId xmlns:a16="http://schemas.microsoft.com/office/drawing/2014/main" val="20002"/>
                    </a:ext>
                  </a:extLst>
                </a:gridCol>
                <a:gridCol w="1937608">
                  <a:extLst>
                    <a:ext uri="{9D8B030D-6E8A-4147-A177-3AD203B41FA5}">
                      <a16:colId xmlns:a16="http://schemas.microsoft.com/office/drawing/2014/main" val="20003"/>
                    </a:ext>
                  </a:extLst>
                </a:gridCol>
                <a:gridCol w="376191">
                  <a:extLst>
                    <a:ext uri="{9D8B030D-6E8A-4147-A177-3AD203B41FA5}">
                      <a16:colId xmlns:a16="http://schemas.microsoft.com/office/drawing/2014/main" val="20004"/>
                    </a:ext>
                  </a:extLst>
                </a:gridCol>
                <a:gridCol w="2044121">
                  <a:extLst>
                    <a:ext uri="{9D8B030D-6E8A-4147-A177-3AD203B41FA5}">
                      <a16:colId xmlns:a16="http://schemas.microsoft.com/office/drawing/2014/main" val="20005"/>
                    </a:ext>
                  </a:extLst>
                </a:gridCol>
                <a:gridCol w="373926">
                  <a:extLst>
                    <a:ext uri="{9D8B030D-6E8A-4147-A177-3AD203B41FA5}">
                      <a16:colId xmlns:a16="http://schemas.microsoft.com/office/drawing/2014/main" val="20006"/>
                    </a:ext>
                  </a:extLst>
                </a:gridCol>
                <a:gridCol w="373923">
                  <a:extLst>
                    <a:ext uri="{9D8B030D-6E8A-4147-A177-3AD203B41FA5}">
                      <a16:colId xmlns:a16="http://schemas.microsoft.com/office/drawing/2014/main" val="20007"/>
                    </a:ext>
                  </a:extLst>
                </a:gridCol>
                <a:gridCol w="2080381">
                  <a:extLst>
                    <a:ext uri="{9D8B030D-6E8A-4147-A177-3AD203B41FA5}">
                      <a16:colId xmlns:a16="http://schemas.microsoft.com/office/drawing/2014/main" val="20008"/>
                    </a:ext>
                  </a:extLst>
                </a:gridCol>
              </a:tblGrid>
              <a:tr h="18287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Satın Alınacak Direkt İlk Madde ve Malzeme Miktarı </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Üretim için Gerekli İlk Md ve Mlz. Miktarı</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Dönem Sonu İlk Madde ve Malzeme Miktarı</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a:t>
                      </a:r>
                      <a:endParaRPr kumimoji="0" 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2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Dönem Başı İlk Madde ve Malzeme Stok Miktarı</a:t>
                      </a:r>
                      <a:endParaRPr kumimoji="0" lang="tr-TR" sz="22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T="45749" marB="45749"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1279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51741" y="260648"/>
            <a:ext cx="9908876" cy="792162"/>
          </a:xfrm>
        </p:spPr>
        <p:txBody>
          <a:bodyPr>
            <a:normAutofit/>
          </a:bodyPr>
          <a:lstStyle/>
          <a:p>
            <a:pPr algn="just" eaLnBrk="1" hangingPunct="1"/>
            <a:r>
              <a:rPr lang="tr-TR" altLang="tr-TR" sz="2500" b="0" dirty="0">
                <a:latin typeface="Times New Roman" panose="02020603050405020304" pitchFamily="18" charset="0"/>
              </a:rPr>
              <a:t>X işletmesinin direkt ilk madde ve malzeme satın alma bütçesini yukarıda verilen formül yardımıyla aşağıda gösterildiği gibi düzenleyebiliriz.</a:t>
            </a:r>
          </a:p>
        </p:txBody>
      </p:sp>
      <p:sp>
        <p:nvSpPr>
          <p:cNvPr id="43011" name="Rectangle 3"/>
          <p:cNvSpPr>
            <a:spLocks noGrp="1" noChangeArrowheads="1"/>
          </p:cNvSpPr>
          <p:nvPr>
            <p:ph idx="1"/>
          </p:nvPr>
        </p:nvSpPr>
        <p:spPr>
          <a:xfrm>
            <a:off x="1557909" y="1412776"/>
            <a:ext cx="9908876" cy="5086474"/>
          </a:xfrm>
        </p:spPr>
        <p:txBody>
          <a:bodyPr>
            <a:noAutofit/>
          </a:bodyPr>
          <a:lstStyle/>
          <a:p>
            <a:pPr marL="457200" indent="-457200" algn="just">
              <a:buFont typeface="+mj-lt"/>
              <a:buAutoNum type="arabicPeriod"/>
              <a:defRPr/>
            </a:pPr>
            <a:r>
              <a:rPr lang="tr-TR" sz="2500" dirty="0"/>
              <a:t>Bir </a:t>
            </a:r>
            <a:r>
              <a:rPr lang="tr-TR" sz="2500" dirty="0">
                <a:solidFill>
                  <a:srgbClr val="FF0000"/>
                </a:solidFill>
              </a:rPr>
              <a:t>birim mamul için 2 kg</a:t>
            </a:r>
            <a:r>
              <a:rPr lang="tr-TR" sz="2500" dirty="0"/>
              <a:t> direkt ilk madde ve malzeme tüketilmektedir.</a:t>
            </a:r>
            <a:endParaRPr lang="tr-TR" sz="2500" b="1" dirty="0"/>
          </a:p>
          <a:p>
            <a:pPr marL="457200" indent="-457200" algn="just">
              <a:buFont typeface="+mj-lt"/>
              <a:buAutoNum type="arabicPeriod"/>
              <a:defRPr/>
            </a:pPr>
            <a:r>
              <a:rPr lang="tr-TR" sz="2500" dirty="0"/>
              <a:t>Her dönem sonunda, bir sonraki dönemde üretimde kullanılacak direkt ilk madde ve malzeme </a:t>
            </a:r>
            <a:r>
              <a:rPr lang="tr-TR" sz="2500" dirty="0">
                <a:solidFill>
                  <a:srgbClr val="FF0000"/>
                </a:solidFill>
              </a:rPr>
              <a:t>miktarının %10'u kadar </a:t>
            </a:r>
            <a:r>
              <a:rPr lang="tr-TR" sz="2500" dirty="0"/>
              <a:t>stok bulundurulacaktır.</a:t>
            </a:r>
            <a:endParaRPr lang="tr-TR" sz="2500" b="1" dirty="0"/>
          </a:p>
          <a:p>
            <a:pPr marL="457200" indent="-457200" algn="just">
              <a:buFont typeface="+mj-lt"/>
              <a:buAutoNum type="arabicPeriod"/>
              <a:defRPr/>
            </a:pPr>
            <a:r>
              <a:rPr lang="tr-TR" sz="2500" dirty="0"/>
              <a:t>Direkt ilk madde ve malzemenin </a:t>
            </a:r>
            <a:r>
              <a:rPr lang="tr-TR" sz="2500" dirty="0">
                <a:solidFill>
                  <a:srgbClr val="FF0000"/>
                </a:solidFill>
              </a:rPr>
              <a:t>birim alış fiyatı 9.-TL'dır</a:t>
            </a:r>
            <a:r>
              <a:rPr lang="tr-TR" sz="2500" dirty="0"/>
              <a:t>. Direkt ilk madde ve malzemenin alış fiyatında olabilecek fiyat artışları dikkate alınmamıştır.</a:t>
            </a:r>
            <a:endParaRPr lang="tr-TR" sz="2500" b="1" dirty="0"/>
          </a:p>
          <a:p>
            <a:pPr marL="457200" indent="-457200" algn="just">
              <a:buFont typeface="+mj-lt"/>
              <a:buAutoNum type="arabicPeriod"/>
              <a:defRPr/>
            </a:pPr>
            <a:r>
              <a:rPr lang="tr-TR" sz="2500" dirty="0"/>
              <a:t>Birinci üç aylık dönemin başındaki stok miktarı </a:t>
            </a:r>
            <a:r>
              <a:rPr lang="tr-TR" sz="2500" dirty="0">
                <a:solidFill>
                  <a:srgbClr val="FF0000"/>
                </a:solidFill>
              </a:rPr>
              <a:t>180 kg'dır</a:t>
            </a:r>
            <a:r>
              <a:rPr lang="tr-TR" sz="2500" dirty="0"/>
              <a:t>.</a:t>
            </a:r>
            <a:endParaRPr lang="tr-TR" sz="2500" b="1" dirty="0"/>
          </a:p>
          <a:p>
            <a:pPr marL="457200" indent="-457200" algn="just">
              <a:buFont typeface="+mj-lt"/>
              <a:buAutoNum type="arabicPeriod"/>
              <a:defRPr/>
            </a:pPr>
            <a:r>
              <a:rPr lang="tr-TR" sz="2500" dirty="0"/>
              <a:t>Bütçe dönemini </a:t>
            </a:r>
            <a:r>
              <a:rPr lang="tr-TR" sz="2500" dirty="0">
                <a:solidFill>
                  <a:srgbClr val="FF0000"/>
                </a:solidFill>
              </a:rPr>
              <a:t>izleyen yılın I. üç aylık döneminde 1.000 birim </a:t>
            </a:r>
            <a:r>
              <a:rPr lang="tr-TR" sz="2500" dirty="0"/>
              <a:t>mamul üretilmesi öngörülmektedir.</a:t>
            </a:r>
            <a:endParaRPr lang="tr-TR" sz="2500" b="1" dirty="0"/>
          </a:p>
        </p:txBody>
      </p:sp>
    </p:spTree>
    <p:extLst>
      <p:ext uri="{BB962C8B-B14F-4D97-AF65-F5344CB8AC3E}">
        <p14:creationId xmlns:p14="http://schemas.microsoft.com/office/powerpoint/2010/main" val="233885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317" name="Group 333"/>
          <p:cNvGraphicFramePr>
            <a:graphicFrameLocks noGrp="1"/>
          </p:cNvGraphicFramePr>
          <p:nvPr>
            <p:ph type="tbl" idx="1"/>
            <p:extLst>
              <p:ext uri="{D42A27DB-BD31-4B8C-83A1-F6EECF244321}">
                <p14:modId xmlns:p14="http://schemas.microsoft.com/office/powerpoint/2010/main" val="3100491738"/>
              </p:ext>
            </p:extLst>
          </p:nvPr>
        </p:nvGraphicFramePr>
        <p:xfrm>
          <a:off x="1269876" y="1143000"/>
          <a:ext cx="10585175" cy="5227326"/>
        </p:xfrm>
        <a:graphic>
          <a:graphicData uri="http://schemas.openxmlformats.org/drawingml/2006/table">
            <a:tbl>
              <a:tblPr/>
              <a:tblGrid>
                <a:gridCol w="3208793">
                  <a:extLst>
                    <a:ext uri="{9D8B030D-6E8A-4147-A177-3AD203B41FA5}">
                      <a16:colId xmlns:a16="http://schemas.microsoft.com/office/drawing/2014/main" val="20000"/>
                    </a:ext>
                  </a:extLst>
                </a:gridCol>
                <a:gridCol w="407402">
                  <a:extLst>
                    <a:ext uri="{9D8B030D-6E8A-4147-A177-3AD203B41FA5}">
                      <a16:colId xmlns:a16="http://schemas.microsoft.com/office/drawing/2014/main" val="20001"/>
                    </a:ext>
                  </a:extLst>
                </a:gridCol>
                <a:gridCol w="1076993">
                  <a:extLst>
                    <a:ext uri="{9D8B030D-6E8A-4147-A177-3AD203B41FA5}">
                      <a16:colId xmlns:a16="http://schemas.microsoft.com/office/drawing/2014/main" val="20002"/>
                    </a:ext>
                  </a:extLst>
                </a:gridCol>
                <a:gridCol w="409418">
                  <a:extLst>
                    <a:ext uri="{9D8B030D-6E8A-4147-A177-3AD203B41FA5}">
                      <a16:colId xmlns:a16="http://schemas.microsoft.com/office/drawing/2014/main" val="20003"/>
                    </a:ext>
                  </a:extLst>
                </a:gridCol>
                <a:gridCol w="1175819">
                  <a:extLst>
                    <a:ext uri="{9D8B030D-6E8A-4147-A177-3AD203B41FA5}">
                      <a16:colId xmlns:a16="http://schemas.microsoft.com/office/drawing/2014/main" val="20004"/>
                    </a:ext>
                  </a:extLst>
                </a:gridCol>
                <a:gridCol w="264604">
                  <a:extLst>
                    <a:ext uri="{9D8B030D-6E8A-4147-A177-3AD203B41FA5}">
                      <a16:colId xmlns:a16="http://schemas.microsoft.com/office/drawing/2014/main" val="20005"/>
                    </a:ext>
                  </a:extLst>
                </a:gridCol>
                <a:gridCol w="1137498">
                  <a:extLst>
                    <a:ext uri="{9D8B030D-6E8A-4147-A177-3AD203B41FA5}">
                      <a16:colId xmlns:a16="http://schemas.microsoft.com/office/drawing/2014/main" val="20006"/>
                    </a:ext>
                  </a:extLst>
                </a:gridCol>
                <a:gridCol w="268240">
                  <a:extLst>
                    <a:ext uri="{9D8B030D-6E8A-4147-A177-3AD203B41FA5}">
                      <a16:colId xmlns:a16="http://schemas.microsoft.com/office/drawing/2014/main" val="20007"/>
                    </a:ext>
                  </a:extLst>
                </a:gridCol>
                <a:gridCol w="1212122">
                  <a:extLst>
                    <a:ext uri="{9D8B030D-6E8A-4147-A177-3AD203B41FA5}">
                      <a16:colId xmlns:a16="http://schemas.microsoft.com/office/drawing/2014/main" val="20008"/>
                    </a:ext>
                  </a:extLst>
                </a:gridCol>
                <a:gridCol w="264604">
                  <a:extLst>
                    <a:ext uri="{9D8B030D-6E8A-4147-A177-3AD203B41FA5}">
                      <a16:colId xmlns:a16="http://schemas.microsoft.com/office/drawing/2014/main" val="20009"/>
                    </a:ext>
                  </a:extLst>
                </a:gridCol>
                <a:gridCol w="1159682">
                  <a:extLst>
                    <a:ext uri="{9D8B030D-6E8A-4147-A177-3AD203B41FA5}">
                      <a16:colId xmlns:a16="http://schemas.microsoft.com/office/drawing/2014/main" val="20010"/>
                    </a:ext>
                  </a:extLst>
                </a:gridCol>
              </a:tblGrid>
              <a:tr h="670524">
                <a:tc gridSpan="11">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X Üretim İşletmesinin</a:t>
                      </a:r>
                      <a:endPar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Direkt İlk Madde ve Malzeme Satın Alma Bütçesi</a:t>
                      </a:r>
                      <a:endPar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30" marR="91430" marT="45713" marB="45713"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670524">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0" marR="91430" marT="45713" marB="45713"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Birinci Üç Ay</a:t>
                      </a: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İkinci Üç Ay</a:t>
                      </a: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Üçüncü Üç Ay</a:t>
                      </a: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Dördüncü Üç Ay</a:t>
                      </a:r>
                    </a:p>
                  </a:txBody>
                  <a:tcPr marL="91430" marR="91430" marT="45713" marB="4571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L="91430" marR="91430" marT="45713" marB="45713"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p>
                  </a:txBody>
                  <a:tcPr marL="91430" marR="91430" marT="45713" marB="45713"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Bütçelenmiş Üretim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900 br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1.800 br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2.600 br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800 br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6.100 br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cs typeface="Times New Roman" pitchFamily="18" charset="0"/>
                        </a:rPr>
                        <a:t>* Birim Başına Tüketim</a:t>
                      </a:r>
                      <a:endParaRPr kumimoji="0" lang="tr-TR" altLang="tr-TR" sz="2000" b="1" i="0" u="none" strike="noStrike" cap="none" normalizeH="0" baseline="0" dirty="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Üretim İçin Gerekli Miktar</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1.800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3.600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5.200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1.600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12.200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69730">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Arzulanan Dönem Sonu Stok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360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520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Toplam Gereksinim</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2.160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4.120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5.360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1.800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12.400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Dönem Başı Stok Miktarı</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(180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(360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(520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(160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(180 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7"/>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Satın Alınacak Miktar</a:t>
                      </a: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1.980 kg</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3.760 kg</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4.840 kg</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cs typeface="Times New Roman" pitchFamily="18" charset="0"/>
                        </a:rPr>
                        <a:t>1.640 kg</a:t>
                      </a: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12.220 kg</a:t>
                      </a:r>
                    </a:p>
                  </a:txBody>
                  <a:tcPr marL="44447" marR="44447" marT="0" marB="0"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8"/>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Birim Alış Maliyeti</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9.-TL/kg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9.-TL/kg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9.-TL/kg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9.-TL/kg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9.-TL/kg</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47" marR="44447" marT="0" marB="0"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9"/>
                  </a:ext>
                </a:extLst>
              </a:tr>
              <a:tr h="39444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Alış Maliyeti</a:t>
                      </a:r>
                    </a:p>
                  </a:txBody>
                  <a:tcPr marL="44447" marR="44447" marT="0" marB="0"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17.820.-</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33.840.-</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43.560.-</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14.760.-</a:t>
                      </a:r>
                    </a:p>
                  </a:txBody>
                  <a:tcPr marL="44447" marR="44447" marT="0" marB="0"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a:t>
                      </a:r>
                    </a:p>
                  </a:txBody>
                  <a:tcPr marL="44447" marR="44447" marT="0" marB="0"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cs typeface="Times New Roman" pitchFamily="18" charset="0"/>
                        </a:rPr>
                        <a:t>109.980.-</a:t>
                      </a:r>
                    </a:p>
                  </a:txBody>
                  <a:tcPr marL="44447" marR="44447" marT="0" marB="0" anchor="b" horzOverflow="overflow">
                    <a:lnL>
                      <a:noFill/>
                    </a:lnL>
                    <a:lnR w="254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2" name="Metin kutusu 1"/>
          <p:cNvSpPr txBox="1"/>
          <p:nvPr/>
        </p:nvSpPr>
        <p:spPr>
          <a:xfrm>
            <a:off x="1557908" y="476672"/>
            <a:ext cx="2743059" cy="480131"/>
          </a:xfrm>
          <a:prstGeom prst="rect">
            <a:avLst/>
          </a:prstGeom>
          <a:noFill/>
        </p:spPr>
        <p:txBody>
          <a:bodyPr wrap="none" rtlCol="0">
            <a:spAutoFit/>
          </a:bodyPr>
          <a:lstStyle/>
          <a:p>
            <a:pPr>
              <a:lnSpc>
                <a:spcPct val="90000"/>
              </a:lnSpc>
            </a:pPr>
            <a:r>
              <a:rPr lang="tr-TR" sz="2800" dirty="0">
                <a:hlinkClick r:id="rId2" action="ppaction://hlinksldjump"/>
              </a:rPr>
              <a:t>Bir önceki bütçe</a:t>
            </a:r>
            <a:endParaRPr lang="tr-TR" sz="2800" dirty="0"/>
          </a:p>
        </p:txBody>
      </p:sp>
      <p:cxnSp>
        <p:nvCxnSpPr>
          <p:cNvPr id="4" name="Düz Ok Bağlayıcısı 3"/>
          <p:cNvCxnSpPr/>
          <p:nvPr/>
        </p:nvCxnSpPr>
        <p:spPr>
          <a:xfrm flipH="1">
            <a:off x="5734372" y="3645024"/>
            <a:ext cx="792088" cy="432048"/>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flipH="1">
            <a:off x="7102524" y="3645024"/>
            <a:ext cx="792088" cy="432048"/>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p:nvPr/>
        </p:nvCxnSpPr>
        <p:spPr>
          <a:xfrm flipH="1">
            <a:off x="8543742" y="3645024"/>
            <a:ext cx="792088" cy="432048"/>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10342884" y="4221088"/>
            <a:ext cx="720080" cy="0"/>
          </a:xfrm>
          <a:prstGeom prst="straightConnector1">
            <a:avLst/>
          </a:prstGeom>
          <a:ln w="38100">
            <a:solidFill>
              <a:srgbClr val="0070C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p:nvPr/>
        </p:nvCxnSpPr>
        <p:spPr>
          <a:xfrm>
            <a:off x="5878388" y="4509120"/>
            <a:ext cx="684075" cy="432048"/>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p:cNvCxnSpPr/>
          <p:nvPr/>
        </p:nvCxnSpPr>
        <p:spPr>
          <a:xfrm>
            <a:off x="7390556" y="4437112"/>
            <a:ext cx="648072" cy="504056"/>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a:off x="8830716" y="4437112"/>
            <a:ext cx="612067" cy="504056"/>
          </a:xfrm>
          <a:prstGeom prst="straightConnector1">
            <a:avLst/>
          </a:prstGeom>
          <a:ln w="38100">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9" name="Ok: Yukarı Bükülü 18"/>
          <p:cNvSpPr/>
          <p:nvPr/>
        </p:nvSpPr>
        <p:spPr>
          <a:xfrm>
            <a:off x="5374332" y="5229200"/>
            <a:ext cx="6048672" cy="432048"/>
          </a:xfrm>
          <a:prstGeom prst="curvedUpArrow">
            <a:avLst>
              <a:gd name="adj1" fmla="val 0"/>
              <a:gd name="adj2" fmla="val 53232"/>
              <a:gd name="adj3" fmla="val 25000"/>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20" name="Mürekkep 19"/>
              <p14:cNvContentPartPr/>
              <p14:nvPr/>
            </p14:nvContentPartPr>
            <p14:xfrm>
              <a:off x="1551513" y="3629575"/>
              <a:ext cx="2672640" cy="42480"/>
            </p14:xfrm>
          </p:contentPart>
        </mc:Choice>
        <mc:Fallback xmlns="">
          <p:pic>
            <p:nvPicPr>
              <p:cNvPr id="20" name="Mürekkep 19"/>
              <p:cNvPicPr/>
              <p:nvPr/>
            </p:nvPicPr>
            <p:blipFill>
              <a:blip r:embed="rId4"/>
              <a:stretch>
                <a:fillRect/>
              </a:stretch>
            </p:blipFill>
            <p:spPr>
              <a:xfrm>
                <a:off x="1515513" y="3557575"/>
                <a:ext cx="2744640" cy="186480"/>
              </a:xfrm>
              <a:prstGeom prst="rect">
                <a:avLst/>
              </a:prstGeom>
            </p:spPr>
          </p:pic>
        </mc:Fallback>
      </mc:AlternateContent>
    </p:spTree>
    <p:extLst>
      <p:ext uri="{BB962C8B-B14F-4D97-AF65-F5344CB8AC3E}">
        <p14:creationId xmlns:p14="http://schemas.microsoft.com/office/powerpoint/2010/main" val="4294853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593436" y="177801"/>
            <a:ext cx="9782801" cy="874936"/>
          </a:xfrm>
        </p:spPr>
        <p:txBody>
          <a:bodyPr/>
          <a:lstStyle/>
          <a:p>
            <a:pPr algn="ctr" eaLnBrk="1" hangingPunct="1"/>
            <a:r>
              <a:rPr lang="tr-TR" altLang="tr-TR" sz="3200" dirty="0">
                <a:latin typeface="Times New Roman" panose="02020603050405020304" pitchFamily="18" charset="0"/>
              </a:rPr>
              <a:t>B. Direkt İlk Madde ve Malzeme Kullanım Bütçesi</a:t>
            </a:r>
            <a:r>
              <a:rPr lang="tr-TR" altLang="tr-TR" dirty="0"/>
              <a:t> </a:t>
            </a:r>
          </a:p>
        </p:txBody>
      </p:sp>
      <p:sp>
        <p:nvSpPr>
          <p:cNvPr id="45059" name="Rectangle 3"/>
          <p:cNvSpPr>
            <a:spLocks noGrp="1" noChangeArrowheads="1"/>
          </p:cNvSpPr>
          <p:nvPr>
            <p:ph idx="1"/>
          </p:nvPr>
        </p:nvSpPr>
        <p:spPr>
          <a:xfrm>
            <a:off x="1565564" y="1600200"/>
            <a:ext cx="9810673" cy="5069160"/>
          </a:xfrm>
        </p:spPr>
        <p:txBody>
          <a:bodyPr/>
          <a:lstStyle/>
          <a:p>
            <a:pPr algn="just">
              <a:lnSpc>
                <a:spcPct val="100000"/>
              </a:lnSpc>
              <a:spcAft>
                <a:spcPts val="600"/>
              </a:spcAft>
            </a:pPr>
            <a:r>
              <a:rPr lang="tr-TR" altLang="tr-TR" sz="2400" dirty="0">
                <a:latin typeface="Times New Roman" panose="02020603050405020304" pitchFamily="18" charset="0"/>
              </a:rPr>
              <a:t>Direkt ilk madde ve malzeme satın alma bütçesi düzenlenirken, direkt ilk madde ve malzeme maliyetlerinin planlanması için, üretimde kullanılan direkt ilk madde ve malzeme maliyeti bütçesi de düzenlenmelidir.  </a:t>
            </a:r>
          </a:p>
          <a:p>
            <a:pPr algn="just">
              <a:lnSpc>
                <a:spcPct val="100000"/>
              </a:lnSpc>
              <a:spcAft>
                <a:spcPts val="600"/>
              </a:spcAft>
            </a:pPr>
            <a:r>
              <a:rPr lang="tr-TR" altLang="tr-TR" sz="2400" dirty="0">
                <a:latin typeface="Times New Roman" panose="02020603050405020304" pitchFamily="18" charset="0"/>
              </a:rPr>
              <a:t>Sözü edilen bütçe ile üretim de kullanılan ve gider haline dönüşen direkt ilk madde ve malzeme giderleri planlanmış olur.</a:t>
            </a:r>
          </a:p>
          <a:p>
            <a:pPr algn="just">
              <a:lnSpc>
                <a:spcPct val="100000"/>
              </a:lnSpc>
              <a:spcAft>
                <a:spcPts val="600"/>
              </a:spcAft>
            </a:pPr>
            <a:r>
              <a:rPr lang="tr-TR" altLang="tr-TR" sz="2400" dirty="0">
                <a:latin typeface="Times New Roman" panose="02020603050405020304" pitchFamily="18" charset="0"/>
              </a:rPr>
              <a:t>Çeşitli mamul üreten ve birden fazla türde direkt ilk madde ve malzeme kullanan üretim işletmelerinde bu gibi bütçeler için gereksinim duyulan bilgiler, standart maliyet sistemi uygulayan üretim işletmelerinde (sistemin gereği olarak) esasen devamlı olarak elde bulunduğu unutulmamalıdır.</a:t>
            </a:r>
          </a:p>
        </p:txBody>
      </p:sp>
    </p:spTree>
    <p:extLst>
      <p:ext uri="{BB962C8B-B14F-4D97-AF65-F5344CB8AC3E}">
        <p14:creationId xmlns:p14="http://schemas.microsoft.com/office/powerpoint/2010/main" val="248071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235" name="Group 179"/>
          <p:cNvGraphicFramePr>
            <a:graphicFrameLocks noGrp="1"/>
          </p:cNvGraphicFramePr>
          <p:nvPr>
            <p:ph type="tbl" idx="1"/>
            <p:extLst>
              <p:ext uri="{D42A27DB-BD31-4B8C-83A1-F6EECF244321}">
                <p14:modId xmlns:p14="http://schemas.microsoft.com/office/powerpoint/2010/main" val="1613771521"/>
              </p:ext>
            </p:extLst>
          </p:nvPr>
        </p:nvGraphicFramePr>
        <p:xfrm>
          <a:off x="1269873" y="1219201"/>
          <a:ext cx="10657186" cy="4762501"/>
        </p:xfrm>
        <a:graphic>
          <a:graphicData uri="http://schemas.openxmlformats.org/drawingml/2006/table">
            <a:tbl>
              <a:tblPr/>
              <a:tblGrid>
                <a:gridCol w="3083273">
                  <a:extLst>
                    <a:ext uri="{9D8B030D-6E8A-4147-A177-3AD203B41FA5}">
                      <a16:colId xmlns:a16="http://schemas.microsoft.com/office/drawing/2014/main" val="20000"/>
                    </a:ext>
                  </a:extLst>
                </a:gridCol>
                <a:gridCol w="210042">
                  <a:extLst>
                    <a:ext uri="{9D8B030D-6E8A-4147-A177-3AD203B41FA5}">
                      <a16:colId xmlns:a16="http://schemas.microsoft.com/office/drawing/2014/main" val="20001"/>
                    </a:ext>
                  </a:extLst>
                </a:gridCol>
                <a:gridCol w="1188562">
                  <a:extLst>
                    <a:ext uri="{9D8B030D-6E8A-4147-A177-3AD203B41FA5}">
                      <a16:colId xmlns:a16="http://schemas.microsoft.com/office/drawing/2014/main" val="20002"/>
                    </a:ext>
                  </a:extLst>
                </a:gridCol>
                <a:gridCol w="435113">
                  <a:extLst>
                    <a:ext uri="{9D8B030D-6E8A-4147-A177-3AD203B41FA5}">
                      <a16:colId xmlns:a16="http://schemas.microsoft.com/office/drawing/2014/main" val="20003"/>
                    </a:ext>
                  </a:extLst>
                </a:gridCol>
                <a:gridCol w="1249131">
                  <a:extLst>
                    <a:ext uri="{9D8B030D-6E8A-4147-A177-3AD203B41FA5}">
                      <a16:colId xmlns:a16="http://schemas.microsoft.com/office/drawing/2014/main" val="20004"/>
                    </a:ext>
                  </a:extLst>
                </a:gridCol>
                <a:gridCol w="274808">
                  <a:extLst>
                    <a:ext uri="{9D8B030D-6E8A-4147-A177-3AD203B41FA5}">
                      <a16:colId xmlns:a16="http://schemas.microsoft.com/office/drawing/2014/main" val="20005"/>
                    </a:ext>
                  </a:extLst>
                </a:gridCol>
                <a:gridCol w="1207494">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1334398">
                  <a:extLst>
                    <a:ext uri="{9D8B030D-6E8A-4147-A177-3AD203B41FA5}">
                      <a16:colId xmlns:a16="http://schemas.microsoft.com/office/drawing/2014/main" val="20008"/>
                    </a:ext>
                  </a:extLst>
                </a:gridCol>
                <a:gridCol w="241950">
                  <a:extLst>
                    <a:ext uri="{9D8B030D-6E8A-4147-A177-3AD203B41FA5}">
                      <a16:colId xmlns:a16="http://schemas.microsoft.com/office/drawing/2014/main" val="20009"/>
                    </a:ext>
                  </a:extLst>
                </a:gridCol>
                <a:gridCol w="1224135">
                  <a:extLst>
                    <a:ext uri="{9D8B030D-6E8A-4147-A177-3AD203B41FA5}">
                      <a16:colId xmlns:a16="http://schemas.microsoft.com/office/drawing/2014/main" val="20010"/>
                    </a:ext>
                  </a:extLst>
                </a:gridCol>
              </a:tblGrid>
              <a:tr h="647700">
                <a:tc gridSpan="11">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X Üretim İşletmesinin</a:t>
                      </a:r>
                      <a:endPar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22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Direkt İlk Madde ve Malzeme Kullanım Bütçesi</a:t>
                      </a:r>
                      <a:endPar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000125">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Birinci Üç Ay</a:t>
                      </a: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İkinci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Üç Ay</a:t>
                      </a: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Üçüncü Üç Ay</a:t>
                      </a: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Dördüncü Üç Ay</a:t>
                      </a: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p>
                  </a:txBody>
                  <a:tcPr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98538">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200" b="0" i="0" u="none" strike="noStrike" cap="none" normalizeH="0" baseline="0" dirty="0">
                          <a:ln>
                            <a:noFill/>
                          </a:ln>
                          <a:solidFill>
                            <a:schemeClr val="tx1"/>
                          </a:solidFill>
                          <a:effectLst/>
                          <a:latin typeface="Times New Roman" pitchFamily="18" charset="0"/>
                          <a:cs typeface="Times New Roman" pitchFamily="18" charset="0"/>
                        </a:rPr>
                        <a:t>Üretim İçin Gerekli Miktar</a:t>
                      </a:r>
                      <a:endParaRPr kumimoji="0" lang="tr-TR" altLang="tr-TR" sz="2200" b="1" i="0" u="none" strike="noStrike" cap="none" normalizeH="0" baseline="0" dirty="0">
                        <a:ln>
                          <a:noFill/>
                        </a:ln>
                        <a:solidFill>
                          <a:schemeClr val="tx1"/>
                        </a:solidFill>
                        <a:effectLst/>
                        <a:latin typeface="Times New Roman" pitchFamily="18" charset="0"/>
                        <a:cs typeface="Times New Roman" pitchFamily="18" charset="0"/>
                      </a:endParaRPr>
                    </a:p>
                  </a:txBody>
                  <a:tcPr marL="44446" marR="44446"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1.800 kg</a:t>
                      </a: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3.600 kg</a:t>
                      </a: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5.200 kg</a:t>
                      </a: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1.600 kg</a:t>
                      </a: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12.200 kg</a:t>
                      </a:r>
                    </a:p>
                  </a:txBody>
                  <a:tcPr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1001713">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cs typeface="Times New Roman" pitchFamily="18" charset="0"/>
                        </a:rPr>
                        <a:t>* Birim Alış Maliyeti</a:t>
                      </a:r>
                      <a:endParaRPr kumimoji="0" lang="tr-TR" altLang="tr-TR" sz="2200" b="1" i="0" u="none" strike="noStrike" cap="none" normalizeH="0" baseline="0">
                        <a:ln>
                          <a:noFill/>
                        </a:ln>
                        <a:solidFill>
                          <a:schemeClr val="tx1"/>
                        </a:solidFill>
                        <a:effectLst/>
                        <a:latin typeface="Times New Roman" pitchFamily="18" charset="0"/>
                        <a:cs typeface="Times New Roman" pitchFamily="18" charset="0"/>
                      </a:endParaRPr>
                    </a:p>
                  </a:txBody>
                  <a:tcPr marL="44446" marR="44446"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9.-TL/kg</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9.-TL/kg</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9.-TL/kg</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9.-TL/kg</a:t>
                      </a: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0" i="0" u="none" strike="noStrike" cap="none" normalizeH="0" baseline="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9.-TL/kg</a:t>
                      </a:r>
                    </a:p>
                  </a:txBody>
                  <a:tcPr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00125">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200" b="1" i="0" u="none" strike="noStrike" cap="none" normalizeH="0" baseline="0">
                          <a:ln>
                            <a:noFill/>
                          </a:ln>
                          <a:solidFill>
                            <a:schemeClr val="tx1"/>
                          </a:solidFill>
                          <a:effectLst/>
                          <a:latin typeface="Times New Roman" pitchFamily="18" charset="0"/>
                          <a:cs typeface="Times New Roman" pitchFamily="18" charset="0"/>
                        </a:rPr>
                        <a:t>= Direkt İlk Madde ve Malzeme Maliyeti</a:t>
                      </a:r>
                    </a:p>
                  </a:txBody>
                  <a:tcPr marL="44446" marR="44446" marT="0" marB="0"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16.200.-</a:t>
                      </a:r>
                    </a:p>
                  </a:txBody>
                  <a:tcPr anchor="ct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a:ln>
                          <a:noFill/>
                        </a:ln>
                        <a:solidFill>
                          <a:schemeClr val="tx1"/>
                        </a:solidFill>
                        <a:effectLst/>
                        <a:latin typeface="Times New Roman" pitchFamily="18" charset="0"/>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32.400.-</a:t>
                      </a:r>
                    </a:p>
                  </a:txBody>
                  <a:tcPr anchor="ct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dirty="0">
                        <a:ln>
                          <a:noFill/>
                        </a:ln>
                        <a:solidFill>
                          <a:schemeClr val="tx1"/>
                        </a:solidFill>
                        <a:effectLst/>
                        <a:latin typeface="Times New Roman" pitchFamily="18" charset="0"/>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46.800.-</a:t>
                      </a:r>
                    </a:p>
                  </a:txBody>
                  <a:tcPr anchor="ct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dirty="0">
                        <a:ln>
                          <a:noFill/>
                        </a:ln>
                        <a:solidFill>
                          <a:schemeClr val="tx1"/>
                        </a:solidFill>
                        <a:effectLst/>
                        <a:latin typeface="Times New Roman" pitchFamily="18" charset="0"/>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14.400.-</a:t>
                      </a:r>
                    </a:p>
                  </a:txBody>
                  <a:tcPr anchor="ct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200" b="1" i="0" u="none" strike="noStrike" cap="none" normalizeH="0" baseline="0" dirty="0">
                        <a:ln>
                          <a:noFill/>
                        </a:ln>
                        <a:solidFill>
                          <a:schemeClr val="tx1"/>
                        </a:solidFill>
                        <a:effectLst/>
                        <a:latin typeface="Times New Roman" pitchFamily="18" charset="0"/>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2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109.800.</a:t>
                      </a:r>
                    </a:p>
                  </a:txBody>
                  <a:tcPr anchor="ctr"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 name="Mürekkep 1"/>
              <p14:cNvContentPartPr/>
              <p14:nvPr/>
            </p14:nvContentPartPr>
            <p14:xfrm>
              <a:off x="1316073" y="3477295"/>
              <a:ext cx="2184120" cy="56520"/>
            </p14:xfrm>
          </p:contentPart>
        </mc:Choice>
        <mc:Fallback xmlns="">
          <p:pic>
            <p:nvPicPr>
              <p:cNvPr id="2" name="Mürekkep 1"/>
              <p:cNvPicPr/>
              <p:nvPr/>
            </p:nvPicPr>
            <p:blipFill>
              <a:blip r:embed="rId3"/>
              <a:stretch>
                <a:fillRect/>
              </a:stretch>
            </p:blipFill>
            <p:spPr>
              <a:xfrm>
                <a:off x="1280073" y="3404833"/>
                <a:ext cx="2256120" cy="201443"/>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Mürekkep 2"/>
              <p14:cNvContentPartPr/>
              <p14:nvPr/>
            </p14:nvContentPartPr>
            <p14:xfrm>
              <a:off x="1371513" y="3851335"/>
              <a:ext cx="664200" cy="360"/>
            </p14:xfrm>
          </p:contentPart>
        </mc:Choice>
        <mc:Fallback xmlns="">
          <p:pic>
            <p:nvPicPr>
              <p:cNvPr id="3" name="Mürekkep 2"/>
              <p:cNvPicPr/>
              <p:nvPr/>
            </p:nvPicPr>
            <p:blipFill>
              <a:blip r:embed="rId5"/>
              <a:stretch>
                <a:fillRect/>
              </a:stretch>
            </p:blipFill>
            <p:spPr>
              <a:xfrm>
                <a:off x="1335513" y="3779335"/>
                <a:ext cx="736200" cy="144360"/>
              </a:xfrm>
              <a:prstGeom prst="rect">
                <a:avLst/>
              </a:prstGeom>
            </p:spPr>
          </p:pic>
        </mc:Fallback>
      </mc:AlternateContent>
      <p:sp>
        <p:nvSpPr>
          <p:cNvPr id="4" name="Metin kutusu 3"/>
          <p:cNvSpPr txBox="1"/>
          <p:nvPr/>
        </p:nvSpPr>
        <p:spPr>
          <a:xfrm>
            <a:off x="10342884" y="6237312"/>
            <a:ext cx="1352358" cy="480131"/>
          </a:xfrm>
          <a:prstGeom prst="rect">
            <a:avLst/>
          </a:prstGeom>
          <a:noFill/>
        </p:spPr>
        <p:txBody>
          <a:bodyPr wrap="none" rtlCol="0">
            <a:spAutoFit/>
          </a:bodyPr>
          <a:lstStyle/>
          <a:p>
            <a:pPr>
              <a:lnSpc>
                <a:spcPct val="90000"/>
              </a:lnSpc>
            </a:pPr>
            <a:r>
              <a:rPr lang="tr-TR" sz="2800" i="1" dirty="0">
                <a:hlinkClick r:id="rId6" action="ppaction://hlinksldjump"/>
              </a:rPr>
              <a:t>Toplam</a:t>
            </a:r>
            <a:endParaRPr lang="tr-TR" sz="2800" i="1" dirty="0"/>
          </a:p>
        </p:txBody>
      </p:sp>
    </p:spTree>
    <p:extLst>
      <p:ext uri="{BB962C8B-B14F-4D97-AF65-F5344CB8AC3E}">
        <p14:creationId xmlns:p14="http://schemas.microsoft.com/office/powerpoint/2010/main" val="3654254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593436" y="177801"/>
            <a:ext cx="9782801" cy="1018952"/>
          </a:xfrm>
        </p:spPr>
        <p:txBody>
          <a:bodyPr/>
          <a:lstStyle/>
          <a:p>
            <a:pPr eaLnBrk="1" hangingPunct="1"/>
            <a:r>
              <a:rPr lang="tr-TR" altLang="tr-TR" sz="3200" b="1" dirty="0">
                <a:latin typeface="Times New Roman" panose="02020603050405020304" pitchFamily="18" charset="0"/>
              </a:rPr>
              <a:t>4. DİREKT İŞÇİLİK GİDERLERİ BÜTÇESİ</a:t>
            </a:r>
            <a:r>
              <a:rPr lang="tr-TR" altLang="tr-TR" dirty="0"/>
              <a:t> </a:t>
            </a:r>
          </a:p>
        </p:txBody>
      </p:sp>
      <p:sp>
        <p:nvSpPr>
          <p:cNvPr id="47107" name="Rectangle 3"/>
          <p:cNvSpPr>
            <a:spLocks noGrp="1" noChangeArrowheads="1"/>
          </p:cNvSpPr>
          <p:nvPr>
            <p:ph idx="1"/>
          </p:nvPr>
        </p:nvSpPr>
        <p:spPr/>
        <p:txBody>
          <a:bodyPr/>
          <a:lstStyle/>
          <a:p>
            <a:pPr algn="just">
              <a:lnSpc>
                <a:spcPct val="100000"/>
              </a:lnSpc>
              <a:spcAft>
                <a:spcPts val="600"/>
              </a:spcAft>
            </a:pPr>
            <a:r>
              <a:rPr lang="tr-TR" altLang="tr-TR" sz="2400" dirty="0">
                <a:latin typeface="Times New Roman" panose="02020603050405020304" pitchFamily="18" charset="0"/>
              </a:rPr>
              <a:t>Direkt işçilik giderleri bütçeleri, üretim miktarı için gerekli işçilik saatlerinin, saat başına işçilik ücretleriyle çarpılması sonucu elde edilir.</a:t>
            </a:r>
          </a:p>
          <a:p>
            <a:pPr algn="just">
              <a:lnSpc>
                <a:spcPct val="100000"/>
              </a:lnSpc>
              <a:spcAft>
                <a:spcPts val="600"/>
              </a:spcAft>
            </a:pPr>
            <a:endParaRPr lang="tr-TR" altLang="tr-TR" sz="2400" dirty="0">
              <a:latin typeface="Times New Roman" panose="02020603050405020304" pitchFamily="18" charset="0"/>
            </a:endParaRPr>
          </a:p>
          <a:p>
            <a:pPr algn="just">
              <a:lnSpc>
                <a:spcPct val="100000"/>
              </a:lnSpc>
              <a:spcAft>
                <a:spcPts val="600"/>
              </a:spcAft>
            </a:pPr>
            <a:r>
              <a:rPr lang="tr-TR" altLang="tr-TR" sz="2400" dirty="0">
                <a:latin typeface="Times New Roman" panose="02020603050405020304" pitchFamily="18" charset="0"/>
              </a:rPr>
              <a:t>Direkt işçilik giderleri bütçesi personel departmanını yakından ilgilendirir. Çünkü üretim miktarına göre işgücü açığı olması durumunda bu açığın nasıl kapatılacağı veya işgücü fazlalığının nasıl yok edileceği önem kazanır. </a:t>
            </a:r>
          </a:p>
          <a:p>
            <a:pPr algn="just">
              <a:lnSpc>
                <a:spcPct val="100000"/>
              </a:lnSpc>
              <a:spcAft>
                <a:spcPts val="600"/>
              </a:spcAft>
            </a:pPr>
            <a:endParaRPr lang="tr-TR" altLang="tr-TR" sz="2400" dirty="0">
              <a:latin typeface="Times New Roman" panose="02020603050405020304" pitchFamily="18" charset="0"/>
            </a:endParaRPr>
          </a:p>
          <a:p>
            <a:pPr algn="just">
              <a:lnSpc>
                <a:spcPct val="100000"/>
              </a:lnSpc>
              <a:spcAft>
                <a:spcPts val="600"/>
              </a:spcAft>
            </a:pPr>
            <a:r>
              <a:rPr lang="tr-TR" altLang="tr-TR" sz="2400" dirty="0">
                <a:latin typeface="Times New Roman" panose="02020603050405020304" pitchFamily="18" charset="0"/>
              </a:rPr>
              <a:t>Ayrıca direkt işçilik giderleri bütçesi düzenlenirken işletmede uygulanan ücret sisteminin de göz önünde bulundurulması gerekir.</a:t>
            </a:r>
          </a:p>
        </p:txBody>
      </p:sp>
    </p:spTree>
    <p:extLst>
      <p:ext uri="{BB962C8B-B14F-4D97-AF65-F5344CB8AC3E}">
        <p14:creationId xmlns:p14="http://schemas.microsoft.com/office/powerpoint/2010/main" val="18522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979612" y="372035"/>
            <a:ext cx="8229600" cy="457200"/>
          </a:xfrm>
        </p:spPr>
        <p:txBody>
          <a:bodyPr>
            <a:normAutofit fontScale="90000"/>
          </a:bodyPr>
          <a:lstStyle/>
          <a:p>
            <a:pPr eaLnBrk="1" hangingPunct="1"/>
            <a:r>
              <a:rPr lang="tr-TR" altLang="tr-TR" sz="3200" dirty="0">
                <a:latin typeface="Times New Roman" panose="02020603050405020304" pitchFamily="18" charset="0"/>
              </a:rPr>
              <a:t>Direkt işçilik giderleri bütçesi</a:t>
            </a:r>
          </a:p>
        </p:txBody>
      </p:sp>
      <p:sp>
        <p:nvSpPr>
          <p:cNvPr id="48131" name="Rectangle 3"/>
          <p:cNvSpPr>
            <a:spLocks noGrp="1" noChangeArrowheads="1"/>
          </p:cNvSpPr>
          <p:nvPr>
            <p:ph idx="1"/>
          </p:nvPr>
        </p:nvSpPr>
        <p:spPr>
          <a:xfrm>
            <a:off x="1413892" y="1053352"/>
            <a:ext cx="10369152" cy="5471991"/>
          </a:xfrm>
        </p:spPr>
        <p:txBody>
          <a:bodyPr>
            <a:normAutofit lnSpcReduction="10000"/>
          </a:bodyPr>
          <a:lstStyle/>
          <a:p>
            <a:pPr marL="660400" indent="-660400" algn="just">
              <a:lnSpc>
                <a:spcPct val="100000"/>
              </a:lnSpc>
              <a:spcAft>
                <a:spcPts val="600"/>
              </a:spcAft>
            </a:pPr>
            <a:r>
              <a:rPr lang="tr-TR" altLang="tr-TR" sz="2200" dirty="0">
                <a:latin typeface="Times New Roman" panose="02020603050405020304" pitchFamily="18" charset="0"/>
              </a:rPr>
              <a:t>Direkt işçilik giderleri bütçesinin düzenlenmesinde </a:t>
            </a:r>
            <a:r>
              <a:rPr lang="tr-TR" altLang="tr-TR" sz="2200" b="1" dirty="0">
                <a:latin typeface="Times New Roman" panose="02020603050405020304" pitchFamily="18" charset="0"/>
              </a:rPr>
              <a:t>üretim bütçesinden </a:t>
            </a:r>
            <a:r>
              <a:rPr lang="tr-TR" altLang="tr-TR" sz="2200" dirty="0">
                <a:latin typeface="Times New Roman" panose="02020603050405020304" pitchFamily="18" charset="0"/>
              </a:rPr>
              <a:t>yararlanılır. </a:t>
            </a:r>
          </a:p>
          <a:p>
            <a:pPr marL="660400" indent="-660400" algn="just">
              <a:lnSpc>
                <a:spcPct val="100000"/>
              </a:lnSpc>
              <a:spcAft>
                <a:spcPts val="600"/>
              </a:spcAft>
            </a:pPr>
            <a:r>
              <a:rPr lang="tr-TR" altLang="tr-TR" sz="2200" dirty="0">
                <a:latin typeface="Times New Roman" panose="02020603050405020304" pitchFamily="18" charset="0"/>
              </a:rPr>
              <a:t>Üretim birimi başına gerekli işçilik miktarına ilişkin teknik bilgiler genellikle mühendislik veya üretim departmanından sağlanır. </a:t>
            </a:r>
          </a:p>
          <a:p>
            <a:pPr marL="660400" indent="-660400" algn="just">
              <a:lnSpc>
                <a:spcPct val="100000"/>
              </a:lnSpc>
              <a:spcAft>
                <a:spcPts val="600"/>
              </a:spcAft>
            </a:pPr>
            <a:r>
              <a:rPr lang="tr-TR" altLang="tr-TR" sz="2200" dirty="0">
                <a:latin typeface="Times New Roman" panose="02020603050405020304" pitchFamily="18" charset="0"/>
              </a:rPr>
              <a:t>Direkt işçilik saatleri belirlendikten sonra üretim bütçesinde öngörülen üretim miktarı ile çarpılarak toplam direkt işçilik saati saptanır. </a:t>
            </a:r>
          </a:p>
          <a:p>
            <a:pPr marL="660400" indent="-660400" algn="just">
              <a:lnSpc>
                <a:spcPct val="100000"/>
              </a:lnSpc>
              <a:spcAft>
                <a:spcPts val="600"/>
              </a:spcAft>
            </a:pPr>
            <a:r>
              <a:rPr lang="tr-TR" altLang="tr-TR" sz="2200" dirty="0">
                <a:latin typeface="Times New Roman" panose="02020603050405020304" pitchFamily="18" charset="0"/>
              </a:rPr>
              <a:t>Toplam direkt işçilik saati ile ortalama direkt işçilik saat ücreti çarpılarak, toplam direkt işçilik giderleri bulunur. </a:t>
            </a:r>
          </a:p>
          <a:p>
            <a:pPr marL="660400" indent="-660400" algn="just">
              <a:lnSpc>
                <a:spcPct val="100000"/>
              </a:lnSpc>
              <a:spcAft>
                <a:spcPts val="600"/>
              </a:spcAft>
            </a:pPr>
            <a:r>
              <a:rPr lang="tr-TR" altLang="tr-TR" sz="2200" dirty="0">
                <a:latin typeface="Times New Roman" panose="02020603050405020304" pitchFamily="18" charset="0"/>
              </a:rPr>
              <a:t>Direkt işçilik giderleri bütçesinin düzenlenmesinde; </a:t>
            </a:r>
          </a:p>
          <a:p>
            <a:pPr marL="1409700" lvl="2" indent="-495300" algn="just">
              <a:lnSpc>
                <a:spcPct val="100000"/>
              </a:lnSpc>
              <a:spcAft>
                <a:spcPts val="600"/>
              </a:spcAft>
              <a:buFont typeface="Wingdings" panose="05000000000000000000" pitchFamily="2" charset="2"/>
              <a:buAutoNum type="romanLcPeriod"/>
            </a:pPr>
            <a:r>
              <a:rPr lang="tr-TR" altLang="tr-TR" dirty="0">
                <a:latin typeface="Times New Roman" panose="02020603050405020304" pitchFamily="18" charset="0"/>
              </a:rPr>
              <a:t>öngörülen üretim miktarının,</a:t>
            </a:r>
          </a:p>
          <a:p>
            <a:pPr marL="1409700" lvl="2" indent="-495300" algn="just">
              <a:lnSpc>
                <a:spcPct val="100000"/>
              </a:lnSpc>
              <a:spcAft>
                <a:spcPts val="600"/>
              </a:spcAft>
              <a:buFont typeface="Wingdings" panose="05000000000000000000" pitchFamily="2" charset="2"/>
              <a:buAutoNum type="romanLcPeriod"/>
            </a:pPr>
            <a:r>
              <a:rPr lang="tr-TR" altLang="tr-TR" dirty="0">
                <a:latin typeface="Times New Roman" panose="02020603050405020304" pitchFamily="18" charset="0"/>
              </a:rPr>
              <a:t>bir birim için gerekli standart üretim süresinin,</a:t>
            </a:r>
          </a:p>
          <a:p>
            <a:pPr marL="1409700" lvl="2" indent="-495300" algn="just">
              <a:lnSpc>
                <a:spcPct val="100000"/>
              </a:lnSpc>
              <a:spcAft>
                <a:spcPts val="600"/>
              </a:spcAft>
              <a:buFont typeface="Wingdings" panose="05000000000000000000" pitchFamily="2" charset="2"/>
              <a:buAutoNum type="romanLcPeriod"/>
            </a:pPr>
            <a:r>
              <a:rPr lang="tr-TR" altLang="tr-TR" dirty="0">
                <a:latin typeface="Times New Roman" panose="02020603050405020304" pitchFamily="18" charset="0"/>
              </a:rPr>
              <a:t>farklı ücret gruplarının olması durumunda ortalama saat ücretinin</a:t>
            </a:r>
          </a:p>
          <a:p>
            <a:pPr marL="660400" indent="-660400" algn="just">
              <a:lnSpc>
                <a:spcPct val="100000"/>
              </a:lnSpc>
              <a:spcAft>
                <a:spcPts val="600"/>
              </a:spcAft>
              <a:buNone/>
            </a:pPr>
            <a:r>
              <a:rPr lang="tr-TR" altLang="tr-TR" sz="2200" dirty="0">
                <a:latin typeface="Times New Roman" panose="02020603050405020304" pitchFamily="18" charset="0"/>
              </a:rPr>
              <a:t>	     bilinmesi gerekir.</a:t>
            </a:r>
          </a:p>
        </p:txBody>
      </p:sp>
    </p:spTree>
    <p:extLst>
      <p:ext uri="{BB962C8B-B14F-4D97-AF65-F5344CB8AC3E}">
        <p14:creationId xmlns:p14="http://schemas.microsoft.com/office/powerpoint/2010/main" val="211458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269876" y="228600"/>
            <a:ext cx="10441160" cy="1371600"/>
          </a:xfrm>
        </p:spPr>
        <p:txBody>
          <a:bodyPr>
            <a:noAutofit/>
          </a:bodyPr>
          <a:lstStyle/>
          <a:p>
            <a:pPr eaLnBrk="1" hangingPunct="1"/>
            <a:r>
              <a:rPr lang="tr-TR" altLang="tr-TR" sz="2500" dirty="0">
                <a:latin typeface="Times New Roman" panose="02020603050405020304" pitchFamily="18" charset="0"/>
              </a:rPr>
              <a:t>Örnek işletmede direkt işçilik giderleri bütçesinin düzenlenmesine ilişkin ek bilgiler:</a:t>
            </a:r>
            <a:br>
              <a:rPr lang="tr-TR" altLang="tr-TR" sz="2500" b="1" dirty="0">
                <a:latin typeface="Times New Roman" panose="02020603050405020304" pitchFamily="18" charset="0"/>
              </a:rPr>
            </a:br>
            <a:r>
              <a:rPr lang="tr-TR" altLang="tr-TR" sz="2500" b="1" dirty="0">
                <a:latin typeface="Times New Roman" panose="02020603050405020304" pitchFamily="18" charset="0"/>
              </a:rPr>
              <a:t>	a.</a:t>
            </a:r>
            <a:r>
              <a:rPr lang="tr-TR" altLang="tr-TR" sz="2500" dirty="0">
                <a:latin typeface="Times New Roman" panose="02020603050405020304" pitchFamily="18" charset="0"/>
              </a:rPr>
              <a:t> Bir birim mamul </a:t>
            </a:r>
            <a:r>
              <a:rPr lang="tr-TR" altLang="tr-TR" sz="2500" dirty="0">
                <a:solidFill>
                  <a:srgbClr val="FF0000"/>
                </a:solidFill>
                <a:latin typeface="Times New Roman" panose="02020603050405020304" pitchFamily="18" charset="0"/>
              </a:rPr>
              <a:t>3 direkt işçilik </a:t>
            </a:r>
            <a:r>
              <a:rPr lang="tr-TR" altLang="tr-TR" sz="2500" dirty="0">
                <a:latin typeface="Times New Roman" panose="02020603050405020304" pitchFamily="18" charset="0"/>
              </a:rPr>
              <a:t>saatinde üretilmektedir.</a:t>
            </a:r>
            <a:br>
              <a:rPr lang="tr-TR" altLang="tr-TR" sz="2500" b="1" dirty="0">
                <a:latin typeface="Times New Roman" panose="02020603050405020304" pitchFamily="18" charset="0"/>
              </a:rPr>
            </a:br>
            <a:r>
              <a:rPr lang="tr-TR" altLang="tr-TR" sz="2500" b="1" dirty="0">
                <a:latin typeface="Times New Roman" panose="02020603050405020304" pitchFamily="18" charset="0"/>
              </a:rPr>
              <a:t>	b.</a:t>
            </a:r>
            <a:r>
              <a:rPr lang="tr-TR" altLang="tr-TR" sz="2500" dirty="0">
                <a:latin typeface="Times New Roman" panose="02020603050405020304" pitchFamily="18" charset="0"/>
              </a:rPr>
              <a:t> Ortalama direkt işçilik saat ücreti </a:t>
            </a:r>
            <a:r>
              <a:rPr lang="tr-TR" altLang="tr-TR" sz="2500" dirty="0">
                <a:solidFill>
                  <a:srgbClr val="FF0000"/>
                </a:solidFill>
                <a:latin typeface="Times New Roman" panose="02020603050405020304" pitchFamily="18" charset="0"/>
              </a:rPr>
              <a:t>5.-TL'dır</a:t>
            </a:r>
            <a:r>
              <a:rPr lang="tr-TR" altLang="tr-TR" sz="2500" dirty="0">
                <a:latin typeface="Times New Roman" panose="02020603050405020304" pitchFamily="18" charset="0"/>
              </a:rPr>
              <a:t>.</a:t>
            </a:r>
          </a:p>
        </p:txBody>
      </p:sp>
      <p:graphicFrame>
        <p:nvGraphicFramePr>
          <p:cNvPr id="50408" name="Group 232"/>
          <p:cNvGraphicFramePr>
            <a:graphicFrameLocks noGrp="1"/>
          </p:cNvGraphicFramePr>
          <p:nvPr>
            <p:ph type="tbl" idx="1"/>
            <p:extLst>
              <p:ext uri="{D42A27DB-BD31-4B8C-83A1-F6EECF244321}">
                <p14:modId xmlns:p14="http://schemas.microsoft.com/office/powerpoint/2010/main" val="1987135723"/>
              </p:ext>
            </p:extLst>
          </p:nvPr>
        </p:nvGraphicFramePr>
        <p:xfrm>
          <a:off x="1269876" y="1600200"/>
          <a:ext cx="10585179" cy="4901166"/>
        </p:xfrm>
        <a:graphic>
          <a:graphicData uri="http://schemas.openxmlformats.org/drawingml/2006/table">
            <a:tbl>
              <a:tblPr/>
              <a:tblGrid>
                <a:gridCol w="3246611">
                  <a:extLst>
                    <a:ext uri="{9D8B030D-6E8A-4147-A177-3AD203B41FA5}">
                      <a16:colId xmlns:a16="http://schemas.microsoft.com/office/drawing/2014/main" val="20000"/>
                    </a:ext>
                  </a:extLst>
                </a:gridCol>
                <a:gridCol w="418589">
                  <a:extLst>
                    <a:ext uri="{9D8B030D-6E8A-4147-A177-3AD203B41FA5}">
                      <a16:colId xmlns:a16="http://schemas.microsoft.com/office/drawing/2014/main" val="20001"/>
                    </a:ext>
                  </a:extLst>
                </a:gridCol>
                <a:gridCol w="1084244">
                  <a:extLst>
                    <a:ext uri="{9D8B030D-6E8A-4147-A177-3AD203B41FA5}">
                      <a16:colId xmlns:a16="http://schemas.microsoft.com/office/drawing/2014/main" val="20002"/>
                    </a:ext>
                  </a:extLst>
                </a:gridCol>
                <a:gridCol w="418589">
                  <a:extLst>
                    <a:ext uri="{9D8B030D-6E8A-4147-A177-3AD203B41FA5}">
                      <a16:colId xmlns:a16="http://schemas.microsoft.com/office/drawing/2014/main" val="20003"/>
                    </a:ext>
                  </a:extLst>
                </a:gridCol>
                <a:gridCol w="1008696">
                  <a:extLst>
                    <a:ext uri="{9D8B030D-6E8A-4147-A177-3AD203B41FA5}">
                      <a16:colId xmlns:a16="http://schemas.microsoft.com/office/drawing/2014/main" val="20004"/>
                    </a:ext>
                  </a:extLst>
                </a:gridCol>
                <a:gridCol w="418588">
                  <a:extLst>
                    <a:ext uri="{9D8B030D-6E8A-4147-A177-3AD203B41FA5}">
                      <a16:colId xmlns:a16="http://schemas.microsoft.com/office/drawing/2014/main" val="20005"/>
                    </a:ext>
                  </a:extLst>
                </a:gridCol>
                <a:gridCol w="1008696">
                  <a:extLst>
                    <a:ext uri="{9D8B030D-6E8A-4147-A177-3AD203B41FA5}">
                      <a16:colId xmlns:a16="http://schemas.microsoft.com/office/drawing/2014/main" val="20006"/>
                    </a:ext>
                  </a:extLst>
                </a:gridCol>
                <a:gridCol w="334871">
                  <a:extLst>
                    <a:ext uri="{9D8B030D-6E8A-4147-A177-3AD203B41FA5}">
                      <a16:colId xmlns:a16="http://schemas.microsoft.com/office/drawing/2014/main" val="20007"/>
                    </a:ext>
                  </a:extLst>
                </a:gridCol>
                <a:gridCol w="1274142">
                  <a:extLst>
                    <a:ext uri="{9D8B030D-6E8A-4147-A177-3AD203B41FA5}">
                      <a16:colId xmlns:a16="http://schemas.microsoft.com/office/drawing/2014/main" val="20008"/>
                    </a:ext>
                  </a:extLst>
                </a:gridCol>
                <a:gridCol w="302201">
                  <a:extLst>
                    <a:ext uri="{9D8B030D-6E8A-4147-A177-3AD203B41FA5}">
                      <a16:colId xmlns:a16="http://schemas.microsoft.com/office/drawing/2014/main" val="20009"/>
                    </a:ext>
                  </a:extLst>
                </a:gridCol>
                <a:gridCol w="1069952">
                  <a:extLst>
                    <a:ext uri="{9D8B030D-6E8A-4147-A177-3AD203B41FA5}">
                      <a16:colId xmlns:a16="http://schemas.microsoft.com/office/drawing/2014/main" val="20010"/>
                    </a:ext>
                  </a:extLst>
                </a:gridCol>
              </a:tblGrid>
              <a:tr h="566396">
                <a:tc gridSpan="11">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X Üretim İşletmesinin</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Direkt İşçilik Giderleri Bütçesi</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T="45705" marB="45705"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640258">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Birinci Üç Ay</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İkinci Üç Ay</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Üçüncü Üç Ay</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Dördüncü Üç Ay</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p>
                  </a:txBody>
                  <a:tcPr marT="45705" marB="45705"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8522">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cs typeface="Times New Roman" pitchFamily="18" charset="0"/>
                        </a:rPr>
                        <a:t>Bütçelenmiş Üretim Miktarı</a:t>
                      </a:r>
                      <a:endParaRPr kumimoji="0" lang="tr-TR" altLang="tr-TR" sz="2000" b="1"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900 </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dirty="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1.800 </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dirty="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2.600 </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dirty="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800 </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dirty="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6.100 </a:t>
                      </a:r>
                      <a:r>
                        <a:rPr kumimoji="0" lang="tr-TR" altLang="tr-TR" sz="2000" b="0" i="0" u="none" strike="noStrike" cap="none" normalizeH="0" baseline="0" dirty="0" err="1">
                          <a:ln>
                            <a:noFill/>
                          </a:ln>
                          <a:solidFill>
                            <a:schemeClr val="tx1"/>
                          </a:solidFill>
                          <a:effectLst/>
                          <a:latin typeface="Times New Roman" pitchFamily="18" charset="0"/>
                          <a:ea typeface="Times New Roman" pitchFamily="18" charset="0"/>
                          <a:cs typeface="Tahoma" pitchFamily="34" charset="0"/>
                        </a:rPr>
                        <a:t>br</a:t>
                      </a:r>
                      <a:endParaRPr kumimoji="0" lang="tr-TR" alt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T="45705" marB="45705"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638522">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Birim Başına Dir. İşçilik Saati</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 s</a:t>
                      </a:r>
                    </a:p>
                  </a:txBody>
                  <a:tcPr marT="45705" marB="4570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 s</a:t>
                      </a:r>
                    </a:p>
                  </a:txBody>
                  <a:tcPr marT="45705" marB="4570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 s</a:t>
                      </a:r>
                    </a:p>
                  </a:txBody>
                  <a:tcPr marT="45705" marB="4570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 s</a:t>
                      </a:r>
                    </a:p>
                  </a:txBody>
                  <a:tcPr marT="45705" marB="4570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 s</a:t>
                      </a:r>
                    </a:p>
                  </a:txBody>
                  <a:tcPr marT="45705" marB="45705"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8522">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Toplam Direkt İşçilik Saati</a:t>
                      </a:r>
                    </a:p>
                  </a:txBody>
                  <a:tcPr marL="44450" marR="44450"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2.700 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5.400 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7.800 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2.400 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18.300 s</a:t>
                      </a:r>
                    </a:p>
                  </a:txBody>
                  <a:tcPr marT="45705" marB="45705"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40258">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cs typeface="Times New Roman" pitchFamily="18" charset="0"/>
                        </a:rPr>
                        <a:t>* Ortalama Saat Ücreti</a:t>
                      </a:r>
                      <a:endParaRPr kumimoji="0" lang="tr-TR" altLang="tr-TR" sz="20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5.-TL/s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5.-TL/s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5.-TL/s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5.-TL/s</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0" i="0" u="none" strike="noStrike" cap="none" normalizeH="0" baseline="0">
                        <a:ln>
                          <a:noFill/>
                        </a:ln>
                        <a:solidFill>
                          <a:schemeClr val="tx1"/>
                        </a:solidFill>
                        <a:effectLst/>
                        <a:latin typeface="Times New Roman" pitchFamily="18" charset="0"/>
                      </a:endParaRPr>
                    </a:p>
                  </a:txBody>
                  <a:tcPr marT="45705" marB="45705" horzOverflow="overflow">
                    <a:lnL>
                      <a:noFill/>
                    </a:lnL>
                    <a:lnR>
                      <a:noFill/>
                    </a:lnR>
                    <a:lnT>
                      <a:noFill/>
                    </a:lnT>
                    <a:lnB>
                      <a:noFill/>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5.-TL/s</a:t>
                      </a:r>
                    </a:p>
                  </a:txBody>
                  <a:tcPr marT="45705" marB="45705"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8522">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altLang="tr-TR" sz="2000" b="1" i="0" u="none" strike="noStrike" cap="none" normalizeH="0" baseline="0">
                          <a:ln>
                            <a:noFill/>
                          </a:ln>
                          <a:solidFill>
                            <a:schemeClr val="tx1"/>
                          </a:solidFill>
                          <a:effectLst/>
                          <a:latin typeface="Times New Roman" pitchFamily="18" charset="0"/>
                          <a:cs typeface="Times New Roman" pitchFamily="18" charset="0"/>
                        </a:rPr>
                        <a:t>= Toplam Direkt İşçilik Gideri</a:t>
                      </a:r>
                    </a:p>
                  </a:txBody>
                  <a:tcPr marL="44450" marR="44450" marT="0" marB="0"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27.000</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39.000</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12.000</a:t>
                      </a:r>
                    </a:p>
                  </a:txBody>
                  <a:tcPr marT="45705" marB="4570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altLang="tr-TR" sz="2000" b="1" i="0" u="none" strike="noStrike" cap="none" normalizeH="0" baseline="0">
                        <a:ln>
                          <a:noFill/>
                        </a:ln>
                        <a:solidFill>
                          <a:schemeClr val="tx1"/>
                        </a:solidFill>
                        <a:effectLst/>
                        <a:latin typeface="Times New Roman" pitchFamily="18" charset="0"/>
                      </a:endParaRPr>
                    </a:p>
                  </a:txBody>
                  <a:tcPr marT="45705" marB="45705"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BD0D9"/>
                        </a:buClr>
                        <a:buSzPct val="95000"/>
                        <a:buFont typeface="Wingdings 2" pitchFamily="18" charset="2"/>
                        <a:defRPr sz="22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defRPr sz="20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defRPr sz="19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defRPr>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defRPr>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defRPr>
                          <a:solidFill>
                            <a:schemeClr val="tx1"/>
                          </a:solidFill>
                          <a:latin typeface="Constantia"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91.500</a:t>
                      </a:r>
                    </a:p>
                  </a:txBody>
                  <a:tcPr marT="45705" marB="45705"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 name="Mürekkep 1"/>
              <p14:cNvContentPartPr/>
              <p14:nvPr/>
            </p14:nvContentPartPr>
            <p14:xfrm>
              <a:off x="2645913" y="3893095"/>
              <a:ext cx="1495080" cy="360"/>
            </p14:xfrm>
          </p:contentPart>
        </mc:Choice>
        <mc:Fallback xmlns="">
          <p:pic>
            <p:nvPicPr>
              <p:cNvPr id="2" name="Mürekkep 1"/>
              <p:cNvPicPr/>
              <p:nvPr/>
            </p:nvPicPr>
            <p:blipFill>
              <a:blip r:embed="rId3"/>
              <a:stretch>
                <a:fillRect/>
              </a:stretch>
            </p:blipFill>
            <p:spPr>
              <a:xfrm>
                <a:off x="2609913" y="3821095"/>
                <a:ext cx="156708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Mürekkep 2"/>
              <p14:cNvContentPartPr/>
              <p14:nvPr/>
            </p14:nvContentPartPr>
            <p14:xfrm>
              <a:off x="2632233" y="3753775"/>
              <a:ext cx="1489680" cy="14760"/>
            </p14:xfrm>
          </p:contentPart>
        </mc:Choice>
        <mc:Fallback xmlns="">
          <p:pic>
            <p:nvPicPr>
              <p:cNvPr id="3" name="Mürekkep 2"/>
              <p:cNvPicPr/>
              <p:nvPr/>
            </p:nvPicPr>
            <p:blipFill>
              <a:blip r:embed="rId5"/>
              <a:stretch>
                <a:fillRect/>
              </a:stretch>
            </p:blipFill>
            <p:spPr>
              <a:xfrm>
                <a:off x="2596233" y="3681775"/>
                <a:ext cx="156168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Mürekkep 5"/>
              <p14:cNvContentPartPr/>
              <p14:nvPr/>
            </p14:nvContentPartPr>
            <p14:xfrm>
              <a:off x="1537833" y="5098375"/>
              <a:ext cx="2965680" cy="360"/>
            </p14:xfrm>
          </p:contentPart>
        </mc:Choice>
        <mc:Fallback xmlns="">
          <p:pic>
            <p:nvPicPr>
              <p:cNvPr id="6" name="Mürekkep 5"/>
              <p:cNvPicPr/>
              <p:nvPr/>
            </p:nvPicPr>
            <p:blipFill>
              <a:blip r:embed="rId7"/>
              <a:stretch>
                <a:fillRect/>
              </a:stretch>
            </p:blipFill>
            <p:spPr>
              <a:xfrm>
                <a:off x="1501833" y="5026375"/>
                <a:ext cx="3037680" cy="144360"/>
              </a:xfrm>
              <a:prstGeom prst="rect">
                <a:avLst/>
              </a:prstGeom>
            </p:spPr>
          </p:pic>
        </mc:Fallback>
      </mc:AlternateContent>
      <p:sp>
        <p:nvSpPr>
          <p:cNvPr id="9" name="Metin kutusu 8"/>
          <p:cNvSpPr txBox="1"/>
          <p:nvPr/>
        </p:nvSpPr>
        <p:spPr>
          <a:xfrm>
            <a:off x="10630916" y="6492835"/>
            <a:ext cx="1352358" cy="480131"/>
          </a:xfrm>
          <a:prstGeom prst="rect">
            <a:avLst/>
          </a:prstGeom>
          <a:noFill/>
        </p:spPr>
        <p:txBody>
          <a:bodyPr wrap="none" rtlCol="0">
            <a:spAutoFit/>
          </a:bodyPr>
          <a:lstStyle/>
          <a:p>
            <a:pPr>
              <a:lnSpc>
                <a:spcPct val="90000"/>
              </a:lnSpc>
            </a:pPr>
            <a:r>
              <a:rPr lang="tr-TR" sz="2800" i="1" dirty="0">
                <a:hlinkClick r:id="rId8" action="ppaction://hlinksldjump"/>
              </a:rPr>
              <a:t>Toplam</a:t>
            </a:r>
            <a:endParaRPr lang="tr-TR" sz="2800" i="1" dirty="0"/>
          </a:p>
        </p:txBody>
      </p:sp>
    </p:spTree>
    <p:extLst>
      <p:ext uri="{BB962C8B-B14F-4D97-AF65-F5344CB8AC3E}">
        <p14:creationId xmlns:p14="http://schemas.microsoft.com/office/powerpoint/2010/main" val="2389538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79612" y="731838"/>
            <a:ext cx="6773008" cy="792162"/>
          </a:xfrm>
        </p:spPr>
        <p:txBody>
          <a:bodyPr>
            <a:normAutofit fontScale="90000"/>
          </a:bodyPr>
          <a:lstStyle/>
          <a:p>
            <a:pPr eaLnBrk="1" hangingPunct="1"/>
            <a:r>
              <a:rPr lang="tr-TR" altLang="tr-TR" sz="3200" b="1" dirty="0">
                <a:latin typeface="Times New Roman" panose="02020603050405020304" pitchFamily="18" charset="0"/>
              </a:rPr>
              <a:t>5. GENEL ÜRETİM GİDERLERİ BÜTÇESİ</a:t>
            </a:r>
            <a:br>
              <a:rPr lang="tr-TR" altLang="tr-TR" sz="3200" b="1" dirty="0">
                <a:latin typeface="Times New Roman" panose="02020603050405020304" pitchFamily="18" charset="0"/>
              </a:rPr>
            </a:br>
            <a:endParaRPr lang="tr-TR" altLang="tr-TR" sz="3200" b="1" dirty="0">
              <a:latin typeface="Times New Roman" panose="02020603050405020304" pitchFamily="18" charset="0"/>
            </a:endParaRPr>
          </a:p>
        </p:txBody>
      </p:sp>
      <p:sp>
        <p:nvSpPr>
          <p:cNvPr id="50179" name="Rectangle 3"/>
          <p:cNvSpPr>
            <a:spLocks noGrp="1" noChangeArrowheads="1"/>
          </p:cNvSpPr>
          <p:nvPr>
            <p:ph idx="1"/>
          </p:nvPr>
        </p:nvSpPr>
        <p:spPr>
          <a:xfrm>
            <a:off x="1629916" y="1524000"/>
            <a:ext cx="10153128" cy="5145360"/>
          </a:xfrm>
        </p:spPr>
        <p:txBody>
          <a:bodyPr>
            <a:normAutofit/>
          </a:bodyPr>
          <a:lstStyle/>
          <a:p>
            <a:pPr algn="just">
              <a:lnSpc>
                <a:spcPct val="100000"/>
              </a:lnSpc>
              <a:spcAft>
                <a:spcPts val="600"/>
              </a:spcAft>
              <a:buFont typeface="Wingdings" panose="05000000000000000000" pitchFamily="2" charset="2"/>
              <a:buChar char="§"/>
            </a:pPr>
            <a:r>
              <a:rPr lang="tr-TR" altLang="tr-TR" sz="2000" dirty="0">
                <a:latin typeface="Times New Roman" panose="02020603050405020304" pitchFamily="18" charset="0"/>
              </a:rPr>
              <a:t>Genel üretim giderleri bütçesi, direkt ilk madde ve malzeme giderleri ile direkt işçilik giderleri dışında kalan, üretimle ilgili ve üretilen birimlerle doğrudan doğruya ilişkisi kurulamayan giderlerin bilinmesini içerir. </a:t>
            </a:r>
          </a:p>
          <a:p>
            <a:pPr algn="just">
              <a:lnSpc>
                <a:spcPct val="100000"/>
              </a:lnSpc>
              <a:spcAft>
                <a:spcPts val="600"/>
              </a:spcAft>
              <a:buFont typeface="Wingdings" panose="05000000000000000000" pitchFamily="2" charset="2"/>
              <a:buChar char="§"/>
            </a:pPr>
            <a:r>
              <a:rPr lang="tr-TR" altLang="tr-TR" sz="2000" dirty="0">
                <a:latin typeface="Times New Roman" panose="02020603050405020304" pitchFamily="18" charset="0"/>
              </a:rPr>
              <a:t>Genel üretim giderlerinin bütçelenebilmesi için gider yerlerine ilişkin esnek bütçe fonksiyonlarından yararlanılır.</a:t>
            </a:r>
          </a:p>
          <a:p>
            <a:pPr>
              <a:lnSpc>
                <a:spcPct val="100000"/>
              </a:lnSpc>
              <a:spcAft>
                <a:spcPts val="600"/>
              </a:spcAft>
              <a:buNone/>
            </a:pPr>
            <a:r>
              <a:rPr lang="tr-TR" altLang="tr-TR" sz="2000" dirty="0">
                <a:latin typeface="Times New Roman" panose="02020603050405020304" pitchFamily="18" charset="0"/>
              </a:rPr>
              <a:t>	Genel üretim giderleri bütçesinin düzenlenebilmesi için;</a:t>
            </a:r>
          </a:p>
          <a:p>
            <a:pPr>
              <a:lnSpc>
                <a:spcPct val="100000"/>
              </a:lnSpc>
              <a:spcAft>
                <a:spcPts val="600"/>
              </a:spcAft>
            </a:pPr>
            <a:r>
              <a:rPr lang="tr-TR" altLang="tr-TR" sz="2000" dirty="0">
                <a:latin typeface="Times New Roman" panose="02020603050405020304" pitchFamily="18" charset="0"/>
              </a:rPr>
              <a:t>Planlanan çalışma hacminin,</a:t>
            </a:r>
          </a:p>
          <a:p>
            <a:pPr>
              <a:lnSpc>
                <a:spcPct val="100000"/>
              </a:lnSpc>
              <a:spcAft>
                <a:spcPts val="600"/>
              </a:spcAft>
            </a:pPr>
            <a:r>
              <a:rPr lang="tr-TR" altLang="tr-TR" sz="2000" dirty="0">
                <a:latin typeface="Times New Roman" panose="02020603050405020304" pitchFamily="18" charset="0"/>
              </a:rPr>
              <a:t>Giderlerin sabit ve değişken olarak ayrılması,</a:t>
            </a:r>
          </a:p>
          <a:p>
            <a:pPr>
              <a:lnSpc>
                <a:spcPct val="100000"/>
              </a:lnSpc>
              <a:spcAft>
                <a:spcPts val="600"/>
              </a:spcAft>
            </a:pPr>
            <a:r>
              <a:rPr lang="tr-TR" altLang="tr-TR" sz="2000" dirty="0">
                <a:latin typeface="Times New Roman" panose="02020603050405020304" pitchFamily="18" charset="0"/>
              </a:rPr>
              <a:t>Her bir gider için değişken oranının hesaplanarak toplam değişken giderlerin öngörülmesi,</a:t>
            </a:r>
          </a:p>
          <a:p>
            <a:pPr>
              <a:lnSpc>
                <a:spcPct val="100000"/>
              </a:lnSpc>
              <a:spcAft>
                <a:spcPts val="600"/>
              </a:spcAft>
            </a:pPr>
            <a:r>
              <a:rPr lang="tr-TR" altLang="tr-TR" sz="2000" dirty="0">
                <a:latin typeface="Times New Roman" panose="02020603050405020304" pitchFamily="18" charset="0"/>
              </a:rPr>
              <a:t>sabit giderlerin de aylık tutarının öngörülmesi gerekir.</a:t>
            </a:r>
          </a:p>
        </p:txBody>
      </p:sp>
    </p:spTree>
    <p:extLst>
      <p:ext uri="{BB962C8B-B14F-4D97-AF65-F5344CB8AC3E}">
        <p14:creationId xmlns:p14="http://schemas.microsoft.com/office/powerpoint/2010/main" val="2437726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a:xfrm>
            <a:off x="1872036" y="0"/>
            <a:ext cx="9839000" cy="1066800"/>
          </a:xfrm>
        </p:spPr>
        <p:txBody>
          <a:bodyPr/>
          <a:lstStyle/>
          <a:p>
            <a:pPr eaLnBrk="1" hangingPunct="1"/>
            <a:r>
              <a:rPr lang="tr-TR" altLang="tr-TR" sz="2400" dirty="0">
                <a:latin typeface="Times New Roman" panose="02020603050405020304" pitchFamily="18" charset="0"/>
              </a:rPr>
              <a:t>Örnek işletmenin genel üretim giderleri bütçesini (varsayıma dayanarak) aşağıdaki gibi düzenleyebiliriz.</a:t>
            </a:r>
          </a:p>
        </p:txBody>
      </p:sp>
      <p:graphicFrame>
        <p:nvGraphicFramePr>
          <p:cNvPr id="53627" name="Group 379"/>
          <p:cNvGraphicFramePr>
            <a:graphicFrameLocks noGrp="1"/>
          </p:cNvGraphicFramePr>
          <p:nvPr>
            <p:ph type="tbl" idx="1"/>
            <p:extLst>
              <p:ext uri="{D42A27DB-BD31-4B8C-83A1-F6EECF244321}">
                <p14:modId xmlns:p14="http://schemas.microsoft.com/office/powerpoint/2010/main" val="1800921567"/>
              </p:ext>
            </p:extLst>
          </p:nvPr>
        </p:nvGraphicFramePr>
        <p:xfrm>
          <a:off x="1413892" y="1196752"/>
          <a:ext cx="10297144" cy="5520654"/>
        </p:xfrm>
        <a:graphic>
          <a:graphicData uri="http://schemas.openxmlformats.org/drawingml/2006/table">
            <a:tbl>
              <a:tblPr/>
              <a:tblGrid>
                <a:gridCol w="2232247">
                  <a:extLst>
                    <a:ext uri="{9D8B030D-6E8A-4147-A177-3AD203B41FA5}">
                      <a16:colId xmlns:a16="http://schemas.microsoft.com/office/drawing/2014/main" val="20000"/>
                    </a:ext>
                  </a:extLst>
                </a:gridCol>
                <a:gridCol w="1264492">
                  <a:extLst>
                    <a:ext uri="{9D8B030D-6E8A-4147-A177-3AD203B41FA5}">
                      <a16:colId xmlns:a16="http://schemas.microsoft.com/office/drawing/2014/main" val="20001"/>
                    </a:ext>
                  </a:extLst>
                </a:gridCol>
                <a:gridCol w="1041415">
                  <a:extLst>
                    <a:ext uri="{9D8B030D-6E8A-4147-A177-3AD203B41FA5}">
                      <a16:colId xmlns:a16="http://schemas.microsoft.com/office/drawing/2014/main" val="20002"/>
                    </a:ext>
                  </a:extLst>
                </a:gridCol>
                <a:gridCol w="395894">
                  <a:extLst>
                    <a:ext uri="{9D8B030D-6E8A-4147-A177-3AD203B41FA5}">
                      <a16:colId xmlns:a16="http://schemas.microsoft.com/office/drawing/2014/main" val="20003"/>
                    </a:ext>
                  </a:extLst>
                </a:gridCol>
                <a:gridCol w="965358">
                  <a:extLst>
                    <a:ext uri="{9D8B030D-6E8A-4147-A177-3AD203B41FA5}">
                      <a16:colId xmlns:a16="http://schemas.microsoft.com/office/drawing/2014/main" val="20004"/>
                    </a:ext>
                  </a:extLst>
                </a:gridCol>
                <a:gridCol w="393944">
                  <a:extLst>
                    <a:ext uri="{9D8B030D-6E8A-4147-A177-3AD203B41FA5}">
                      <a16:colId xmlns:a16="http://schemas.microsoft.com/office/drawing/2014/main" val="20005"/>
                    </a:ext>
                  </a:extLst>
                </a:gridCol>
                <a:gridCol w="967307">
                  <a:extLst>
                    <a:ext uri="{9D8B030D-6E8A-4147-A177-3AD203B41FA5}">
                      <a16:colId xmlns:a16="http://schemas.microsoft.com/office/drawing/2014/main" val="20006"/>
                    </a:ext>
                  </a:extLst>
                </a:gridCol>
                <a:gridCol w="321785">
                  <a:extLst>
                    <a:ext uri="{9D8B030D-6E8A-4147-A177-3AD203B41FA5}">
                      <a16:colId xmlns:a16="http://schemas.microsoft.com/office/drawing/2014/main" val="20007"/>
                    </a:ext>
                  </a:extLst>
                </a:gridCol>
                <a:gridCol w="1216935">
                  <a:extLst>
                    <a:ext uri="{9D8B030D-6E8A-4147-A177-3AD203B41FA5}">
                      <a16:colId xmlns:a16="http://schemas.microsoft.com/office/drawing/2014/main" val="20008"/>
                    </a:ext>
                  </a:extLst>
                </a:gridCol>
                <a:gridCol w="282782">
                  <a:extLst>
                    <a:ext uri="{9D8B030D-6E8A-4147-A177-3AD203B41FA5}">
                      <a16:colId xmlns:a16="http://schemas.microsoft.com/office/drawing/2014/main" val="20009"/>
                    </a:ext>
                  </a:extLst>
                </a:gridCol>
                <a:gridCol w="1214985">
                  <a:extLst>
                    <a:ext uri="{9D8B030D-6E8A-4147-A177-3AD203B41FA5}">
                      <a16:colId xmlns:a16="http://schemas.microsoft.com/office/drawing/2014/main" val="20010"/>
                    </a:ext>
                  </a:extLst>
                </a:gridCol>
              </a:tblGrid>
              <a:tr h="580941">
                <a:tc gridSpan="11">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X Üretim İşletmesinin</a:t>
                      </a:r>
                      <a:endParaRPr kumimoji="0" lang="tr-TR" sz="14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Genel Üretim Giderleri Bütçesi</a:t>
                      </a:r>
                      <a:endParaRPr kumimoji="0" lang="tr-TR" sz="14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T="45726" marB="45726"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8094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0" i="0" u="none" strike="noStrike" cap="none" normalizeH="0" baseline="0" dirty="0">
                        <a:ln>
                          <a:noFill/>
                        </a:ln>
                        <a:solidFill>
                          <a:schemeClr val="tx1"/>
                        </a:solidFill>
                        <a:effectLst/>
                        <a:latin typeface="Times New Roman" pitchFamily="18" charset="0"/>
                      </a:endParaRPr>
                    </a:p>
                  </a:txBody>
                  <a:tcPr marT="45726" marB="45726"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tr-TR" sz="1400" b="1" i="0" u="none" strike="noStrike" cap="none" normalizeH="0" baseline="0" dirty="0">
                          <a:ln>
                            <a:noFill/>
                          </a:ln>
                          <a:solidFill>
                            <a:schemeClr val="tx1"/>
                          </a:solidFill>
                          <a:effectLst/>
                          <a:latin typeface="Times New Roman" pitchFamily="18" charset="0"/>
                          <a:cs typeface="Times New Roman" pitchFamily="18" charset="0"/>
                        </a:rPr>
                        <a:t>Değ. </a:t>
                      </a:r>
                      <a:r>
                        <a:rPr kumimoji="0" lang="tr-TR" sz="1400" b="1" i="0" u="sng" strike="noStrike" cap="none" normalizeH="0" baseline="0" dirty="0">
                          <a:ln>
                            <a:noFill/>
                          </a:ln>
                          <a:solidFill>
                            <a:schemeClr val="tx1"/>
                          </a:solidFill>
                          <a:effectLst/>
                          <a:latin typeface="Times New Roman" pitchFamily="18" charset="0"/>
                          <a:cs typeface="Times New Roman" pitchFamily="18" charset="0"/>
                        </a:rPr>
                        <a:t>Oranı</a:t>
                      </a:r>
                      <a:endParaRPr kumimoji="0" lang="tr-TR" sz="1400" b="1"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Birinci Üç Ay</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İkinci Üç Ay</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Üçüncü Üç Ay</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Dördüncü Üç Ay</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T="45726" marB="45726"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Toplam</a:t>
                      </a:r>
                    </a:p>
                  </a:txBody>
                  <a:tcPr marT="45726" marB="45726"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Beklenen Çalışma Hacmi</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 </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2.700 s</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5.400 s</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7.800 s</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2.400 s</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18.300 s</a:t>
                      </a:r>
                    </a:p>
                  </a:txBody>
                  <a:tcPr marT="45726" marB="45726"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sng" strike="noStrike" cap="none" normalizeH="0" baseline="0" dirty="0">
                          <a:ln>
                            <a:noFill/>
                          </a:ln>
                          <a:solidFill>
                            <a:schemeClr val="tx1"/>
                          </a:solidFill>
                          <a:effectLst/>
                          <a:latin typeface="Times New Roman" pitchFamily="18" charset="0"/>
                          <a:ea typeface="Times New Roman" pitchFamily="18" charset="0"/>
                          <a:cs typeface="Tahoma" pitchFamily="34" charset="0"/>
                        </a:rPr>
                        <a:t>Değişken GÜG	</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 </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Endirekt Malzeme</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2,25</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6.075</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12.150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17.550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5.400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41.175</a:t>
                      </a:r>
                    </a:p>
                  </a:txBody>
                  <a:tcPr marT="45726" marB="45726"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Endirekt İşçilik</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1,43</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3.861</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7.722</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11.154</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3.432</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26.169</a:t>
                      </a:r>
                    </a:p>
                  </a:txBody>
                  <a:tcPr marT="45726" marB="45726"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Dış. Sağ. Fyd. ve Hizmetler</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sz="1400" b="0" i="0" u="sng" strike="noStrike" cap="none" normalizeH="0" baseline="0">
                          <a:ln>
                            <a:noFill/>
                          </a:ln>
                          <a:solidFill>
                            <a:schemeClr val="tx1"/>
                          </a:solidFill>
                          <a:effectLst/>
                          <a:latin typeface="Times New Roman" pitchFamily="18" charset="0"/>
                          <a:cs typeface="Times New Roman" pitchFamily="18" charset="0"/>
                        </a:rPr>
                        <a:t>0,32</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864</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1.728</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2.496</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768</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5.856</a:t>
                      </a:r>
                    </a:p>
                  </a:txBody>
                  <a:tcPr marT="45726" marB="45726"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Toplam </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ts val="500"/>
                        </a:spcAft>
                        <a:buClrTx/>
                        <a:buSzTx/>
                        <a:buFontTx/>
                        <a:buNone/>
                        <a:tabLst/>
                      </a:pPr>
                      <a:r>
                        <a:rPr kumimoji="0" lang="tr-TR" sz="1400" b="1" i="0" u="none" strike="noStrike" cap="none" normalizeH="0" baseline="0" dirty="0">
                          <a:ln>
                            <a:noFill/>
                          </a:ln>
                          <a:solidFill>
                            <a:schemeClr val="tx1"/>
                          </a:solidFill>
                          <a:effectLst/>
                          <a:latin typeface="Times New Roman" pitchFamily="18" charset="0"/>
                          <a:cs typeface="Times New Roman" pitchFamily="18" charset="0"/>
                        </a:rPr>
                        <a:t>4,00</a:t>
                      </a: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10.800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21.600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31.200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9.600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73.200</a:t>
                      </a:r>
                    </a:p>
                  </a:txBody>
                  <a:tcPr marT="45726" marB="45726"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7"/>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sng" strike="noStrike" cap="none" normalizeH="0" baseline="0" dirty="0">
                          <a:ln>
                            <a:noFill/>
                          </a:ln>
                          <a:solidFill>
                            <a:schemeClr val="tx1"/>
                          </a:solidFill>
                          <a:effectLst/>
                          <a:latin typeface="Times New Roman" pitchFamily="18" charset="0"/>
                          <a:ea typeface="Times New Roman" pitchFamily="18" charset="0"/>
                          <a:cs typeface="Tahoma" pitchFamily="34" charset="0"/>
                        </a:rPr>
                        <a:t>Sabit GÜG		</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dirty="0">
                          <a:ln>
                            <a:noFill/>
                          </a:ln>
                          <a:solidFill>
                            <a:schemeClr val="tx1"/>
                          </a:solidFill>
                          <a:effectLst/>
                          <a:latin typeface="Times New Roman" pitchFamily="18" charset="0"/>
                          <a:cs typeface="Times New Roman" pitchFamily="18" charset="0"/>
                        </a:rPr>
                        <a:t> </a:t>
                      </a:r>
                      <a:endParaRPr kumimoji="0" lang="tr-TR" sz="1400" b="1"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8"/>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Amortismanlar</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 </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54.000.-</a:t>
                      </a:r>
                    </a:p>
                  </a:txBody>
                  <a:tcPr marT="45726" marB="45726"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9"/>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Vergi, resim ve harç. gid.</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0" i="0" u="none" strike="noStrike" cap="none" normalizeH="0" baseline="0">
                          <a:ln>
                            <a:noFill/>
                          </a:ln>
                          <a:solidFill>
                            <a:schemeClr val="tx1"/>
                          </a:solidFill>
                          <a:effectLst/>
                          <a:latin typeface="Times New Roman" pitchFamily="18" charset="0"/>
                          <a:cs typeface="Times New Roman" pitchFamily="18" charset="0"/>
                        </a:rPr>
                        <a:t> </a:t>
                      </a:r>
                      <a:endParaRPr kumimoji="0" lang="tr-TR" sz="1400" b="1" i="0" u="none" strike="noStrike" cap="none" normalizeH="0" baseline="0">
                        <a:ln>
                          <a:noFill/>
                        </a:ln>
                        <a:solidFill>
                          <a:schemeClr val="tx1"/>
                        </a:solidFill>
                        <a:effectLst/>
                        <a:latin typeface="Times New Roman" pitchFamily="18" charset="0"/>
                        <a:cs typeface="Times New Roman" pitchFamily="18" charset="0"/>
                      </a:endParaRP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a:t>
                      </a:r>
                    </a:p>
                  </a:txBody>
                  <a:tcPr marT="45726" marB="4572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6.000.-</a:t>
                      </a:r>
                    </a:p>
                  </a:txBody>
                  <a:tcPr marT="45726" marB="45726"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Toplam</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1" i="0" u="none" strike="noStrike" cap="none" normalizeH="0" baseline="0" dirty="0">
                          <a:ln>
                            <a:noFill/>
                          </a:ln>
                          <a:solidFill>
                            <a:schemeClr val="tx1"/>
                          </a:solidFill>
                          <a:effectLst/>
                          <a:latin typeface="Times New Roman" pitchFamily="18" charset="0"/>
                          <a:cs typeface="Times New Roman" pitchFamily="18" charset="0"/>
                        </a:rPr>
                        <a:t> </a:t>
                      </a:r>
                    </a:p>
                  </a:txBody>
                  <a:tcPr marL="44450" marR="44450" marT="0" marB="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15.000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60.000.-</a:t>
                      </a:r>
                    </a:p>
                  </a:txBody>
                  <a:tcPr marT="45726" marB="45726"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41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Toplam GÜG</a:t>
                      </a:r>
                    </a:p>
                  </a:txBody>
                  <a:tcPr marT="45726" marB="45726"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500"/>
                        </a:spcAft>
                        <a:buClrTx/>
                        <a:buSzTx/>
                        <a:buFontTx/>
                        <a:buNone/>
                        <a:tabLst/>
                      </a:pPr>
                      <a:r>
                        <a:rPr kumimoji="0" lang="tr-TR" sz="1400" b="1" i="0" u="none" strike="noStrike" cap="none" normalizeH="0" baseline="0" dirty="0">
                          <a:ln>
                            <a:noFill/>
                          </a:ln>
                          <a:solidFill>
                            <a:schemeClr val="tx1"/>
                          </a:solidFill>
                          <a:effectLst/>
                          <a:latin typeface="Times New Roman" pitchFamily="18" charset="0"/>
                          <a:cs typeface="Times New Roman" pitchFamily="18" charset="0"/>
                        </a:rPr>
                        <a:t> </a:t>
                      </a:r>
                    </a:p>
                  </a:txBody>
                  <a:tcPr marL="44450" marR="44450" marT="0" marB="0"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25.800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36.600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46.200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24.600</a:t>
                      </a:r>
                    </a:p>
                  </a:txBody>
                  <a:tcPr marT="45726" marB="45726"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1" i="0" u="none" strike="noStrike" cap="none" normalizeH="0" baseline="0" dirty="0">
                        <a:ln>
                          <a:noFill/>
                        </a:ln>
                        <a:solidFill>
                          <a:schemeClr val="tx1"/>
                        </a:solidFill>
                        <a:effectLst/>
                        <a:latin typeface="Times New Roman" pitchFamily="18" charset="0"/>
                      </a:endParaRPr>
                    </a:p>
                  </a:txBody>
                  <a:tcPr marT="45726" marB="45726"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133.200.-</a:t>
                      </a:r>
                    </a:p>
                  </a:txBody>
                  <a:tcPr marT="45726" marB="45726"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mc:AlternateContent xmlns:mc="http://schemas.openxmlformats.org/markup-compatibility/2006" xmlns:p14="http://schemas.microsoft.com/office/powerpoint/2010/main">
        <mc:Choice Requires="p14">
          <p:contentPart p14:bwMode="auto" r:id="rId2">
            <p14:nvContentPartPr>
              <p14:cNvPr id="2" name="Mürekkep 1"/>
              <p14:cNvContentPartPr/>
              <p14:nvPr/>
            </p14:nvContentPartPr>
            <p14:xfrm>
              <a:off x="1482393" y="2562895"/>
              <a:ext cx="1883160" cy="360"/>
            </p14:xfrm>
          </p:contentPart>
        </mc:Choice>
        <mc:Fallback xmlns="">
          <p:pic>
            <p:nvPicPr>
              <p:cNvPr id="2" name="Mürekkep 1"/>
              <p:cNvPicPr/>
              <p:nvPr/>
            </p:nvPicPr>
            <p:blipFill>
              <a:blip r:embed="rId3"/>
              <a:stretch>
                <a:fillRect/>
              </a:stretch>
            </p:blipFill>
            <p:spPr>
              <a:xfrm>
                <a:off x="1446393" y="2490895"/>
                <a:ext cx="1955160" cy="144360"/>
              </a:xfrm>
              <a:prstGeom prst="rect">
                <a:avLst/>
              </a:prstGeom>
            </p:spPr>
          </p:pic>
        </mc:Fallback>
      </mc:AlternateContent>
      <p:cxnSp>
        <p:nvCxnSpPr>
          <p:cNvPr id="6" name="Düz Ok Bağlayıcısı 5"/>
          <p:cNvCxnSpPr/>
          <p:nvPr/>
        </p:nvCxnSpPr>
        <p:spPr>
          <a:xfrm flipH="1">
            <a:off x="4906280" y="2708920"/>
            <a:ext cx="540060" cy="504056"/>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4906280" y="3342928"/>
            <a:ext cx="324036" cy="0"/>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3" name="Mürekkep 12"/>
              <p14:cNvContentPartPr/>
              <p14:nvPr/>
            </p14:nvContentPartPr>
            <p14:xfrm>
              <a:off x="4516473" y="2895535"/>
              <a:ext cx="235800" cy="259200"/>
            </p14:xfrm>
          </p:contentPart>
        </mc:Choice>
        <mc:Fallback xmlns="">
          <p:pic>
            <p:nvPicPr>
              <p:cNvPr id="13" name="Mürekkep 12"/>
              <p:cNvPicPr/>
              <p:nvPr/>
            </p:nvPicPr>
            <p:blipFill>
              <a:blip r:embed="rId5"/>
              <a:stretch>
                <a:fillRect/>
              </a:stretch>
            </p:blipFill>
            <p:spPr>
              <a:xfrm>
                <a:off x="4510353" y="2889415"/>
                <a:ext cx="248040" cy="271440"/>
              </a:xfrm>
              <a:prstGeom prst="rect">
                <a:avLst/>
              </a:prstGeom>
            </p:spPr>
          </p:pic>
        </mc:Fallback>
      </mc:AlternateContent>
      <p:cxnSp>
        <p:nvCxnSpPr>
          <p:cNvPr id="19" name="Düz Ok Bağlayıcısı 18"/>
          <p:cNvCxnSpPr/>
          <p:nvPr/>
        </p:nvCxnSpPr>
        <p:spPr>
          <a:xfrm flipH="1">
            <a:off x="4906280" y="2708920"/>
            <a:ext cx="1620180" cy="547937"/>
          </a:xfrm>
          <a:prstGeom prst="straightConnector1">
            <a:avLst/>
          </a:prstGeom>
          <a:ln w="28575">
            <a:solidFill>
              <a:srgbClr val="00B0F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21"/>
          <p:cNvCxnSpPr/>
          <p:nvPr/>
        </p:nvCxnSpPr>
        <p:spPr>
          <a:xfrm flipV="1">
            <a:off x="4823317" y="3429000"/>
            <a:ext cx="1703143" cy="17748"/>
          </a:xfrm>
          <a:prstGeom prst="straightConnector1">
            <a:avLst/>
          </a:prstGeom>
          <a:ln w="28575">
            <a:solidFill>
              <a:srgbClr val="00B0F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6" name="Düz Ok Bağlayıcısı 25"/>
          <p:cNvCxnSpPr/>
          <p:nvPr/>
        </p:nvCxnSpPr>
        <p:spPr>
          <a:xfrm flipH="1">
            <a:off x="4634373" y="2708920"/>
            <a:ext cx="811967" cy="953852"/>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9" name="Düz Ok Bağlayıcısı 28"/>
          <p:cNvCxnSpPr/>
          <p:nvPr/>
        </p:nvCxnSpPr>
        <p:spPr>
          <a:xfrm>
            <a:off x="4889727" y="3789040"/>
            <a:ext cx="324036" cy="0"/>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Düz Ok Bağlayıcısı 29"/>
          <p:cNvCxnSpPr/>
          <p:nvPr/>
        </p:nvCxnSpPr>
        <p:spPr>
          <a:xfrm>
            <a:off x="4942554" y="4149080"/>
            <a:ext cx="324036" cy="0"/>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 name="Düz Ok Bağlayıcısı 30"/>
          <p:cNvCxnSpPr/>
          <p:nvPr/>
        </p:nvCxnSpPr>
        <p:spPr>
          <a:xfrm flipH="1">
            <a:off x="4752273" y="2757991"/>
            <a:ext cx="694067" cy="1210557"/>
          </a:xfrm>
          <a:prstGeom prst="straightConnector1">
            <a:avLst/>
          </a:prstGeom>
          <a:ln w="28575">
            <a:solidFill>
              <a:srgbClr val="FF0000"/>
            </a:solidFill>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2208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413892" y="268941"/>
            <a:ext cx="10369152" cy="1143835"/>
          </a:xfrm>
        </p:spPr>
        <p:txBody>
          <a:bodyPr/>
          <a:lstStyle/>
          <a:p>
            <a:pPr algn="just" eaLnBrk="1" hangingPunct="1"/>
            <a:r>
              <a:rPr lang="tr-TR" altLang="tr-TR" sz="2400" dirty="0">
                <a:solidFill>
                  <a:srgbClr val="000000"/>
                </a:solidFill>
                <a:latin typeface="Times New Roman" panose="02020603050405020304" pitchFamily="18" charset="0"/>
                <a:ea typeface="Times New Roman" panose="02020603050405020304" pitchFamily="18" charset="0"/>
                <a:cs typeface="Tahoma" panose="020B0604030504040204" pitchFamily="34" charset="0"/>
              </a:rPr>
              <a:t>Üretimle ilgili tüm giderler bütçelendikten sonra; üretim maliyeti bütçesini hazırlayarak üretilen mamullerin bütçelenmiş toplam ve birim üretim maliyetlerini saptayabiliriz.</a:t>
            </a:r>
          </a:p>
        </p:txBody>
      </p:sp>
      <p:graphicFrame>
        <p:nvGraphicFramePr>
          <p:cNvPr id="55628" name="Group 332"/>
          <p:cNvGraphicFramePr>
            <a:graphicFrameLocks noGrp="1"/>
          </p:cNvGraphicFramePr>
          <p:nvPr>
            <p:ph type="tbl" idx="1"/>
            <p:extLst>
              <p:ext uri="{D42A27DB-BD31-4B8C-83A1-F6EECF244321}">
                <p14:modId xmlns:p14="http://schemas.microsoft.com/office/powerpoint/2010/main" val="3860468645"/>
              </p:ext>
            </p:extLst>
          </p:nvPr>
        </p:nvGraphicFramePr>
        <p:xfrm>
          <a:off x="1413892" y="1628800"/>
          <a:ext cx="10369152" cy="4959144"/>
        </p:xfrm>
        <a:graphic>
          <a:graphicData uri="http://schemas.openxmlformats.org/drawingml/2006/table">
            <a:tbl>
              <a:tblPr/>
              <a:tblGrid>
                <a:gridCol w="2997741">
                  <a:extLst>
                    <a:ext uri="{9D8B030D-6E8A-4147-A177-3AD203B41FA5}">
                      <a16:colId xmlns:a16="http://schemas.microsoft.com/office/drawing/2014/main" val="20000"/>
                    </a:ext>
                  </a:extLst>
                </a:gridCol>
                <a:gridCol w="264851">
                  <a:extLst>
                    <a:ext uri="{9D8B030D-6E8A-4147-A177-3AD203B41FA5}">
                      <a16:colId xmlns:a16="http://schemas.microsoft.com/office/drawing/2014/main" val="20001"/>
                    </a:ext>
                  </a:extLst>
                </a:gridCol>
                <a:gridCol w="1158723">
                  <a:extLst>
                    <a:ext uri="{9D8B030D-6E8A-4147-A177-3AD203B41FA5}">
                      <a16:colId xmlns:a16="http://schemas.microsoft.com/office/drawing/2014/main" val="20002"/>
                    </a:ext>
                  </a:extLst>
                </a:gridCol>
                <a:gridCol w="318952">
                  <a:extLst>
                    <a:ext uri="{9D8B030D-6E8A-4147-A177-3AD203B41FA5}">
                      <a16:colId xmlns:a16="http://schemas.microsoft.com/office/drawing/2014/main" val="20003"/>
                    </a:ext>
                  </a:extLst>
                </a:gridCol>
                <a:gridCol w="1231395">
                  <a:extLst>
                    <a:ext uri="{9D8B030D-6E8A-4147-A177-3AD203B41FA5}">
                      <a16:colId xmlns:a16="http://schemas.microsoft.com/office/drawing/2014/main" val="20004"/>
                    </a:ext>
                  </a:extLst>
                </a:gridCol>
                <a:gridCol w="264851">
                  <a:extLst>
                    <a:ext uri="{9D8B030D-6E8A-4147-A177-3AD203B41FA5}">
                      <a16:colId xmlns:a16="http://schemas.microsoft.com/office/drawing/2014/main" val="20005"/>
                    </a:ext>
                  </a:extLst>
                </a:gridCol>
                <a:gridCol w="1112291">
                  <a:extLst>
                    <a:ext uri="{9D8B030D-6E8A-4147-A177-3AD203B41FA5}">
                      <a16:colId xmlns:a16="http://schemas.microsoft.com/office/drawing/2014/main" val="20006"/>
                    </a:ext>
                  </a:extLst>
                </a:gridCol>
                <a:gridCol w="347212">
                  <a:extLst>
                    <a:ext uri="{9D8B030D-6E8A-4147-A177-3AD203B41FA5}">
                      <a16:colId xmlns:a16="http://schemas.microsoft.com/office/drawing/2014/main" val="20007"/>
                    </a:ext>
                  </a:extLst>
                </a:gridCol>
                <a:gridCol w="1239470">
                  <a:extLst>
                    <a:ext uri="{9D8B030D-6E8A-4147-A177-3AD203B41FA5}">
                      <a16:colId xmlns:a16="http://schemas.microsoft.com/office/drawing/2014/main" val="20008"/>
                    </a:ext>
                  </a:extLst>
                </a:gridCol>
                <a:gridCol w="264851">
                  <a:extLst>
                    <a:ext uri="{9D8B030D-6E8A-4147-A177-3AD203B41FA5}">
                      <a16:colId xmlns:a16="http://schemas.microsoft.com/office/drawing/2014/main" val="20009"/>
                    </a:ext>
                  </a:extLst>
                </a:gridCol>
                <a:gridCol w="1168815">
                  <a:extLst>
                    <a:ext uri="{9D8B030D-6E8A-4147-A177-3AD203B41FA5}">
                      <a16:colId xmlns:a16="http://schemas.microsoft.com/office/drawing/2014/main" val="20010"/>
                    </a:ext>
                  </a:extLst>
                </a:gridCol>
              </a:tblGrid>
              <a:tr h="559269">
                <a:tc gridSpan="11">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X Üretim İşletmesinin</a:t>
                      </a:r>
                      <a:endParaRPr kumimoji="0" lang="tr-TR" sz="14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Üretim Maliyeti Bütçesi</a:t>
                      </a:r>
                      <a:endParaRPr kumimoji="0" lang="tr-TR" sz="14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7" marR="91447" marT="45727" marB="45727" anchor="b"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5926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w="254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Birinci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İkinci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 Ay</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Üçüncü Üç Ay</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Dördüncü Üç Ay</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400" b="1" i="0" u="none" strike="noStrike" cap="none" normalizeH="0" baseline="0" dirty="0">
                        <a:ln>
                          <a:noFill/>
                        </a:ln>
                        <a:solidFill>
                          <a:schemeClr val="tx1"/>
                        </a:solidFill>
                        <a:effectLst/>
                        <a:latin typeface="Times New Roman" pitchFamily="18" charset="0"/>
                      </a:endParaRPr>
                    </a:p>
                  </a:txBody>
                  <a:tcPr marL="91447" marR="91447" marT="45727" marB="45727"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Toplam</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hlinkClick r:id="rId2" action="ppaction://hlinksldjump"/>
                        </a:rPr>
                        <a:t>Direkt İlk Madde ve Malzeme</a:t>
                      </a:r>
                      <a:endPar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endParaRP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16.200.-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32.400.-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46.800.-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14.400.-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109.800.-</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hlinkClick r:id="rId3" action="ppaction://hlinksldjump"/>
                        </a:rPr>
                        <a:t>Direkt İşçilik</a:t>
                      </a:r>
                      <a:endPar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endParaRP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13.500.-</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27.000.-</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39.000.-</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12.000.-</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91.500.-</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hlinkClick r:id="rId4" action="ppaction://hlinksldjump"/>
                        </a:rPr>
                        <a:t>Genel Üretim Giderleri</a:t>
                      </a:r>
                      <a:endParaRPr kumimoji="0" lang="tr-TR" sz="1800" b="0" i="0" u="none" strike="noStrike" cap="none" normalizeH="0" baseline="0" dirty="0">
                        <a:ln>
                          <a:noFill/>
                        </a:ln>
                        <a:solidFill>
                          <a:schemeClr val="tx2"/>
                        </a:solidFill>
                        <a:effectLst/>
                        <a:latin typeface="Times New Roman" pitchFamily="18" charset="0"/>
                        <a:ea typeface="Times New Roman" pitchFamily="18" charset="0"/>
                        <a:cs typeface="Tahoma" pitchFamily="34" charset="0"/>
                      </a:endParaRP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25.800.-</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36.600.-</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46.200.-</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24.600.-</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133.200.-</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Üretim Maliyeti</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55.500.-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96.000.-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132.000.-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51.000.-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334.500.-</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5"/>
                  </a:ext>
                </a:extLst>
              </a:tr>
              <a:tr h="5592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Dönem Başı Yarı Mamul Stoku</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5592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Dönem Sonu Yarı Mamul Stoku</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Tamamlanan Mamul Maliyeti</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55.500.-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96.000.-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132.000.-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51.000.-</a:t>
                      </a:r>
                    </a:p>
                  </a:txBody>
                  <a:tcPr marL="91447" marR="91447" marT="45727" marB="45727"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dirty="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334.500.-</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8"/>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Üretim Miktarı</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900 br</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1.800 br</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2.600 br</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800 br</a:t>
                      </a:r>
                    </a:p>
                  </a:txBody>
                  <a:tcPr marL="91447" marR="91447" marT="45727" marB="45727"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6.100 </a:t>
                      </a:r>
                      <a:r>
                        <a:rPr kumimoji="0" lang="tr-TR" sz="1800" b="0" i="0" u="none" strike="noStrike" cap="none" normalizeH="0" baseline="0" dirty="0" err="1">
                          <a:ln>
                            <a:noFill/>
                          </a:ln>
                          <a:solidFill>
                            <a:schemeClr val="tx1"/>
                          </a:solidFill>
                          <a:effectLst/>
                          <a:latin typeface="Times New Roman" pitchFamily="18" charset="0"/>
                          <a:ea typeface="Times New Roman" pitchFamily="18" charset="0"/>
                          <a:cs typeface="Tahoma" pitchFamily="34" charset="0"/>
                        </a:rPr>
                        <a:t>br</a:t>
                      </a:r>
                      <a:endPar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9"/>
                  </a:ext>
                </a:extLst>
              </a:tr>
              <a:tr h="3289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Birim Üretim Maliyeti</a:t>
                      </a:r>
                    </a:p>
                  </a:txBody>
                  <a:tcPr marL="91447" marR="91447" marT="45727" marB="45727" anchor="b" horzOverflow="overflow">
                    <a:lnL w="254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61,67 TL</a:t>
                      </a: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53,33 TL</a:t>
                      </a: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50,77 TL</a:t>
                      </a: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63,75 TL</a:t>
                      </a:r>
                    </a:p>
                  </a:txBody>
                  <a:tcPr marL="91447" marR="91447" marT="45727" marB="45727"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1800" b="0" i="0" u="none" strike="noStrike" cap="none" normalizeH="0" baseline="0">
                        <a:ln>
                          <a:noFill/>
                        </a:ln>
                        <a:solidFill>
                          <a:schemeClr val="tx1"/>
                        </a:solidFill>
                        <a:effectLst/>
                        <a:latin typeface="Times New Roman" pitchFamily="18" charset="0"/>
                      </a:endParaRPr>
                    </a:p>
                  </a:txBody>
                  <a:tcPr marL="91447" marR="91447" marT="45727" marB="4572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54,84 TL</a:t>
                      </a:r>
                    </a:p>
                  </a:txBody>
                  <a:tcPr marL="91447" marR="91447" marT="45727" marB="45727" anchor="b" horzOverflow="overflow">
                    <a:lnL>
                      <a:noFill/>
                    </a:lnL>
                    <a:lnR w="254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58443354"/>
      </p:ext>
    </p:extLst>
  </p:cSld>
  <p:clrMapOvr>
    <a:masterClrMapping/>
  </p:clrMapOvr>
</p:sld>
</file>

<file path=ppt/theme/theme1.xml><?xml version="1.0" encoding="utf-8"?>
<a:theme xmlns:a="http://schemas.openxmlformats.org/drawingml/2006/main" name="Math_16x9_TP102787946">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E5292F0-C5C9-4F7B-BB09-E7C460630D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Pi sayısı ile matematik sunusu (geniş ekran)</Template>
  <TotalTime>0</TotalTime>
  <Words>2606</Words>
  <Application>Microsoft Macintosh PowerPoint</Application>
  <PresentationFormat>Özel</PresentationFormat>
  <Paragraphs>554</Paragraphs>
  <Slides>35</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35</vt:i4>
      </vt:variant>
    </vt:vector>
  </HeadingPairs>
  <TitlesOfParts>
    <vt:vector size="42" baseType="lpstr">
      <vt:lpstr>Arial</vt:lpstr>
      <vt:lpstr>Euphemia</vt:lpstr>
      <vt:lpstr>Tahoma</vt:lpstr>
      <vt:lpstr>Times New Roman</vt:lpstr>
      <vt:lpstr>Wingdings</vt:lpstr>
      <vt:lpstr>Wingdings 2</vt:lpstr>
      <vt:lpstr>Math_16x9_TP102787946</vt:lpstr>
      <vt:lpstr>ISL 426  MALİYET ANALİZİ VE BÜTÇELEME</vt:lpstr>
      <vt:lpstr>BÜTÇELERİN DÜZENLENMESİ</vt:lpstr>
      <vt:lpstr>PowerPoint Sunusu</vt:lpstr>
      <vt:lpstr>PowerPoint Sunusu</vt:lpstr>
      <vt:lpstr>1. SATIŞ BÜTÇESİ</vt:lpstr>
      <vt:lpstr>Satış tahminlerinin yapılmasında kullanılan başlıca yöntemler</vt:lpstr>
      <vt:lpstr>1) Zaman Serisi Analizi</vt:lpstr>
      <vt:lpstr>PowerPoint Sunusu</vt:lpstr>
      <vt:lpstr>2) Neden-Sonuç Modelleri: </vt:lpstr>
      <vt:lpstr>PowerPoint Sunusu</vt:lpstr>
      <vt:lpstr>3) Kalitatif Teknikler </vt:lpstr>
      <vt:lpstr>PowerPoint Sunusu</vt:lpstr>
      <vt:lpstr>4) Makine Öğrenimi Modelleri: </vt:lpstr>
      <vt:lpstr>PowerPoint Sunusu</vt:lpstr>
      <vt:lpstr>5) Yargısal Tahmin </vt:lpstr>
      <vt:lpstr>PowerPoint Sunusu</vt:lpstr>
      <vt:lpstr>6) Bileşik Yaklaşımlar</vt:lpstr>
      <vt:lpstr>PowerPoint Sunusu</vt:lpstr>
      <vt:lpstr>Örnek: X üretim işletmesi faaliyetlerini üçer aylık dönemler itibariyle planlamakta ve bütçelerini de bu duruma göre düzenlemektedir. Tek tip mamul üreten ve üretiminde bir cins ilk madde kullanan işletmenin, gelecek faaliyet dönemine ilişkin üçer aylık satış tahminleri ve satış fiyatları doğrultusunda düzenlenen yıllık satış bütçesi aşağıda gösterilmiştir. Mamul birim satış fiyatı 100.-TL'dır.</vt:lpstr>
      <vt:lpstr>2. ÜRETİM BÜTÇESİ </vt:lpstr>
      <vt:lpstr>Üretim bütçesinin düzenlenmesi için üretilecek mamul miktarının hesaplanmasında aşağıdaki formülden yararlanılır,</vt:lpstr>
      <vt:lpstr>Üretim bütçesi genellikle aylık olarak düzenlenir. Ancak örneğimizde bütünlük ve kolaylık sağlamak amacıyla (örneğimizi) üçer aylık dönemlere göre sürdüreceğiz. Üretim bütçesine ilişkin ek bilgiler:</vt:lpstr>
      <vt:lpstr>Söz konusu işletmenin üretim bütçesini yukarıda verilen formül yardımıyla aşağıda gösterildiği gibi düzenleyebiliriz.</vt:lpstr>
      <vt:lpstr>3. DİREKT İLK MADDE VE MALZEME GİDERLERİ BÜTÇESİ</vt:lpstr>
      <vt:lpstr>A. Direkt ilk madde ve malzeme satın alma bütçesi </vt:lpstr>
      <vt:lpstr>X işletmesinin direkt ilk madde ve malzeme satın alma bütçesini yukarıda verilen formül yardımıyla aşağıda gösterildiği gibi düzenleyebiliriz.</vt:lpstr>
      <vt:lpstr>PowerPoint Sunusu</vt:lpstr>
      <vt:lpstr>B. Direkt İlk Madde ve Malzeme Kullanım Bütçesi </vt:lpstr>
      <vt:lpstr>PowerPoint Sunusu</vt:lpstr>
      <vt:lpstr>4. DİREKT İŞÇİLİK GİDERLERİ BÜTÇESİ </vt:lpstr>
      <vt:lpstr>Direkt işçilik giderleri bütçesi</vt:lpstr>
      <vt:lpstr>Örnek işletmede direkt işçilik giderleri bütçesinin düzenlenmesine ilişkin ek bilgiler:  a. Bir birim mamul 3 direkt işçilik saatinde üretilmektedir.  b. Ortalama direkt işçilik saat ücreti 5.-TL'dır.</vt:lpstr>
      <vt:lpstr>5. GENEL ÜRETİM GİDERLERİ BÜTÇESİ </vt:lpstr>
      <vt:lpstr>Örnek işletmenin genel üretim giderleri bütçesini (varsayıma dayanarak) aşağıdaki gibi düzenleyebiliriz.</vt:lpstr>
      <vt:lpstr>Üretimle ilgili tüm giderler bütçelendikten sonra; üretim maliyeti bütçesini hazırlayarak üretilen mamullerin bütçelenmiş toplam ve birim üretim maliyetlerini saptayabiliriz.</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2017-04-24T10:00:50Z</dcterms:created>
  <dcterms:modified xsi:type="dcterms:W3CDTF">2025-04-28T19:26:12Z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TC027879479991</vt:lpwstr>
  </property>
</Properties>
</file>