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7" r:id="rId4"/>
    <p:sldId id="309" r:id="rId5"/>
    <p:sldId id="283" r:id="rId6"/>
    <p:sldId id="284" r:id="rId7"/>
    <p:sldId id="285" r:id="rId8"/>
    <p:sldId id="310" r:id="rId9"/>
    <p:sldId id="286" r:id="rId10"/>
    <p:sldId id="287" r:id="rId11"/>
    <p:sldId id="288" r:id="rId12"/>
    <p:sldId id="311" r:id="rId13"/>
    <p:sldId id="289" r:id="rId14"/>
    <p:sldId id="290" r:id="rId15"/>
    <p:sldId id="312" r:id="rId16"/>
    <p:sldId id="313" r:id="rId17"/>
    <p:sldId id="291" r:id="rId18"/>
    <p:sldId id="314" r:id="rId19"/>
    <p:sldId id="315" r:id="rId20"/>
    <p:sldId id="316" r:id="rId21"/>
    <p:sldId id="293"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1" autoAdjust="0"/>
    <p:restoredTop sz="94660"/>
  </p:normalViewPr>
  <p:slideViewPr>
    <p:cSldViewPr snapToGrid="0">
      <p:cViewPr varScale="1">
        <p:scale>
          <a:sx n="127" d="100"/>
          <a:sy n="127" d="100"/>
        </p:scale>
        <p:origin x="44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20609565-EC2E-4271-A8F4-630D139EB6D7}"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281815D8-8210-41B5-87CD-6C8A920407B0}">
      <dgm:prSet custT="1"/>
      <dgm:spPr/>
      <dgm:t>
        <a:bodyPr/>
        <a:lstStyle/>
        <a:p>
          <a:r>
            <a:rPr lang="tr-TR" sz="2000"/>
            <a:t>Bütçe sapması, genel üretim giderleri içinde yer alan bir çok gider kaleminin bütçede öngörülen tutardan farklı olması sonucu oluşur. </a:t>
          </a:r>
          <a:endParaRPr lang="en-US" sz="2000"/>
        </a:p>
      </dgm:t>
    </dgm:pt>
    <dgm:pt modelId="{4769DF58-33FB-4E40-BCD9-26DDB60E5BE6}" type="parTrans" cxnId="{BDE20992-8672-4D33-B0AD-8371427BC10E}">
      <dgm:prSet/>
      <dgm:spPr/>
      <dgm:t>
        <a:bodyPr/>
        <a:lstStyle/>
        <a:p>
          <a:endParaRPr lang="en-US" sz="2400"/>
        </a:p>
      </dgm:t>
    </dgm:pt>
    <dgm:pt modelId="{29FF63C8-25F7-46A5-8F75-2E09D8BAD068}" type="sibTrans" cxnId="{BDE20992-8672-4D33-B0AD-8371427BC10E}">
      <dgm:prSet custT="1"/>
      <dgm:spPr/>
      <dgm:t>
        <a:bodyPr/>
        <a:lstStyle/>
        <a:p>
          <a:endParaRPr lang="en-US" sz="4000"/>
        </a:p>
      </dgm:t>
    </dgm:pt>
    <dgm:pt modelId="{13FB1DDB-670D-472C-83D0-B872DBA89D88}">
      <dgm:prSet custT="1"/>
      <dgm:spPr/>
      <dgm:t>
        <a:bodyPr/>
        <a:lstStyle/>
        <a:p>
          <a:r>
            <a:rPr lang="tr-TR" sz="2000"/>
            <a:t>Bu nedenle her bir gider kaleminin (endirekt ilk madde ve malzeme, endirekt işçilik, dışarıdan sağlanan fayda ve hizmet, amortisman vb.) ayrı ayrı incelenmesini gerektirir. </a:t>
          </a:r>
          <a:endParaRPr lang="en-US" sz="2000"/>
        </a:p>
      </dgm:t>
    </dgm:pt>
    <dgm:pt modelId="{C2EF7F40-23B2-4746-A01B-EF0CB504018E}" type="parTrans" cxnId="{18D5D085-780B-4B45-8AF2-2FC2950C7164}">
      <dgm:prSet/>
      <dgm:spPr/>
      <dgm:t>
        <a:bodyPr/>
        <a:lstStyle/>
        <a:p>
          <a:endParaRPr lang="en-US" sz="2400"/>
        </a:p>
      </dgm:t>
    </dgm:pt>
    <dgm:pt modelId="{CA8729DC-2B47-4ECC-8581-A359BF56EE26}" type="sibTrans" cxnId="{18D5D085-780B-4B45-8AF2-2FC2950C7164}">
      <dgm:prSet custT="1"/>
      <dgm:spPr/>
      <dgm:t>
        <a:bodyPr/>
        <a:lstStyle/>
        <a:p>
          <a:endParaRPr lang="en-US" sz="4000"/>
        </a:p>
      </dgm:t>
    </dgm:pt>
    <dgm:pt modelId="{6CC0DB45-5CF9-4A56-856E-E5D12FC83118}">
      <dgm:prSet custT="1"/>
      <dgm:spPr/>
      <dgm:t>
        <a:bodyPr/>
        <a:lstStyle/>
        <a:p>
          <a:r>
            <a:rPr lang="tr-TR" sz="2000"/>
            <a:t>Örneğin, sapmanın büyük bir bölümü endirekt malzemeden meydana geliyorsa ve söz konusu malzemelerde bilinen bir fiyat artışının olmaması halinde hatalı kullanım, bozulma, kırılma veya kalitesizlik gibi nedenlerin olup olmadığı araştırılarak önlem alınmasını gerektirir.</a:t>
          </a:r>
          <a:endParaRPr lang="en-US" sz="2000"/>
        </a:p>
      </dgm:t>
    </dgm:pt>
    <dgm:pt modelId="{CF93FE59-8DAC-44D4-8AFE-B693960F6249}" type="parTrans" cxnId="{4DD668E5-8816-4557-8C1C-5B225A060107}">
      <dgm:prSet/>
      <dgm:spPr/>
      <dgm:t>
        <a:bodyPr/>
        <a:lstStyle/>
        <a:p>
          <a:endParaRPr lang="en-US" sz="2400"/>
        </a:p>
      </dgm:t>
    </dgm:pt>
    <dgm:pt modelId="{2B4ACF51-E4EB-4767-85C0-60E01F5B4D03}" type="sibTrans" cxnId="{4DD668E5-8816-4557-8C1C-5B225A060107}">
      <dgm:prSet/>
      <dgm:spPr/>
      <dgm:t>
        <a:bodyPr/>
        <a:lstStyle/>
        <a:p>
          <a:endParaRPr lang="en-US" sz="2400"/>
        </a:p>
      </dgm:t>
    </dgm:pt>
    <dgm:pt modelId="{6803EBF3-772F-4ED5-A4F5-98135DA2CD53}" type="pres">
      <dgm:prSet presAssocID="{20609565-EC2E-4271-A8F4-630D139EB6D7}" presName="outerComposite" presStyleCnt="0">
        <dgm:presLayoutVars>
          <dgm:chMax val="5"/>
          <dgm:dir/>
          <dgm:resizeHandles val="exact"/>
        </dgm:presLayoutVars>
      </dgm:prSet>
      <dgm:spPr/>
    </dgm:pt>
    <dgm:pt modelId="{CC1414EC-143E-47A4-A01F-31E1165209BC}" type="pres">
      <dgm:prSet presAssocID="{20609565-EC2E-4271-A8F4-630D139EB6D7}" presName="dummyMaxCanvas" presStyleCnt="0">
        <dgm:presLayoutVars/>
      </dgm:prSet>
      <dgm:spPr/>
    </dgm:pt>
    <dgm:pt modelId="{94DFDC1D-4C76-45C9-B806-5C712C6E7864}" type="pres">
      <dgm:prSet presAssocID="{20609565-EC2E-4271-A8F4-630D139EB6D7}" presName="ThreeNodes_1" presStyleLbl="node1" presStyleIdx="0" presStyleCnt="3">
        <dgm:presLayoutVars>
          <dgm:bulletEnabled val="1"/>
        </dgm:presLayoutVars>
      </dgm:prSet>
      <dgm:spPr/>
    </dgm:pt>
    <dgm:pt modelId="{B4D29E93-0883-4E09-BD12-BF794CF28A3A}" type="pres">
      <dgm:prSet presAssocID="{20609565-EC2E-4271-A8F4-630D139EB6D7}" presName="ThreeNodes_2" presStyleLbl="node1" presStyleIdx="1" presStyleCnt="3">
        <dgm:presLayoutVars>
          <dgm:bulletEnabled val="1"/>
        </dgm:presLayoutVars>
      </dgm:prSet>
      <dgm:spPr/>
    </dgm:pt>
    <dgm:pt modelId="{AA62BAE4-E8FD-4BD8-90EB-90246285A7B5}" type="pres">
      <dgm:prSet presAssocID="{20609565-EC2E-4271-A8F4-630D139EB6D7}" presName="ThreeNodes_3" presStyleLbl="node1" presStyleIdx="2" presStyleCnt="3">
        <dgm:presLayoutVars>
          <dgm:bulletEnabled val="1"/>
        </dgm:presLayoutVars>
      </dgm:prSet>
      <dgm:spPr/>
    </dgm:pt>
    <dgm:pt modelId="{70F1E58A-9E4E-48C4-98F1-AA23D43F0648}" type="pres">
      <dgm:prSet presAssocID="{20609565-EC2E-4271-A8F4-630D139EB6D7}" presName="ThreeConn_1-2" presStyleLbl="fgAccFollowNode1" presStyleIdx="0" presStyleCnt="2">
        <dgm:presLayoutVars>
          <dgm:bulletEnabled val="1"/>
        </dgm:presLayoutVars>
      </dgm:prSet>
      <dgm:spPr/>
    </dgm:pt>
    <dgm:pt modelId="{1269EC97-7A6F-4846-A2B6-EB29BE61F42D}" type="pres">
      <dgm:prSet presAssocID="{20609565-EC2E-4271-A8F4-630D139EB6D7}" presName="ThreeConn_2-3" presStyleLbl="fgAccFollowNode1" presStyleIdx="1" presStyleCnt="2">
        <dgm:presLayoutVars>
          <dgm:bulletEnabled val="1"/>
        </dgm:presLayoutVars>
      </dgm:prSet>
      <dgm:spPr/>
    </dgm:pt>
    <dgm:pt modelId="{92D4971B-0E91-4CD0-8CDB-8FDF605A780F}" type="pres">
      <dgm:prSet presAssocID="{20609565-EC2E-4271-A8F4-630D139EB6D7}" presName="ThreeNodes_1_text" presStyleLbl="node1" presStyleIdx="2" presStyleCnt="3">
        <dgm:presLayoutVars>
          <dgm:bulletEnabled val="1"/>
        </dgm:presLayoutVars>
      </dgm:prSet>
      <dgm:spPr/>
    </dgm:pt>
    <dgm:pt modelId="{0399122A-924D-4629-B9CB-9E9841980957}" type="pres">
      <dgm:prSet presAssocID="{20609565-EC2E-4271-A8F4-630D139EB6D7}" presName="ThreeNodes_2_text" presStyleLbl="node1" presStyleIdx="2" presStyleCnt="3">
        <dgm:presLayoutVars>
          <dgm:bulletEnabled val="1"/>
        </dgm:presLayoutVars>
      </dgm:prSet>
      <dgm:spPr/>
    </dgm:pt>
    <dgm:pt modelId="{7A06057F-2589-4DA2-8622-BB15A15E3896}" type="pres">
      <dgm:prSet presAssocID="{20609565-EC2E-4271-A8F4-630D139EB6D7}" presName="ThreeNodes_3_text" presStyleLbl="node1" presStyleIdx="2" presStyleCnt="3">
        <dgm:presLayoutVars>
          <dgm:bulletEnabled val="1"/>
        </dgm:presLayoutVars>
      </dgm:prSet>
      <dgm:spPr/>
    </dgm:pt>
  </dgm:ptLst>
  <dgm:cxnLst>
    <dgm:cxn modelId="{1769950B-6B7F-45CE-93E1-5A8ECF805E34}" type="presOf" srcId="{6CC0DB45-5CF9-4A56-856E-E5D12FC83118}" destId="{AA62BAE4-E8FD-4BD8-90EB-90246285A7B5}" srcOrd="0" destOrd="0" presId="urn:microsoft.com/office/officeart/2005/8/layout/vProcess5"/>
    <dgm:cxn modelId="{83BEF240-5D38-49A0-A935-D26DE8A36BA5}" type="presOf" srcId="{20609565-EC2E-4271-A8F4-630D139EB6D7}" destId="{6803EBF3-772F-4ED5-A4F5-98135DA2CD53}" srcOrd="0" destOrd="0" presId="urn:microsoft.com/office/officeart/2005/8/layout/vProcess5"/>
    <dgm:cxn modelId="{779C6969-4BFF-4038-B5B2-3103EBF10D4E}" type="presOf" srcId="{29FF63C8-25F7-46A5-8F75-2E09D8BAD068}" destId="{70F1E58A-9E4E-48C4-98F1-AA23D43F0648}" srcOrd="0" destOrd="0" presId="urn:microsoft.com/office/officeart/2005/8/layout/vProcess5"/>
    <dgm:cxn modelId="{3832297B-2ECD-4F0B-A89A-9EFD1716399E}" type="presOf" srcId="{281815D8-8210-41B5-87CD-6C8A920407B0}" destId="{92D4971B-0E91-4CD0-8CDB-8FDF605A780F}" srcOrd="1" destOrd="0" presId="urn:microsoft.com/office/officeart/2005/8/layout/vProcess5"/>
    <dgm:cxn modelId="{18D5D085-780B-4B45-8AF2-2FC2950C7164}" srcId="{20609565-EC2E-4271-A8F4-630D139EB6D7}" destId="{13FB1DDB-670D-472C-83D0-B872DBA89D88}" srcOrd="1" destOrd="0" parTransId="{C2EF7F40-23B2-4746-A01B-EF0CB504018E}" sibTransId="{CA8729DC-2B47-4ECC-8581-A359BF56EE26}"/>
    <dgm:cxn modelId="{18D80E8C-D1E5-4771-9EFA-7F3DB9DD4C2D}" type="presOf" srcId="{CA8729DC-2B47-4ECC-8581-A359BF56EE26}" destId="{1269EC97-7A6F-4846-A2B6-EB29BE61F42D}" srcOrd="0" destOrd="0" presId="urn:microsoft.com/office/officeart/2005/8/layout/vProcess5"/>
    <dgm:cxn modelId="{BDE20992-8672-4D33-B0AD-8371427BC10E}" srcId="{20609565-EC2E-4271-A8F4-630D139EB6D7}" destId="{281815D8-8210-41B5-87CD-6C8A920407B0}" srcOrd="0" destOrd="0" parTransId="{4769DF58-33FB-4E40-BCD9-26DDB60E5BE6}" sibTransId="{29FF63C8-25F7-46A5-8F75-2E09D8BAD068}"/>
    <dgm:cxn modelId="{217884A9-E416-4222-9C32-3526915A31A5}" type="presOf" srcId="{6CC0DB45-5CF9-4A56-856E-E5D12FC83118}" destId="{7A06057F-2589-4DA2-8622-BB15A15E3896}" srcOrd="1" destOrd="0" presId="urn:microsoft.com/office/officeart/2005/8/layout/vProcess5"/>
    <dgm:cxn modelId="{2B494BCA-F955-4FF6-899F-AC6991239676}" type="presOf" srcId="{281815D8-8210-41B5-87CD-6C8A920407B0}" destId="{94DFDC1D-4C76-45C9-B806-5C712C6E7864}" srcOrd="0" destOrd="0" presId="urn:microsoft.com/office/officeart/2005/8/layout/vProcess5"/>
    <dgm:cxn modelId="{C80D67DF-FE61-4A66-B942-787A5BECD960}" type="presOf" srcId="{13FB1DDB-670D-472C-83D0-B872DBA89D88}" destId="{B4D29E93-0883-4E09-BD12-BF794CF28A3A}" srcOrd="0" destOrd="0" presId="urn:microsoft.com/office/officeart/2005/8/layout/vProcess5"/>
    <dgm:cxn modelId="{4DD668E5-8816-4557-8C1C-5B225A060107}" srcId="{20609565-EC2E-4271-A8F4-630D139EB6D7}" destId="{6CC0DB45-5CF9-4A56-856E-E5D12FC83118}" srcOrd="2" destOrd="0" parTransId="{CF93FE59-8DAC-44D4-8AFE-B693960F6249}" sibTransId="{2B4ACF51-E4EB-4767-85C0-60E01F5B4D03}"/>
    <dgm:cxn modelId="{CA078AFD-38FF-468A-9AE0-F27BE80F02D3}" type="presOf" srcId="{13FB1DDB-670D-472C-83D0-B872DBA89D88}" destId="{0399122A-924D-4629-B9CB-9E9841980957}" srcOrd="1" destOrd="0" presId="urn:microsoft.com/office/officeart/2005/8/layout/vProcess5"/>
    <dgm:cxn modelId="{BE54862B-781F-4C17-8E0F-E40A7344C2FE}" type="presParOf" srcId="{6803EBF3-772F-4ED5-A4F5-98135DA2CD53}" destId="{CC1414EC-143E-47A4-A01F-31E1165209BC}" srcOrd="0" destOrd="0" presId="urn:microsoft.com/office/officeart/2005/8/layout/vProcess5"/>
    <dgm:cxn modelId="{AE007F14-A465-4C7F-B7B7-53B7E652A7D9}" type="presParOf" srcId="{6803EBF3-772F-4ED5-A4F5-98135DA2CD53}" destId="{94DFDC1D-4C76-45C9-B806-5C712C6E7864}" srcOrd="1" destOrd="0" presId="urn:microsoft.com/office/officeart/2005/8/layout/vProcess5"/>
    <dgm:cxn modelId="{A75E90F4-2301-4183-B635-6D8F9CF3B878}" type="presParOf" srcId="{6803EBF3-772F-4ED5-A4F5-98135DA2CD53}" destId="{B4D29E93-0883-4E09-BD12-BF794CF28A3A}" srcOrd="2" destOrd="0" presId="urn:microsoft.com/office/officeart/2005/8/layout/vProcess5"/>
    <dgm:cxn modelId="{96D8DDDB-1119-436E-9A1A-CA73FE611545}" type="presParOf" srcId="{6803EBF3-772F-4ED5-A4F5-98135DA2CD53}" destId="{AA62BAE4-E8FD-4BD8-90EB-90246285A7B5}" srcOrd="3" destOrd="0" presId="urn:microsoft.com/office/officeart/2005/8/layout/vProcess5"/>
    <dgm:cxn modelId="{3BF49740-85CF-41DA-BA6D-DCF97A699E6A}" type="presParOf" srcId="{6803EBF3-772F-4ED5-A4F5-98135DA2CD53}" destId="{70F1E58A-9E4E-48C4-98F1-AA23D43F0648}" srcOrd="4" destOrd="0" presId="urn:microsoft.com/office/officeart/2005/8/layout/vProcess5"/>
    <dgm:cxn modelId="{89E9F3B0-55D6-46EC-9A17-CB85DBAF8E9E}" type="presParOf" srcId="{6803EBF3-772F-4ED5-A4F5-98135DA2CD53}" destId="{1269EC97-7A6F-4846-A2B6-EB29BE61F42D}" srcOrd="5" destOrd="0" presId="urn:microsoft.com/office/officeart/2005/8/layout/vProcess5"/>
    <dgm:cxn modelId="{153D7060-60B0-4323-8968-C489CBB64C47}" type="presParOf" srcId="{6803EBF3-772F-4ED5-A4F5-98135DA2CD53}" destId="{92D4971B-0E91-4CD0-8CDB-8FDF605A780F}" srcOrd="6" destOrd="0" presId="urn:microsoft.com/office/officeart/2005/8/layout/vProcess5"/>
    <dgm:cxn modelId="{C2109252-B1D4-4ABE-BDBF-44FB22310EB8}" type="presParOf" srcId="{6803EBF3-772F-4ED5-A4F5-98135DA2CD53}" destId="{0399122A-924D-4629-B9CB-9E9841980957}" srcOrd="7" destOrd="0" presId="urn:microsoft.com/office/officeart/2005/8/layout/vProcess5"/>
    <dgm:cxn modelId="{30A69FA1-7ABF-476A-969C-A7EC947369E4}" type="presParOf" srcId="{6803EBF3-772F-4ED5-A4F5-98135DA2CD53}" destId="{7A06057F-2589-4DA2-8622-BB15A15E3896}"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CF3673-0AD5-4D0F-9BB4-BBE019AC7A8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DED0E89-2318-47B3-9DAA-1D0695421246}">
      <dgm:prSet custT="1"/>
      <dgm:spPr/>
      <dgm:t>
        <a:bodyPr/>
        <a:lstStyle/>
        <a:p>
          <a:pPr algn="just"/>
          <a:r>
            <a:rPr lang="tr-TR" sz="2400" dirty="0"/>
            <a:t>Örneğimizde kesim esas üretim gider yerinde çalışma hacmi olarak direkt işçilik saati benimsenmiş olduğundan verim farkı burada direkt işçilik verim farkına paralel bir değişim göstermektedir. </a:t>
          </a:r>
          <a:endParaRPr lang="en-US" sz="2400" dirty="0"/>
        </a:p>
      </dgm:t>
    </dgm:pt>
    <dgm:pt modelId="{FD420EDC-88C6-4BA5-9691-2AE71F17D270}" type="parTrans" cxnId="{8819DA80-EC16-425B-AF68-32351EDCD729}">
      <dgm:prSet/>
      <dgm:spPr/>
      <dgm:t>
        <a:bodyPr/>
        <a:lstStyle/>
        <a:p>
          <a:pPr algn="just"/>
          <a:endParaRPr lang="en-US" sz="2000"/>
        </a:p>
      </dgm:t>
    </dgm:pt>
    <dgm:pt modelId="{C6E04DD3-8CD2-4217-ABF7-16BA0E113113}" type="sibTrans" cxnId="{8819DA80-EC16-425B-AF68-32351EDCD729}">
      <dgm:prSet/>
      <dgm:spPr/>
      <dgm:t>
        <a:bodyPr/>
        <a:lstStyle/>
        <a:p>
          <a:pPr algn="just"/>
          <a:endParaRPr lang="en-US" sz="2000"/>
        </a:p>
      </dgm:t>
    </dgm:pt>
    <dgm:pt modelId="{FC283A4B-C91E-4185-91BE-3DC1846F6F5B}">
      <dgm:prSet custT="1"/>
      <dgm:spPr/>
      <dgm:t>
        <a:bodyPr/>
        <a:lstStyle/>
        <a:p>
          <a:pPr algn="just"/>
          <a:r>
            <a:rPr lang="tr-TR" sz="2400"/>
            <a:t>Dolayısıyla söz konusu nedenlerin önlenmesiyle, süre sapmasıyla birlikte verim sapmasının da ortadan kalkacağı tabidir. </a:t>
          </a:r>
          <a:endParaRPr lang="en-US" sz="2400"/>
        </a:p>
      </dgm:t>
    </dgm:pt>
    <dgm:pt modelId="{75FA8787-98EA-4458-A6B5-C1C3DE750C00}" type="parTrans" cxnId="{2FCEF73B-ACB7-45AB-83A0-5AC0BFB46E99}">
      <dgm:prSet/>
      <dgm:spPr/>
      <dgm:t>
        <a:bodyPr/>
        <a:lstStyle/>
        <a:p>
          <a:pPr algn="just"/>
          <a:endParaRPr lang="en-US" sz="2000"/>
        </a:p>
      </dgm:t>
    </dgm:pt>
    <dgm:pt modelId="{319252BA-BF7C-47F4-A58C-BBB228B190F6}" type="sibTrans" cxnId="{2FCEF73B-ACB7-45AB-83A0-5AC0BFB46E99}">
      <dgm:prSet/>
      <dgm:spPr/>
      <dgm:t>
        <a:bodyPr/>
        <a:lstStyle/>
        <a:p>
          <a:pPr algn="just"/>
          <a:endParaRPr lang="en-US" sz="2000"/>
        </a:p>
      </dgm:t>
    </dgm:pt>
    <dgm:pt modelId="{20FF6944-82E6-47BA-AB2B-BCD514AB2BE0}">
      <dgm:prSet custT="1"/>
      <dgm:spPr/>
      <dgm:t>
        <a:bodyPr/>
        <a:lstStyle/>
        <a:p>
          <a:pPr algn="just"/>
          <a:r>
            <a:rPr lang="tr-TR" sz="2400" dirty="0"/>
            <a:t>Ancak </a:t>
          </a:r>
          <a:r>
            <a:rPr lang="tr-TR" sz="2400" dirty="0" err="1"/>
            <a:t>Dİkim</a:t>
          </a:r>
          <a:r>
            <a:rPr lang="tr-TR" sz="2400" dirty="0"/>
            <a:t> esas üretim gider yerinde iş ölçüsü olarak makine çalışma saati esas alındığından buradaki fark makinelerin boş çalışmasından veya verimsiz çalışmadan kaynaklanmış olabilir. Makinelerin daha verimli kullanılmasına yönelik önlemlerin alınması ile buradaki fark da önlenebilir.</a:t>
          </a:r>
          <a:endParaRPr lang="en-US" sz="2400" dirty="0"/>
        </a:p>
      </dgm:t>
    </dgm:pt>
    <dgm:pt modelId="{2B481303-BBB1-4D95-A482-6A52FB5121B7}" type="parTrans" cxnId="{10D6D395-D33D-4185-BFB8-8F53CAD6E6F6}">
      <dgm:prSet/>
      <dgm:spPr/>
      <dgm:t>
        <a:bodyPr/>
        <a:lstStyle/>
        <a:p>
          <a:pPr algn="just"/>
          <a:endParaRPr lang="en-US" sz="2000"/>
        </a:p>
      </dgm:t>
    </dgm:pt>
    <dgm:pt modelId="{ABF36342-E6F1-4B3E-A668-30E0699FAF63}" type="sibTrans" cxnId="{10D6D395-D33D-4185-BFB8-8F53CAD6E6F6}">
      <dgm:prSet/>
      <dgm:spPr/>
      <dgm:t>
        <a:bodyPr/>
        <a:lstStyle/>
        <a:p>
          <a:pPr algn="just"/>
          <a:endParaRPr lang="en-US" sz="2000"/>
        </a:p>
      </dgm:t>
    </dgm:pt>
    <dgm:pt modelId="{15F36B99-5463-44C8-98B5-1E4E314FE12A}" type="pres">
      <dgm:prSet presAssocID="{28CF3673-0AD5-4D0F-9BB4-BBE019AC7A8B}" presName="vert0" presStyleCnt="0">
        <dgm:presLayoutVars>
          <dgm:dir/>
          <dgm:animOne val="branch"/>
          <dgm:animLvl val="lvl"/>
        </dgm:presLayoutVars>
      </dgm:prSet>
      <dgm:spPr/>
    </dgm:pt>
    <dgm:pt modelId="{1845580E-BEFE-4FCC-A4AA-889E490E1C2C}" type="pres">
      <dgm:prSet presAssocID="{FDED0E89-2318-47B3-9DAA-1D0695421246}" presName="thickLine" presStyleLbl="alignNode1" presStyleIdx="0" presStyleCnt="3"/>
      <dgm:spPr/>
    </dgm:pt>
    <dgm:pt modelId="{C6F98FCF-E131-4D7B-ADC8-334ECEA24594}" type="pres">
      <dgm:prSet presAssocID="{FDED0E89-2318-47B3-9DAA-1D0695421246}" presName="horz1" presStyleCnt="0"/>
      <dgm:spPr/>
    </dgm:pt>
    <dgm:pt modelId="{8E3FFAF4-3C38-40AC-A2D3-771A9286FA6C}" type="pres">
      <dgm:prSet presAssocID="{FDED0E89-2318-47B3-9DAA-1D0695421246}" presName="tx1" presStyleLbl="revTx" presStyleIdx="0" presStyleCnt="3"/>
      <dgm:spPr/>
    </dgm:pt>
    <dgm:pt modelId="{725896C1-85EE-498C-84D6-B5397C488E79}" type="pres">
      <dgm:prSet presAssocID="{FDED0E89-2318-47B3-9DAA-1D0695421246}" presName="vert1" presStyleCnt="0"/>
      <dgm:spPr/>
    </dgm:pt>
    <dgm:pt modelId="{D8B6F2EF-2168-482B-93E5-A9A283B4FC6A}" type="pres">
      <dgm:prSet presAssocID="{FC283A4B-C91E-4185-91BE-3DC1846F6F5B}" presName="thickLine" presStyleLbl="alignNode1" presStyleIdx="1" presStyleCnt="3"/>
      <dgm:spPr/>
    </dgm:pt>
    <dgm:pt modelId="{36D25E67-D9B3-4D5A-AB5B-B742ECAD1002}" type="pres">
      <dgm:prSet presAssocID="{FC283A4B-C91E-4185-91BE-3DC1846F6F5B}" presName="horz1" presStyleCnt="0"/>
      <dgm:spPr/>
    </dgm:pt>
    <dgm:pt modelId="{D619D818-B59F-4F60-A40A-260C17C1BCDF}" type="pres">
      <dgm:prSet presAssocID="{FC283A4B-C91E-4185-91BE-3DC1846F6F5B}" presName="tx1" presStyleLbl="revTx" presStyleIdx="1" presStyleCnt="3"/>
      <dgm:spPr/>
    </dgm:pt>
    <dgm:pt modelId="{EC37F5AF-E79E-4360-958E-F1079DA58C70}" type="pres">
      <dgm:prSet presAssocID="{FC283A4B-C91E-4185-91BE-3DC1846F6F5B}" presName="vert1" presStyleCnt="0"/>
      <dgm:spPr/>
    </dgm:pt>
    <dgm:pt modelId="{A581DD8A-441C-4CB3-958E-2A2FA10F76C3}" type="pres">
      <dgm:prSet presAssocID="{20FF6944-82E6-47BA-AB2B-BCD514AB2BE0}" presName="thickLine" presStyleLbl="alignNode1" presStyleIdx="2" presStyleCnt="3"/>
      <dgm:spPr/>
    </dgm:pt>
    <dgm:pt modelId="{92998998-3227-4916-AEAC-CAEC43E747CA}" type="pres">
      <dgm:prSet presAssocID="{20FF6944-82E6-47BA-AB2B-BCD514AB2BE0}" presName="horz1" presStyleCnt="0"/>
      <dgm:spPr/>
    </dgm:pt>
    <dgm:pt modelId="{5811B66F-A2CB-41F7-BA57-5B83C8BB29E6}" type="pres">
      <dgm:prSet presAssocID="{20FF6944-82E6-47BA-AB2B-BCD514AB2BE0}" presName="tx1" presStyleLbl="revTx" presStyleIdx="2" presStyleCnt="3"/>
      <dgm:spPr/>
    </dgm:pt>
    <dgm:pt modelId="{356E6C58-31A9-48BA-B58C-733F047FC7F4}" type="pres">
      <dgm:prSet presAssocID="{20FF6944-82E6-47BA-AB2B-BCD514AB2BE0}" presName="vert1" presStyleCnt="0"/>
      <dgm:spPr/>
    </dgm:pt>
  </dgm:ptLst>
  <dgm:cxnLst>
    <dgm:cxn modelId="{D120F923-1A83-4BD1-A58C-2902CC2E1760}" type="presOf" srcId="{FC283A4B-C91E-4185-91BE-3DC1846F6F5B}" destId="{D619D818-B59F-4F60-A40A-260C17C1BCDF}" srcOrd="0" destOrd="0" presId="urn:microsoft.com/office/officeart/2008/layout/LinedList"/>
    <dgm:cxn modelId="{AE102A27-F444-4B3E-A37D-79E908F64188}" type="presOf" srcId="{20FF6944-82E6-47BA-AB2B-BCD514AB2BE0}" destId="{5811B66F-A2CB-41F7-BA57-5B83C8BB29E6}" srcOrd="0" destOrd="0" presId="urn:microsoft.com/office/officeart/2008/layout/LinedList"/>
    <dgm:cxn modelId="{2FCEF73B-ACB7-45AB-83A0-5AC0BFB46E99}" srcId="{28CF3673-0AD5-4D0F-9BB4-BBE019AC7A8B}" destId="{FC283A4B-C91E-4185-91BE-3DC1846F6F5B}" srcOrd="1" destOrd="0" parTransId="{75FA8787-98EA-4458-A6B5-C1C3DE750C00}" sibTransId="{319252BA-BF7C-47F4-A58C-BBB228B190F6}"/>
    <dgm:cxn modelId="{BBCCA55A-D8C3-4F17-AFC3-FA533FEDE295}" type="presOf" srcId="{FDED0E89-2318-47B3-9DAA-1D0695421246}" destId="{8E3FFAF4-3C38-40AC-A2D3-771A9286FA6C}" srcOrd="0" destOrd="0" presId="urn:microsoft.com/office/officeart/2008/layout/LinedList"/>
    <dgm:cxn modelId="{8819DA80-EC16-425B-AF68-32351EDCD729}" srcId="{28CF3673-0AD5-4D0F-9BB4-BBE019AC7A8B}" destId="{FDED0E89-2318-47B3-9DAA-1D0695421246}" srcOrd="0" destOrd="0" parTransId="{FD420EDC-88C6-4BA5-9691-2AE71F17D270}" sibTransId="{C6E04DD3-8CD2-4217-ABF7-16BA0E113113}"/>
    <dgm:cxn modelId="{10D6D395-D33D-4185-BFB8-8F53CAD6E6F6}" srcId="{28CF3673-0AD5-4D0F-9BB4-BBE019AC7A8B}" destId="{20FF6944-82E6-47BA-AB2B-BCD514AB2BE0}" srcOrd="2" destOrd="0" parTransId="{2B481303-BBB1-4D95-A482-6A52FB5121B7}" sibTransId="{ABF36342-E6F1-4B3E-A668-30E0699FAF63}"/>
    <dgm:cxn modelId="{8D2DB4FE-0C59-477E-B19C-9E199993551D}" type="presOf" srcId="{28CF3673-0AD5-4D0F-9BB4-BBE019AC7A8B}" destId="{15F36B99-5463-44C8-98B5-1E4E314FE12A}" srcOrd="0" destOrd="0" presId="urn:microsoft.com/office/officeart/2008/layout/LinedList"/>
    <dgm:cxn modelId="{1E14739F-5CD4-4480-BFD3-A7CC94674F6B}" type="presParOf" srcId="{15F36B99-5463-44C8-98B5-1E4E314FE12A}" destId="{1845580E-BEFE-4FCC-A4AA-889E490E1C2C}" srcOrd="0" destOrd="0" presId="urn:microsoft.com/office/officeart/2008/layout/LinedList"/>
    <dgm:cxn modelId="{C011DEE1-30AD-4C3B-8F06-6C2C1A208AD6}" type="presParOf" srcId="{15F36B99-5463-44C8-98B5-1E4E314FE12A}" destId="{C6F98FCF-E131-4D7B-ADC8-334ECEA24594}" srcOrd="1" destOrd="0" presId="urn:microsoft.com/office/officeart/2008/layout/LinedList"/>
    <dgm:cxn modelId="{F2493606-CE61-46A9-A7C9-B5EBEBD4F71D}" type="presParOf" srcId="{C6F98FCF-E131-4D7B-ADC8-334ECEA24594}" destId="{8E3FFAF4-3C38-40AC-A2D3-771A9286FA6C}" srcOrd="0" destOrd="0" presId="urn:microsoft.com/office/officeart/2008/layout/LinedList"/>
    <dgm:cxn modelId="{C08450FF-F656-499A-87BF-CC1135DDC743}" type="presParOf" srcId="{C6F98FCF-E131-4D7B-ADC8-334ECEA24594}" destId="{725896C1-85EE-498C-84D6-B5397C488E79}" srcOrd="1" destOrd="0" presId="urn:microsoft.com/office/officeart/2008/layout/LinedList"/>
    <dgm:cxn modelId="{9DE25A1A-859D-400A-8552-13A80D9042E4}" type="presParOf" srcId="{15F36B99-5463-44C8-98B5-1E4E314FE12A}" destId="{D8B6F2EF-2168-482B-93E5-A9A283B4FC6A}" srcOrd="2" destOrd="0" presId="urn:microsoft.com/office/officeart/2008/layout/LinedList"/>
    <dgm:cxn modelId="{F06A1E42-5A6F-4DE2-A37B-C262D174132A}" type="presParOf" srcId="{15F36B99-5463-44C8-98B5-1E4E314FE12A}" destId="{36D25E67-D9B3-4D5A-AB5B-B742ECAD1002}" srcOrd="3" destOrd="0" presId="urn:microsoft.com/office/officeart/2008/layout/LinedList"/>
    <dgm:cxn modelId="{2929BAB8-4975-46D3-8E66-7A09C5A8504F}" type="presParOf" srcId="{36D25E67-D9B3-4D5A-AB5B-B742ECAD1002}" destId="{D619D818-B59F-4F60-A40A-260C17C1BCDF}" srcOrd="0" destOrd="0" presId="urn:microsoft.com/office/officeart/2008/layout/LinedList"/>
    <dgm:cxn modelId="{627225A8-FB05-40CD-B212-7491C1D3F983}" type="presParOf" srcId="{36D25E67-D9B3-4D5A-AB5B-B742ECAD1002}" destId="{EC37F5AF-E79E-4360-958E-F1079DA58C70}" srcOrd="1" destOrd="0" presId="urn:microsoft.com/office/officeart/2008/layout/LinedList"/>
    <dgm:cxn modelId="{261448A7-FDE6-4421-99F9-D9E82AC5414B}" type="presParOf" srcId="{15F36B99-5463-44C8-98B5-1E4E314FE12A}" destId="{A581DD8A-441C-4CB3-958E-2A2FA10F76C3}" srcOrd="4" destOrd="0" presId="urn:microsoft.com/office/officeart/2008/layout/LinedList"/>
    <dgm:cxn modelId="{BA14F06C-24AC-4B10-B799-C2A86C53D4C2}" type="presParOf" srcId="{15F36B99-5463-44C8-98B5-1E4E314FE12A}" destId="{92998998-3227-4916-AEAC-CAEC43E747CA}" srcOrd="5" destOrd="0" presId="urn:microsoft.com/office/officeart/2008/layout/LinedList"/>
    <dgm:cxn modelId="{5D38805B-B020-4C52-8B6B-7556BE570251}" type="presParOf" srcId="{92998998-3227-4916-AEAC-CAEC43E747CA}" destId="{5811B66F-A2CB-41F7-BA57-5B83C8BB29E6}" srcOrd="0" destOrd="0" presId="urn:microsoft.com/office/officeart/2008/layout/LinedList"/>
    <dgm:cxn modelId="{504DE13D-2656-437C-B4F1-175D496EDBCF}" type="presParOf" srcId="{92998998-3227-4916-AEAC-CAEC43E747CA}" destId="{356E6C58-31A9-48BA-B58C-733F047FC7F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E636F8-14B8-479F-9C36-4F81E7C14B7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5BE5D8C5-411B-471A-BC95-22081D63EEE8}">
      <dgm:prSet custT="1"/>
      <dgm:spPr/>
      <dgm:t>
        <a:bodyPr/>
        <a:lstStyle/>
        <a:p>
          <a:pPr>
            <a:lnSpc>
              <a:spcPct val="100000"/>
            </a:lnSpc>
          </a:pPr>
          <a:r>
            <a:rPr lang="tr-TR" sz="2400" dirty="0"/>
            <a:t>Genel üretim gideri standart değişken oranı bütçelenen birim değişken maliyettir. Örneğimizde 20 $/DİS</a:t>
          </a:r>
          <a:endParaRPr lang="en-US" sz="2400" dirty="0"/>
        </a:p>
      </dgm:t>
    </dgm:pt>
    <dgm:pt modelId="{0039FE19-3018-4949-9CF2-9F0B7C822506}" type="parTrans" cxnId="{3424AF3B-6D63-472A-A423-A7C733AE9F64}">
      <dgm:prSet/>
      <dgm:spPr/>
      <dgm:t>
        <a:bodyPr/>
        <a:lstStyle/>
        <a:p>
          <a:endParaRPr lang="en-US" sz="2000"/>
        </a:p>
      </dgm:t>
    </dgm:pt>
    <dgm:pt modelId="{3CB39BF7-2E8E-4092-B651-8CAA29BDEA5A}" type="sibTrans" cxnId="{3424AF3B-6D63-472A-A423-A7C733AE9F64}">
      <dgm:prSet/>
      <dgm:spPr/>
      <dgm:t>
        <a:bodyPr/>
        <a:lstStyle/>
        <a:p>
          <a:endParaRPr lang="en-US" sz="2000"/>
        </a:p>
      </dgm:t>
    </dgm:pt>
    <dgm:pt modelId="{D12E673A-0CAA-4DBE-B92C-557EBB75D9F9}">
      <dgm:prSet custT="1"/>
      <dgm:spPr/>
      <dgm:t>
        <a:bodyPr/>
        <a:lstStyle/>
        <a:p>
          <a:pPr>
            <a:lnSpc>
              <a:spcPct val="100000"/>
            </a:lnSpc>
          </a:pPr>
          <a:r>
            <a:rPr lang="tr-TR" sz="2400"/>
            <a:t>Genel üretim gideri standart sabit oranı ise toplam sabit maliyetin beklenen çalışma hacmine bölünmesi ile bulunmaktadır. Örneğimizde:</a:t>
          </a:r>
          <a:endParaRPr lang="en-US" sz="2400"/>
        </a:p>
      </dgm:t>
    </dgm:pt>
    <dgm:pt modelId="{469CE407-73AF-4080-9609-012E9871CF83}" type="parTrans" cxnId="{D6565EF7-3084-4148-9F6D-E2E0B953D9C9}">
      <dgm:prSet/>
      <dgm:spPr/>
      <dgm:t>
        <a:bodyPr/>
        <a:lstStyle/>
        <a:p>
          <a:endParaRPr lang="en-US" sz="2000"/>
        </a:p>
      </dgm:t>
    </dgm:pt>
    <dgm:pt modelId="{BB9A80C1-7EAD-4DF6-B54B-A75D60C2EC34}" type="sibTrans" cxnId="{D6565EF7-3084-4148-9F6D-E2E0B953D9C9}">
      <dgm:prSet/>
      <dgm:spPr/>
      <dgm:t>
        <a:bodyPr/>
        <a:lstStyle/>
        <a:p>
          <a:endParaRPr lang="en-US" sz="2000"/>
        </a:p>
      </dgm:t>
    </dgm:pt>
    <dgm:pt modelId="{7711F24D-2A38-4FDE-B666-093B458603B2}">
      <dgm:prSet custT="1"/>
      <dgm:spPr/>
      <dgm:t>
        <a:bodyPr/>
        <a:lstStyle/>
        <a:p>
          <a:pPr>
            <a:lnSpc>
              <a:spcPct val="100000"/>
            </a:lnSpc>
          </a:pPr>
          <a:r>
            <a:rPr lang="tr-TR" sz="2400" dirty="0"/>
            <a:t>GÜG standart sabit oran = 484.500 / 16.150 = 30 $/DİS</a:t>
          </a:r>
          <a:endParaRPr lang="en-US" sz="2400" dirty="0"/>
        </a:p>
      </dgm:t>
    </dgm:pt>
    <dgm:pt modelId="{7DAEFA3F-D35E-4E6F-9058-DF2CE54C50A5}" type="parTrans" cxnId="{FDCF2869-E23F-4494-91FC-E35E58F50B79}">
      <dgm:prSet/>
      <dgm:spPr/>
      <dgm:t>
        <a:bodyPr/>
        <a:lstStyle/>
        <a:p>
          <a:endParaRPr lang="en-US" sz="2000"/>
        </a:p>
      </dgm:t>
    </dgm:pt>
    <dgm:pt modelId="{FDD31AA1-7C93-4477-9D3E-BF13107EEC67}" type="sibTrans" cxnId="{FDCF2869-E23F-4494-91FC-E35E58F50B79}">
      <dgm:prSet/>
      <dgm:spPr/>
      <dgm:t>
        <a:bodyPr/>
        <a:lstStyle/>
        <a:p>
          <a:endParaRPr lang="en-US" sz="2000"/>
        </a:p>
      </dgm:t>
    </dgm:pt>
    <dgm:pt modelId="{CCDFBDD1-6B50-44D3-A143-D00BBBC8BF68}">
      <dgm:prSet custT="1"/>
      <dgm:spPr/>
      <dgm:t>
        <a:bodyPr/>
        <a:lstStyle/>
        <a:p>
          <a:pPr>
            <a:lnSpc>
              <a:spcPct val="100000"/>
            </a:lnSpc>
          </a:pPr>
          <a:r>
            <a:rPr lang="tr-TR" sz="2400" b="1" dirty="0"/>
            <a:t>Toplam GÜG standart oranı = 20 + 30 = 50 $/DİS</a:t>
          </a:r>
          <a:endParaRPr lang="en-US" sz="2400" dirty="0"/>
        </a:p>
      </dgm:t>
    </dgm:pt>
    <dgm:pt modelId="{A5369E9D-1494-40B2-A2FC-7F2BC366C04B}" type="parTrans" cxnId="{7D545891-B786-4125-83C4-DC4C00507FE6}">
      <dgm:prSet/>
      <dgm:spPr/>
      <dgm:t>
        <a:bodyPr/>
        <a:lstStyle/>
        <a:p>
          <a:endParaRPr lang="en-US" sz="2000"/>
        </a:p>
      </dgm:t>
    </dgm:pt>
    <dgm:pt modelId="{C4722E58-87EB-45D5-9000-DD047CFB2EE4}" type="sibTrans" cxnId="{7D545891-B786-4125-83C4-DC4C00507FE6}">
      <dgm:prSet/>
      <dgm:spPr/>
      <dgm:t>
        <a:bodyPr/>
        <a:lstStyle/>
        <a:p>
          <a:endParaRPr lang="en-US" sz="2000"/>
        </a:p>
      </dgm:t>
    </dgm:pt>
    <dgm:pt modelId="{5B16FB46-3FDD-4C17-989E-A8012331F693}" type="pres">
      <dgm:prSet presAssocID="{8BE636F8-14B8-479F-9C36-4F81E7C14B76}" presName="root" presStyleCnt="0">
        <dgm:presLayoutVars>
          <dgm:dir/>
          <dgm:resizeHandles val="exact"/>
        </dgm:presLayoutVars>
      </dgm:prSet>
      <dgm:spPr/>
    </dgm:pt>
    <dgm:pt modelId="{29D8B27A-4BB2-4EA1-8129-C8D31B048D10}" type="pres">
      <dgm:prSet presAssocID="{5BE5D8C5-411B-471A-BC95-22081D63EEE8}" presName="compNode" presStyleCnt="0"/>
      <dgm:spPr/>
    </dgm:pt>
    <dgm:pt modelId="{3AD99003-7D58-4A56-87FA-95960C6ED919}" type="pres">
      <dgm:prSet presAssocID="{5BE5D8C5-411B-471A-BC95-22081D63EEE8}" presName="bgRect" presStyleLbl="bgShp" presStyleIdx="0" presStyleCnt="4"/>
      <dgm:spPr/>
    </dgm:pt>
    <dgm:pt modelId="{31E46B65-9435-4126-A52D-8F4FE432FDFB}" type="pres">
      <dgm:prSet presAssocID="{5BE5D8C5-411B-471A-BC95-22081D63EEE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ariable"/>
        </a:ext>
      </dgm:extLst>
    </dgm:pt>
    <dgm:pt modelId="{F1CC61F0-2A5C-4D1C-872E-493504B8596D}" type="pres">
      <dgm:prSet presAssocID="{5BE5D8C5-411B-471A-BC95-22081D63EEE8}" presName="spaceRect" presStyleCnt="0"/>
      <dgm:spPr/>
    </dgm:pt>
    <dgm:pt modelId="{61767AA3-A1E5-41A7-A521-A3FB4F7E583A}" type="pres">
      <dgm:prSet presAssocID="{5BE5D8C5-411B-471A-BC95-22081D63EEE8}" presName="parTx" presStyleLbl="revTx" presStyleIdx="0" presStyleCnt="4">
        <dgm:presLayoutVars>
          <dgm:chMax val="0"/>
          <dgm:chPref val="0"/>
        </dgm:presLayoutVars>
      </dgm:prSet>
      <dgm:spPr/>
    </dgm:pt>
    <dgm:pt modelId="{08BB6081-88F5-4B29-98D2-524E9D28A138}" type="pres">
      <dgm:prSet presAssocID="{3CB39BF7-2E8E-4092-B651-8CAA29BDEA5A}" presName="sibTrans" presStyleCnt="0"/>
      <dgm:spPr/>
    </dgm:pt>
    <dgm:pt modelId="{6129127E-054D-4C76-BAD3-F558145C36FF}" type="pres">
      <dgm:prSet presAssocID="{D12E673A-0CAA-4DBE-B92C-557EBB75D9F9}" presName="compNode" presStyleCnt="0"/>
      <dgm:spPr/>
    </dgm:pt>
    <dgm:pt modelId="{01F0E9AC-6C1F-4D40-AB42-91011CB4563B}" type="pres">
      <dgm:prSet presAssocID="{D12E673A-0CAA-4DBE-B92C-557EBB75D9F9}" presName="bgRect" presStyleLbl="bgShp" presStyleIdx="1" presStyleCnt="4"/>
      <dgm:spPr/>
    </dgm:pt>
    <dgm:pt modelId="{EB09C88B-2841-48AD-AF81-8BE4E1AE4671}" type="pres">
      <dgm:prSet presAssocID="{D12E673A-0CAA-4DBE-B92C-557EBB75D9F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nufacturing"/>
        </a:ext>
      </dgm:extLst>
    </dgm:pt>
    <dgm:pt modelId="{7B2023FE-5D55-40DC-94A2-B69D9CE0AD8E}" type="pres">
      <dgm:prSet presAssocID="{D12E673A-0CAA-4DBE-B92C-557EBB75D9F9}" presName="spaceRect" presStyleCnt="0"/>
      <dgm:spPr/>
    </dgm:pt>
    <dgm:pt modelId="{88E05F60-88FB-454A-A4FC-75DC3CAC4EED}" type="pres">
      <dgm:prSet presAssocID="{D12E673A-0CAA-4DBE-B92C-557EBB75D9F9}" presName="parTx" presStyleLbl="revTx" presStyleIdx="1" presStyleCnt="4">
        <dgm:presLayoutVars>
          <dgm:chMax val="0"/>
          <dgm:chPref val="0"/>
        </dgm:presLayoutVars>
      </dgm:prSet>
      <dgm:spPr/>
    </dgm:pt>
    <dgm:pt modelId="{EDB626E4-D420-4947-B9C9-E33FD81B34B9}" type="pres">
      <dgm:prSet presAssocID="{BB9A80C1-7EAD-4DF6-B54B-A75D60C2EC34}" presName="sibTrans" presStyleCnt="0"/>
      <dgm:spPr/>
    </dgm:pt>
    <dgm:pt modelId="{F9062D79-EC2F-4A6C-B67D-83E7406C507F}" type="pres">
      <dgm:prSet presAssocID="{7711F24D-2A38-4FDE-B666-093B458603B2}" presName="compNode" presStyleCnt="0"/>
      <dgm:spPr/>
    </dgm:pt>
    <dgm:pt modelId="{489288D1-DA92-47DC-A928-E8485B3E589A}" type="pres">
      <dgm:prSet presAssocID="{7711F24D-2A38-4FDE-B666-093B458603B2}" presName="bgRect" presStyleLbl="bgShp" presStyleIdx="2" presStyleCnt="4"/>
      <dgm:spPr/>
    </dgm:pt>
    <dgm:pt modelId="{EAF59F00-2730-47DB-BFFE-DE332185ACC8}" type="pres">
      <dgm:prSet presAssocID="{7711F24D-2A38-4FDE-B666-093B458603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spect Ratio"/>
        </a:ext>
      </dgm:extLst>
    </dgm:pt>
    <dgm:pt modelId="{FEF6BD6E-FAF5-4CA1-BAC6-2CE137489185}" type="pres">
      <dgm:prSet presAssocID="{7711F24D-2A38-4FDE-B666-093B458603B2}" presName="spaceRect" presStyleCnt="0"/>
      <dgm:spPr/>
    </dgm:pt>
    <dgm:pt modelId="{E7BBD7A0-CE33-4762-903D-A8893FE692F4}" type="pres">
      <dgm:prSet presAssocID="{7711F24D-2A38-4FDE-B666-093B458603B2}" presName="parTx" presStyleLbl="revTx" presStyleIdx="2" presStyleCnt="4">
        <dgm:presLayoutVars>
          <dgm:chMax val="0"/>
          <dgm:chPref val="0"/>
        </dgm:presLayoutVars>
      </dgm:prSet>
      <dgm:spPr/>
    </dgm:pt>
    <dgm:pt modelId="{96D83057-29BD-4324-9593-7EDD34536E71}" type="pres">
      <dgm:prSet presAssocID="{FDD31AA1-7C93-4477-9D3E-BF13107EEC67}" presName="sibTrans" presStyleCnt="0"/>
      <dgm:spPr/>
    </dgm:pt>
    <dgm:pt modelId="{60BE2F2D-459C-4FCD-9433-83BACAEF6715}" type="pres">
      <dgm:prSet presAssocID="{CCDFBDD1-6B50-44D3-A143-D00BBBC8BF68}" presName="compNode" presStyleCnt="0"/>
      <dgm:spPr/>
    </dgm:pt>
    <dgm:pt modelId="{1FC47267-EC95-429B-9447-EFEEA6D7812C}" type="pres">
      <dgm:prSet presAssocID="{CCDFBDD1-6B50-44D3-A143-D00BBBC8BF68}" presName="bgRect" presStyleLbl="bgShp" presStyleIdx="3" presStyleCnt="4"/>
      <dgm:spPr/>
    </dgm:pt>
    <dgm:pt modelId="{F9EAE7E4-BC0F-44F5-A472-F170C91AF38F}" type="pres">
      <dgm:prSet presAssocID="{CCDFBDD1-6B50-44D3-A143-D00BBBC8BF6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d Bookmark"/>
        </a:ext>
      </dgm:extLst>
    </dgm:pt>
    <dgm:pt modelId="{D19E8108-7323-46EB-83AF-7B997681BA58}" type="pres">
      <dgm:prSet presAssocID="{CCDFBDD1-6B50-44D3-A143-D00BBBC8BF68}" presName="spaceRect" presStyleCnt="0"/>
      <dgm:spPr/>
    </dgm:pt>
    <dgm:pt modelId="{2138C727-AE70-44CA-A4D0-5853FED2E57A}" type="pres">
      <dgm:prSet presAssocID="{CCDFBDD1-6B50-44D3-A143-D00BBBC8BF68}" presName="parTx" presStyleLbl="revTx" presStyleIdx="3" presStyleCnt="4">
        <dgm:presLayoutVars>
          <dgm:chMax val="0"/>
          <dgm:chPref val="0"/>
        </dgm:presLayoutVars>
      </dgm:prSet>
      <dgm:spPr/>
    </dgm:pt>
  </dgm:ptLst>
  <dgm:cxnLst>
    <dgm:cxn modelId="{EA8BF72A-E4E6-41B7-8944-F287D7F0F46F}" type="presOf" srcId="{5BE5D8C5-411B-471A-BC95-22081D63EEE8}" destId="{61767AA3-A1E5-41A7-A521-A3FB4F7E583A}" srcOrd="0" destOrd="0" presId="urn:microsoft.com/office/officeart/2018/2/layout/IconVerticalSolidList"/>
    <dgm:cxn modelId="{3424AF3B-6D63-472A-A423-A7C733AE9F64}" srcId="{8BE636F8-14B8-479F-9C36-4F81E7C14B76}" destId="{5BE5D8C5-411B-471A-BC95-22081D63EEE8}" srcOrd="0" destOrd="0" parTransId="{0039FE19-3018-4949-9CF2-9F0B7C822506}" sibTransId="{3CB39BF7-2E8E-4092-B651-8CAA29BDEA5A}"/>
    <dgm:cxn modelId="{FDCF2869-E23F-4494-91FC-E35E58F50B79}" srcId="{8BE636F8-14B8-479F-9C36-4F81E7C14B76}" destId="{7711F24D-2A38-4FDE-B666-093B458603B2}" srcOrd="2" destOrd="0" parTransId="{7DAEFA3F-D35E-4E6F-9058-DF2CE54C50A5}" sibTransId="{FDD31AA1-7C93-4477-9D3E-BF13107EEC67}"/>
    <dgm:cxn modelId="{7B75616A-6FB1-4D92-84BC-DBA0D8B7386E}" type="presOf" srcId="{8BE636F8-14B8-479F-9C36-4F81E7C14B76}" destId="{5B16FB46-3FDD-4C17-989E-A8012331F693}" srcOrd="0" destOrd="0" presId="urn:microsoft.com/office/officeart/2018/2/layout/IconVerticalSolidList"/>
    <dgm:cxn modelId="{E801088E-654B-45DD-9CE7-CEC0BB6C607C}" type="presOf" srcId="{CCDFBDD1-6B50-44D3-A143-D00BBBC8BF68}" destId="{2138C727-AE70-44CA-A4D0-5853FED2E57A}" srcOrd="0" destOrd="0" presId="urn:microsoft.com/office/officeart/2018/2/layout/IconVerticalSolidList"/>
    <dgm:cxn modelId="{7D545891-B786-4125-83C4-DC4C00507FE6}" srcId="{8BE636F8-14B8-479F-9C36-4F81E7C14B76}" destId="{CCDFBDD1-6B50-44D3-A143-D00BBBC8BF68}" srcOrd="3" destOrd="0" parTransId="{A5369E9D-1494-40B2-A2FC-7F2BC366C04B}" sibTransId="{C4722E58-87EB-45D5-9000-DD047CFB2EE4}"/>
    <dgm:cxn modelId="{6982D5D0-7BB7-454B-AF42-26F146921F8C}" type="presOf" srcId="{7711F24D-2A38-4FDE-B666-093B458603B2}" destId="{E7BBD7A0-CE33-4762-903D-A8893FE692F4}" srcOrd="0" destOrd="0" presId="urn:microsoft.com/office/officeart/2018/2/layout/IconVerticalSolidList"/>
    <dgm:cxn modelId="{F4ED1ADD-B3FE-4D68-A604-5A7CC1DD28F8}" type="presOf" srcId="{D12E673A-0CAA-4DBE-B92C-557EBB75D9F9}" destId="{88E05F60-88FB-454A-A4FC-75DC3CAC4EED}" srcOrd="0" destOrd="0" presId="urn:microsoft.com/office/officeart/2018/2/layout/IconVerticalSolidList"/>
    <dgm:cxn modelId="{D6565EF7-3084-4148-9F6D-E2E0B953D9C9}" srcId="{8BE636F8-14B8-479F-9C36-4F81E7C14B76}" destId="{D12E673A-0CAA-4DBE-B92C-557EBB75D9F9}" srcOrd="1" destOrd="0" parTransId="{469CE407-73AF-4080-9609-012E9871CF83}" sibTransId="{BB9A80C1-7EAD-4DF6-B54B-A75D60C2EC34}"/>
    <dgm:cxn modelId="{A9FD94AF-BF3F-4A49-AAB3-3350B21ACDDB}" type="presParOf" srcId="{5B16FB46-3FDD-4C17-989E-A8012331F693}" destId="{29D8B27A-4BB2-4EA1-8129-C8D31B048D10}" srcOrd="0" destOrd="0" presId="urn:microsoft.com/office/officeart/2018/2/layout/IconVerticalSolidList"/>
    <dgm:cxn modelId="{0B806D2D-7C85-4F80-B7B7-55CDE62F1423}" type="presParOf" srcId="{29D8B27A-4BB2-4EA1-8129-C8D31B048D10}" destId="{3AD99003-7D58-4A56-87FA-95960C6ED919}" srcOrd="0" destOrd="0" presId="urn:microsoft.com/office/officeart/2018/2/layout/IconVerticalSolidList"/>
    <dgm:cxn modelId="{E487FC0C-9FD6-4253-B243-D24E29706690}" type="presParOf" srcId="{29D8B27A-4BB2-4EA1-8129-C8D31B048D10}" destId="{31E46B65-9435-4126-A52D-8F4FE432FDFB}" srcOrd="1" destOrd="0" presId="urn:microsoft.com/office/officeart/2018/2/layout/IconVerticalSolidList"/>
    <dgm:cxn modelId="{E2577AAB-5096-49EC-AA27-D2E47979F83E}" type="presParOf" srcId="{29D8B27A-4BB2-4EA1-8129-C8D31B048D10}" destId="{F1CC61F0-2A5C-4D1C-872E-493504B8596D}" srcOrd="2" destOrd="0" presId="urn:microsoft.com/office/officeart/2018/2/layout/IconVerticalSolidList"/>
    <dgm:cxn modelId="{51FD4595-7CA5-4D63-90AE-2B731EDD58A1}" type="presParOf" srcId="{29D8B27A-4BB2-4EA1-8129-C8D31B048D10}" destId="{61767AA3-A1E5-41A7-A521-A3FB4F7E583A}" srcOrd="3" destOrd="0" presId="urn:microsoft.com/office/officeart/2018/2/layout/IconVerticalSolidList"/>
    <dgm:cxn modelId="{48E2A2EB-FE98-48C8-A89E-3CB9D5C01E58}" type="presParOf" srcId="{5B16FB46-3FDD-4C17-989E-A8012331F693}" destId="{08BB6081-88F5-4B29-98D2-524E9D28A138}" srcOrd="1" destOrd="0" presId="urn:microsoft.com/office/officeart/2018/2/layout/IconVerticalSolidList"/>
    <dgm:cxn modelId="{0D1F677D-0C01-419A-AE22-61335299B1BD}" type="presParOf" srcId="{5B16FB46-3FDD-4C17-989E-A8012331F693}" destId="{6129127E-054D-4C76-BAD3-F558145C36FF}" srcOrd="2" destOrd="0" presId="urn:microsoft.com/office/officeart/2018/2/layout/IconVerticalSolidList"/>
    <dgm:cxn modelId="{A24DFAA6-58B9-4D28-AE93-CC1DEE1F8C27}" type="presParOf" srcId="{6129127E-054D-4C76-BAD3-F558145C36FF}" destId="{01F0E9AC-6C1F-4D40-AB42-91011CB4563B}" srcOrd="0" destOrd="0" presId="urn:microsoft.com/office/officeart/2018/2/layout/IconVerticalSolidList"/>
    <dgm:cxn modelId="{07D3F6F9-D5E4-4507-9291-F2B545D41802}" type="presParOf" srcId="{6129127E-054D-4C76-BAD3-F558145C36FF}" destId="{EB09C88B-2841-48AD-AF81-8BE4E1AE4671}" srcOrd="1" destOrd="0" presId="urn:microsoft.com/office/officeart/2018/2/layout/IconVerticalSolidList"/>
    <dgm:cxn modelId="{748C6440-05DA-4860-AA69-36A9D23E1B11}" type="presParOf" srcId="{6129127E-054D-4C76-BAD3-F558145C36FF}" destId="{7B2023FE-5D55-40DC-94A2-B69D9CE0AD8E}" srcOrd="2" destOrd="0" presId="urn:microsoft.com/office/officeart/2018/2/layout/IconVerticalSolidList"/>
    <dgm:cxn modelId="{CCE2EF0F-BF6F-41ED-88DE-32C173D352B0}" type="presParOf" srcId="{6129127E-054D-4C76-BAD3-F558145C36FF}" destId="{88E05F60-88FB-454A-A4FC-75DC3CAC4EED}" srcOrd="3" destOrd="0" presId="urn:microsoft.com/office/officeart/2018/2/layout/IconVerticalSolidList"/>
    <dgm:cxn modelId="{0A1BB888-2EA7-4214-BDAD-CE51DD0B327C}" type="presParOf" srcId="{5B16FB46-3FDD-4C17-989E-A8012331F693}" destId="{EDB626E4-D420-4947-B9C9-E33FD81B34B9}" srcOrd="3" destOrd="0" presId="urn:microsoft.com/office/officeart/2018/2/layout/IconVerticalSolidList"/>
    <dgm:cxn modelId="{CB5BCCB8-BCFE-4315-AE4A-C80FCE44CE6C}" type="presParOf" srcId="{5B16FB46-3FDD-4C17-989E-A8012331F693}" destId="{F9062D79-EC2F-4A6C-B67D-83E7406C507F}" srcOrd="4" destOrd="0" presId="urn:microsoft.com/office/officeart/2018/2/layout/IconVerticalSolidList"/>
    <dgm:cxn modelId="{7E218E00-7FC4-4B3F-8814-BD6160FFDC0B}" type="presParOf" srcId="{F9062D79-EC2F-4A6C-B67D-83E7406C507F}" destId="{489288D1-DA92-47DC-A928-E8485B3E589A}" srcOrd="0" destOrd="0" presId="urn:microsoft.com/office/officeart/2018/2/layout/IconVerticalSolidList"/>
    <dgm:cxn modelId="{83225D83-871F-4D0A-806B-B6561514BA51}" type="presParOf" srcId="{F9062D79-EC2F-4A6C-B67D-83E7406C507F}" destId="{EAF59F00-2730-47DB-BFFE-DE332185ACC8}" srcOrd="1" destOrd="0" presId="urn:microsoft.com/office/officeart/2018/2/layout/IconVerticalSolidList"/>
    <dgm:cxn modelId="{27FBB098-DD24-465D-BFDC-A5C148D0347B}" type="presParOf" srcId="{F9062D79-EC2F-4A6C-B67D-83E7406C507F}" destId="{FEF6BD6E-FAF5-4CA1-BAC6-2CE137489185}" srcOrd="2" destOrd="0" presId="urn:microsoft.com/office/officeart/2018/2/layout/IconVerticalSolidList"/>
    <dgm:cxn modelId="{2C544CD0-3315-4EF0-8D15-737DE518EE88}" type="presParOf" srcId="{F9062D79-EC2F-4A6C-B67D-83E7406C507F}" destId="{E7BBD7A0-CE33-4762-903D-A8893FE692F4}" srcOrd="3" destOrd="0" presId="urn:microsoft.com/office/officeart/2018/2/layout/IconVerticalSolidList"/>
    <dgm:cxn modelId="{2E054E37-1849-4EEA-B8E2-01075F47C177}" type="presParOf" srcId="{5B16FB46-3FDD-4C17-989E-A8012331F693}" destId="{96D83057-29BD-4324-9593-7EDD34536E71}" srcOrd="5" destOrd="0" presId="urn:microsoft.com/office/officeart/2018/2/layout/IconVerticalSolidList"/>
    <dgm:cxn modelId="{DB615991-D1DE-4D8F-9339-8B42210D651A}" type="presParOf" srcId="{5B16FB46-3FDD-4C17-989E-A8012331F693}" destId="{60BE2F2D-459C-4FCD-9433-83BACAEF6715}" srcOrd="6" destOrd="0" presId="urn:microsoft.com/office/officeart/2018/2/layout/IconVerticalSolidList"/>
    <dgm:cxn modelId="{3ED4EE3A-5217-48EB-9D96-34C399F527F4}" type="presParOf" srcId="{60BE2F2D-459C-4FCD-9433-83BACAEF6715}" destId="{1FC47267-EC95-429B-9447-EFEEA6D7812C}" srcOrd="0" destOrd="0" presId="urn:microsoft.com/office/officeart/2018/2/layout/IconVerticalSolidList"/>
    <dgm:cxn modelId="{0BBB3CFA-0C3B-46E8-A414-78F4BA77F258}" type="presParOf" srcId="{60BE2F2D-459C-4FCD-9433-83BACAEF6715}" destId="{F9EAE7E4-BC0F-44F5-A472-F170C91AF38F}" srcOrd="1" destOrd="0" presId="urn:microsoft.com/office/officeart/2018/2/layout/IconVerticalSolidList"/>
    <dgm:cxn modelId="{3CBF5FB7-562D-4310-978B-A9BD9801428C}" type="presParOf" srcId="{60BE2F2D-459C-4FCD-9433-83BACAEF6715}" destId="{D19E8108-7323-46EB-83AF-7B997681BA58}" srcOrd="2" destOrd="0" presId="urn:microsoft.com/office/officeart/2018/2/layout/IconVerticalSolidList"/>
    <dgm:cxn modelId="{98378F73-9531-4003-988C-4F204925F7DF}" type="presParOf" srcId="{60BE2F2D-459C-4FCD-9433-83BACAEF6715}" destId="{2138C727-AE70-44CA-A4D0-5853FED2E57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48B7EB-8DF3-47CA-B6CB-700B8AE3FD9B}" type="doc">
      <dgm:prSet loTypeId="urn:microsoft.com/office/officeart/2018/2/layout/IconVerticalSolidList" loCatId="icon" qsTypeId="urn:microsoft.com/office/officeart/2005/8/quickstyle/simple1" qsCatId="simple" csTypeId="urn:microsoft.com/office/officeart/2018/5/colors/Iconchunking_neutralicontext_accent2_2" csCatId="accent2" phldr="1"/>
      <dgm:spPr/>
      <dgm:t>
        <a:bodyPr/>
        <a:lstStyle/>
        <a:p>
          <a:endParaRPr lang="en-US"/>
        </a:p>
      </dgm:t>
    </dgm:pt>
    <dgm:pt modelId="{89A684F8-6C7A-4E68-AC97-05D071D19F3E}">
      <dgm:prSet/>
      <dgm:spPr/>
      <dgm:t>
        <a:bodyPr/>
        <a:lstStyle/>
        <a:p>
          <a:r>
            <a:rPr lang="tr-TR" dirty="0"/>
            <a:t>GÜG standart değişken oranı </a:t>
          </a:r>
          <a:r>
            <a:rPr lang="tr-TR" b="1" dirty="0"/>
            <a:t>20 $/</a:t>
          </a:r>
          <a:r>
            <a:rPr lang="tr-TR" b="1" dirty="0" err="1"/>
            <a:t>Mak.s</a:t>
          </a:r>
          <a:endParaRPr lang="en-US" dirty="0"/>
        </a:p>
      </dgm:t>
    </dgm:pt>
    <dgm:pt modelId="{533EBD4E-51C9-4F03-A9E0-3735225F9F46}" type="parTrans" cxnId="{27FF7B50-68AE-4095-B74C-8A18B7A59284}">
      <dgm:prSet/>
      <dgm:spPr/>
      <dgm:t>
        <a:bodyPr/>
        <a:lstStyle/>
        <a:p>
          <a:endParaRPr lang="en-US"/>
        </a:p>
      </dgm:t>
    </dgm:pt>
    <dgm:pt modelId="{79F9DEC2-C20D-4388-82A4-D3C215885132}" type="sibTrans" cxnId="{27FF7B50-68AE-4095-B74C-8A18B7A59284}">
      <dgm:prSet/>
      <dgm:spPr/>
      <dgm:t>
        <a:bodyPr/>
        <a:lstStyle/>
        <a:p>
          <a:endParaRPr lang="en-US"/>
        </a:p>
      </dgm:t>
    </dgm:pt>
    <dgm:pt modelId="{95B3CB92-C09C-4465-80D8-386E049BB46A}">
      <dgm:prSet/>
      <dgm:spPr/>
      <dgm:t>
        <a:bodyPr/>
        <a:lstStyle/>
        <a:p>
          <a:r>
            <a:rPr lang="tr-TR" dirty="0"/>
            <a:t>GÜG standart sabit = 712.500 / 47.500 = </a:t>
          </a:r>
          <a:r>
            <a:rPr lang="tr-TR" b="1" dirty="0"/>
            <a:t>15 $/</a:t>
          </a:r>
          <a:r>
            <a:rPr lang="tr-TR" b="1" dirty="0" err="1"/>
            <a:t>Mak.s</a:t>
          </a:r>
          <a:endParaRPr lang="en-US" dirty="0"/>
        </a:p>
      </dgm:t>
    </dgm:pt>
    <dgm:pt modelId="{D24068E9-5292-499E-A5FF-B6432125F43D}" type="parTrans" cxnId="{055F8DD1-A84C-44F1-9CAD-99FD5761AAB7}">
      <dgm:prSet/>
      <dgm:spPr/>
      <dgm:t>
        <a:bodyPr/>
        <a:lstStyle/>
        <a:p>
          <a:endParaRPr lang="en-US"/>
        </a:p>
      </dgm:t>
    </dgm:pt>
    <dgm:pt modelId="{CBB67C2E-0731-4C13-BB2B-6A3CB81A6827}" type="sibTrans" cxnId="{055F8DD1-A84C-44F1-9CAD-99FD5761AAB7}">
      <dgm:prSet/>
      <dgm:spPr/>
      <dgm:t>
        <a:bodyPr/>
        <a:lstStyle/>
        <a:p>
          <a:endParaRPr lang="en-US"/>
        </a:p>
      </dgm:t>
    </dgm:pt>
    <dgm:pt modelId="{F2E22DB0-AA70-4FEC-8860-C623CA958133}">
      <dgm:prSet/>
      <dgm:spPr/>
      <dgm:t>
        <a:bodyPr/>
        <a:lstStyle/>
        <a:p>
          <a:r>
            <a:rPr lang="tr-TR" dirty="0"/>
            <a:t>Toplam GÜG standart Oranı = 20 + 15 = </a:t>
          </a:r>
          <a:r>
            <a:rPr lang="tr-TR" b="1" dirty="0"/>
            <a:t>35 $/</a:t>
          </a:r>
          <a:r>
            <a:rPr lang="tr-TR" b="1" dirty="0" err="1"/>
            <a:t>Mak.s</a:t>
          </a:r>
          <a:endParaRPr lang="en-US" dirty="0"/>
        </a:p>
      </dgm:t>
    </dgm:pt>
    <dgm:pt modelId="{3D7BF6A6-9BE0-4CC4-8A04-D437CE84E1BB}" type="parTrans" cxnId="{2284D439-BF65-44C6-AF03-83C598F39C75}">
      <dgm:prSet/>
      <dgm:spPr/>
      <dgm:t>
        <a:bodyPr/>
        <a:lstStyle/>
        <a:p>
          <a:endParaRPr lang="en-US"/>
        </a:p>
      </dgm:t>
    </dgm:pt>
    <dgm:pt modelId="{50E2D40C-BACC-4A4E-8D29-CA4E41E51899}" type="sibTrans" cxnId="{2284D439-BF65-44C6-AF03-83C598F39C75}">
      <dgm:prSet/>
      <dgm:spPr/>
      <dgm:t>
        <a:bodyPr/>
        <a:lstStyle/>
        <a:p>
          <a:endParaRPr lang="en-US"/>
        </a:p>
      </dgm:t>
    </dgm:pt>
    <dgm:pt modelId="{6222BFD6-7A1E-4418-A60E-1D1CB1BBADCD}" type="pres">
      <dgm:prSet presAssocID="{6E48B7EB-8DF3-47CA-B6CB-700B8AE3FD9B}" presName="root" presStyleCnt="0">
        <dgm:presLayoutVars>
          <dgm:dir/>
          <dgm:resizeHandles val="exact"/>
        </dgm:presLayoutVars>
      </dgm:prSet>
      <dgm:spPr/>
    </dgm:pt>
    <dgm:pt modelId="{7B8324F7-53D5-47C3-AFDB-0BFA97FA0EA3}" type="pres">
      <dgm:prSet presAssocID="{89A684F8-6C7A-4E68-AC97-05D071D19F3E}" presName="compNode" presStyleCnt="0"/>
      <dgm:spPr/>
    </dgm:pt>
    <dgm:pt modelId="{700B685F-916C-4E62-B423-E505A8DC6EB4}" type="pres">
      <dgm:prSet presAssocID="{89A684F8-6C7A-4E68-AC97-05D071D19F3E}" presName="bgRect" presStyleLbl="bgShp" presStyleIdx="0" presStyleCnt="3"/>
      <dgm:spPr/>
    </dgm:pt>
    <dgm:pt modelId="{564A6C79-12D1-4339-B7B0-D86F9E703CF4}" type="pres">
      <dgm:prSet presAssocID="{89A684F8-6C7A-4E68-AC97-05D071D19F3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ariable"/>
        </a:ext>
      </dgm:extLst>
    </dgm:pt>
    <dgm:pt modelId="{7EF462B4-12D2-4869-916D-4F75D18E55DF}" type="pres">
      <dgm:prSet presAssocID="{89A684F8-6C7A-4E68-AC97-05D071D19F3E}" presName="spaceRect" presStyleCnt="0"/>
      <dgm:spPr/>
    </dgm:pt>
    <dgm:pt modelId="{032E95F8-5488-4C88-AB78-4452D4872E41}" type="pres">
      <dgm:prSet presAssocID="{89A684F8-6C7A-4E68-AC97-05D071D19F3E}" presName="parTx" presStyleLbl="revTx" presStyleIdx="0" presStyleCnt="3">
        <dgm:presLayoutVars>
          <dgm:chMax val="0"/>
          <dgm:chPref val="0"/>
        </dgm:presLayoutVars>
      </dgm:prSet>
      <dgm:spPr/>
    </dgm:pt>
    <dgm:pt modelId="{F01D6AE4-CFBD-4324-987B-31E9E724B4D5}" type="pres">
      <dgm:prSet presAssocID="{79F9DEC2-C20D-4388-82A4-D3C215885132}" presName="sibTrans" presStyleCnt="0"/>
      <dgm:spPr/>
    </dgm:pt>
    <dgm:pt modelId="{FA163358-3440-4F29-BC7E-0D78885A373E}" type="pres">
      <dgm:prSet presAssocID="{95B3CB92-C09C-4465-80D8-386E049BB46A}" presName="compNode" presStyleCnt="0"/>
      <dgm:spPr/>
    </dgm:pt>
    <dgm:pt modelId="{8DB4B8AB-3FFB-4FED-9D93-3D647051468A}" type="pres">
      <dgm:prSet presAssocID="{95B3CB92-C09C-4465-80D8-386E049BB46A}" presName="bgRect" presStyleLbl="bgShp" presStyleIdx="1" presStyleCnt="3"/>
      <dgm:spPr/>
    </dgm:pt>
    <dgm:pt modelId="{CCE1B469-90FE-4088-8F12-1145036506C9}" type="pres">
      <dgm:prSet presAssocID="{95B3CB92-C09C-4465-80D8-386E049BB46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gerprint"/>
        </a:ext>
      </dgm:extLst>
    </dgm:pt>
    <dgm:pt modelId="{8153E7D2-ED9D-459C-AE88-44DF45CEEF3B}" type="pres">
      <dgm:prSet presAssocID="{95B3CB92-C09C-4465-80D8-386E049BB46A}" presName="spaceRect" presStyleCnt="0"/>
      <dgm:spPr/>
    </dgm:pt>
    <dgm:pt modelId="{548A3FCC-8136-4397-988B-CB427FA33E0E}" type="pres">
      <dgm:prSet presAssocID="{95B3CB92-C09C-4465-80D8-386E049BB46A}" presName="parTx" presStyleLbl="revTx" presStyleIdx="1" presStyleCnt="3">
        <dgm:presLayoutVars>
          <dgm:chMax val="0"/>
          <dgm:chPref val="0"/>
        </dgm:presLayoutVars>
      </dgm:prSet>
      <dgm:spPr/>
    </dgm:pt>
    <dgm:pt modelId="{A961DF0F-20B2-44DC-90F9-A913A9987FF8}" type="pres">
      <dgm:prSet presAssocID="{CBB67C2E-0731-4C13-BB2B-6A3CB81A6827}" presName="sibTrans" presStyleCnt="0"/>
      <dgm:spPr/>
    </dgm:pt>
    <dgm:pt modelId="{27B3081B-3DFD-415A-B2EF-F1E4A7B262AF}" type="pres">
      <dgm:prSet presAssocID="{F2E22DB0-AA70-4FEC-8860-C623CA958133}" presName="compNode" presStyleCnt="0"/>
      <dgm:spPr/>
    </dgm:pt>
    <dgm:pt modelId="{DCCFD2AF-8BB8-43AA-AFC0-EA1E91CF0BAA}" type="pres">
      <dgm:prSet presAssocID="{F2E22DB0-AA70-4FEC-8860-C623CA958133}" presName="bgRect" presStyleLbl="bgShp" presStyleIdx="2" presStyleCnt="3"/>
      <dgm:spPr/>
    </dgm:pt>
    <dgm:pt modelId="{F421D740-D9E9-4DE4-B3DE-BB062FFADC1A}" type="pres">
      <dgm:prSet presAssocID="{F2E22DB0-AA70-4FEC-8860-C623CA95813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dd Bookmark"/>
        </a:ext>
      </dgm:extLst>
    </dgm:pt>
    <dgm:pt modelId="{63B9DE2F-9736-4002-A3CA-38BBFF9F903B}" type="pres">
      <dgm:prSet presAssocID="{F2E22DB0-AA70-4FEC-8860-C623CA958133}" presName="spaceRect" presStyleCnt="0"/>
      <dgm:spPr/>
    </dgm:pt>
    <dgm:pt modelId="{215AAB87-F301-4A16-B191-8E3DD4E3A380}" type="pres">
      <dgm:prSet presAssocID="{F2E22DB0-AA70-4FEC-8860-C623CA958133}" presName="parTx" presStyleLbl="revTx" presStyleIdx="2" presStyleCnt="3">
        <dgm:presLayoutVars>
          <dgm:chMax val="0"/>
          <dgm:chPref val="0"/>
        </dgm:presLayoutVars>
      </dgm:prSet>
      <dgm:spPr/>
    </dgm:pt>
  </dgm:ptLst>
  <dgm:cxnLst>
    <dgm:cxn modelId="{2284D439-BF65-44C6-AF03-83C598F39C75}" srcId="{6E48B7EB-8DF3-47CA-B6CB-700B8AE3FD9B}" destId="{F2E22DB0-AA70-4FEC-8860-C623CA958133}" srcOrd="2" destOrd="0" parTransId="{3D7BF6A6-9BE0-4CC4-8A04-D437CE84E1BB}" sibTransId="{50E2D40C-BACC-4A4E-8D29-CA4E41E51899}"/>
    <dgm:cxn modelId="{27FF7B50-68AE-4095-B74C-8A18B7A59284}" srcId="{6E48B7EB-8DF3-47CA-B6CB-700B8AE3FD9B}" destId="{89A684F8-6C7A-4E68-AC97-05D071D19F3E}" srcOrd="0" destOrd="0" parTransId="{533EBD4E-51C9-4F03-A9E0-3735225F9F46}" sibTransId="{79F9DEC2-C20D-4388-82A4-D3C215885132}"/>
    <dgm:cxn modelId="{A8B78B82-81B7-4C80-A7C5-DA7D4F61BEC7}" type="presOf" srcId="{F2E22DB0-AA70-4FEC-8860-C623CA958133}" destId="{215AAB87-F301-4A16-B191-8E3DD4E3A380}" srcOrd="0" destOrd="0" presId="urn:microsoft.com/office/officeart/2018/2/layout/IconVerticalSolidList"/>
    <dgm:cxn modelId="{9F935795-A6E9-4163-A6FF-26FDB41F9197}" type="presOf" srcId="{6E48B7EB-8DF3-47CA-B6CB-700B8AE3FD9B}" destId="{6222BFD6-7A1E-4418-A60E-1D1CB1BBADCD}" srcOrd="0" destOrd="0" presId="urn:microsoft.com/office/officeart/2018/2/layout/IconVerticalSolidList"/>
    <dgm:cxn modelId="{CF40D7A9-16EE-4ACE-8AF9-9519C018C357}" type="presOf" srcId="{89A684F8-6C7A-4E68-AC97-05D071D19F3E}" destId="{032E95F8-5488-4C88-AB78-4452D4872E41}" srcOrd="0" destOrd="0" presId="urn:microsoft.com/office/officeart/2018/2/layout/IconVerticalSolidList"/>
    <dgm:cxn modelId="{055F8DD1-A84C-44F1-9CAD-99FD5761AAB7}" srcId="{6E48B7EB-8DF3-47CA-B6CB-700B8AE3FD9B}" destId="{95B3CB92-C09C-4465-80D8-386E049BB46A}" srcOrd="1" destOrd="0" parTransId="{D24068E9-5292-499E-A5FF-B6432125F43D}" sibTransId="{CBB67C2E-0731-4C13-BB2B-6A3CB81A6827}"/>
    <dgm:cxn modelId="{652FB1F0-EA59-4DD1-818D-E841A8311247}" type="presOf" srcId="{95B3CB92-C09C-4465-80D8-386E049BB46A}" destId="{548A3FCC-8136-4397-988B-CB427FA33E0E}" srcOrd="0" destOrd="0" presId="urn:microsoft.com/office/officeart/2018/2/layout/IconVerticalSolidList"/>
    <dgm:cxn modelId="{184E1AE5-C063-4253-9CB9-46234DECEC5F}" type="presParOf" srcId="{6222BFD6-7A1E-4418-A60E-1D1CB1BBADCD}" destId="{7B8324F7-53D5-47C3-AFDB-0BFA97FA0EA3}" srcOrd="0" destOrd="0" presId="urn:microsoft.com/office/officeart/2018/2/layout/IconVerticalSolidList"/>
    <dgm:cxn modelId="{41144A9F-3390-467C-86B7-F0FFD5CE553A}" type="presParOf" srcId="{7B8324F7-53D5-47C3-AFDB-0BFA97FA0EA3}" destId="{700B685F-916C-4E62-B423-E505A8DC6EB4}" srcOrd="0" destOrd="0" presId="urn:microsoft.com/office/officeart/2018/2/layout/IconVerticalSolidList"/>
    <dgm:cxn modelId="{F49D26FC-EF81-40AD-A3D1-6B38722FF9AB}" type="presParOf" srcId="{7B8324F7-53D5-47C3-AFDB-0BFA97FA0EA3}" destId="{564A6C79-12D1-4339-B7B0-D86F9E703CF4}" srcOrd="1" destOrd="0" presId="urn:microsoft.com/office/officeart/2018/2/layout/IconVerticalSolidList"/>
    <dgm:cxn modelId="{B263EF77-B5C7-440D-977A-B48FC207FF94}" type="presParOf" srcId="{7B8324F7-53D5-47C3-AFDB-0BFA97FA0EA3}" destId="{7EF462B4-12D2-4869-916D-4F75D18E55DF}" srcOrd="2" destOrd="0" presId="urn:microsoft.com/office/officeart/2018/2/layout/IconVerticalSolidList"/>
    <dgm:cxn modelId="{5A5C6475-3A54-4E11-A517-40C16C3F795B}" type="presParOf" srcId="{7B8324F7-53D5-47C3-AFDB-0BFA97FA0EA3}" destId="{032E95F8-5488-4C88-AB78-4452D4872E41}" srcOrd="3" destOrd="0" presId="urn:microsoft.com/office/officeart/2018/2/layout/IconVerticalSolidList"/>
    <dgm:cxn modelId="{27220EE6-8AA1-4954-ACBB-8290B75E5A00}" type="presParOf" srcId="{6222BFD6-7A1E-4418-A60E-1D1CB1BBADCD}" destId="{F01D6AE4-CFBD-4324-987B-31E9E724B4D5}" srcOrd="1" destOrd="0" presId="urn:microsoft.com/office/officeart/2018/2/layout/IconVerticalSolidList"/>
    <dgm:cxn modelId="{568FE240-356F-4EFB-9840-6D542E7D96C5}" type="presParOf" srcId="{6222BFD6-7A1E-4418-A60E-1D1CB1BBADCD}" destId="{FA163358-3440-4F29-BC7E-0D78885A373E}" srcOrd="2" destOrd="0" presId="urn:microsoft.com/office/officeart/2018/2/layout/IconVerticalSolidList"/>
    <dgm:cxn modelId="{CBCCF3CD-5C32-494A-98C1-061AFF6496B0}" type="presParOf" srcId="{FA163358-3440-4F29-BC7E-0D78885A373E}" destId="{8DB4B8AB-3FFB-4FED-9D93-3D647051468A}" srcOrd="0" destOrd="0" presId="urn:microsoft.com/office/officeart/2018/2/layout/IconVerticalSolidList"/>
    <dgm:cxn modelId="{C0969C63-D8E0-4E57-B5E5-5F4228A04EBA}" type="presParOf" srcId="{FA163358-3440-4F29-BC7E-0D78885A373E}" destId="{CCE1B469-90FE-4088-8F12-1145036506C9}" srcOrd="1" destOrd="0" presId="urn:microsoft.com/office/officeart/2018/2/layout/IconVerticalSolidList"/>
    <dgm:cxn modelId="{1D452E34-5CCA-4BF2-AC24-A4611FFF7609}" type="presParOf" srcId="{FA163358-3440-4F29-BC7E-0D78885A373E}" destId="{8153E7D2-ED9D-459C-AE88-44DF45CEEF3B}" srcOrd="2" destOrd="0" presId="urn:microsoft.com/office/officeart/2018/2/layout/IconVerticalSolidList"/>
    <dgm:cxn modelId="{E6FE3C9B-872D-4482-9498-46393A435A89}" type="presParOf" srcId="{FA163358-3440-4F29-BC7E-0D78885A373E}" destId="{548A3FCC-8136-4397-988B-CB427FA33E0E}" srcOrd="3" destOrd="0" presId="urn:microsoft.com/office/officeart/2018/2/layout/IconVerticalSolidList"/>
    <dgm:cxn modelId="{90A410A9-6BF8-40C0-9161-8BFBEA8A907B}" type="presParOf" srcId="{6222BFD6-7A1E-4418-A60E-1D1CB1BBADCD}" destId="{A961DF0F-20B2-44DC-90F9-A913A9987FF8}" srcOrd="3" destOrd="0" presId="urn:microsoft.com/office/officeart/2018/2/layout/IconVerticalSolidList"/>
    <dgm:cxn modelId="{91C15B32-E059-4EF0-8FAB-4018CC3C3B56}" type="presParOf" srcId="{6222BFD6-7A1E-4418-A60E-1D1CB1BBADCD}" destId="{27B3081B-3DFD-415A-B2EF-F1E4A7B262AF}" srcOrd="4" destOrd="0" presId="urn:microsoft.com/office/officeart/2018/2/layout/IconVerticalSolidList"/>
    <dgm:cxn modelId="{0ED7C4C8-D256-4D06-897F-A6AA2EE51986}" type="presParOf" srcId="{27B3081B-3DFD-415A-B2EF-F1E4A7B262AF}" destId="{DCCFD2AF-8BB8-43AA-AFC0-EA1E91CF0BAA}" srcOrd="0" destOrd="0" presId="urn:microsoft.com/office/officeart/2018/2/layout/IconVerticalSolidList"/>
    <dgm:cxn modelId="{6E20EF01-E9B9-4349-AE1A-1A47F467CEC9}" type="presParOf" srcId="{27B3081B-3DFD-415A-B2EF-F1E4A7B262AF}" destId="{F421D740-D9E9-4DE4-B3DE-BB062FFADC1A}" srcOrd="1" destOrd="0" presId="urn:microsoft.com/office/officeart/2018/2/layout/IconVerticalSolidList"/>
    <dgm:cxn modelId="{C7923EB0-BF04-4700-842F-F2467687FA48}" type="presParOf" srcId="{27B3081B-3DFD-415A-B2EF-F1E4A7B262AF}" destId="{63B9DE2F-9736-4002-A3CA-38BBFF9F903B}" srcOrd="2" destOrd="0" presId="urn:microsoft.com/office/officeart/2018/2/layout/IconVerticalSolidList"/>
    <dgm:cxn modelId="{A06ECC79-4B21-4806-82C0-C1E3D46ECDE8}" type="presParOf" srcId="{27B3081B-3DFD-415A-B2EF-F1E4A7B262AF}" destId="{215AAB87-F301-4A16-B191-8E3DD4E3A38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FDC1D-4C76-45C9-B806-5C712C6E7864}">
      <dsp:nvSpPr>
        <dsp:cNvPr id="0" name=""/>
        <dsp:cNvSpPr/>
      </dsp:nvSpPr>
      <dsp:spPr>
        <a:xfrm>
          <a:off x="0" y="0"/>
          <a:ext cx="9793088" cy="124903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Bütçe sapması, genel üretim giderleri içinde yer alan bir çok gider kaleminin bütçede öngörülen tutardan farklı olması sonucu oluşur. </a:t>
          </a:r>
          <a:endParaRPr lang="en-US" sz="2000" kern="1200"/>
        </a:p>
      </dsp:txBody>
      <dsp:txXfrm>
        <a:off x="36583" y="36583"/>
        <a:ext cx="8445285" cy="1175865"/>
      </dsp:txXfrm>
    </dsp:sp>
    <dsp:sp modelId="{B4D29E93-0883-4E09-BD12-BF794CF28A3A}">
      <dsp:nvSpPr>
        <dsp:cNvPr id="0" name=""/>
        <dsp:cNvSpPr/>
      </dsp:nvSpPr>
      <dsp:spPr>
        <a:xfrm>
          <a:off x="864096" y="1457202"/>
          <a:ext cx="9793088" cy="124903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Bu nedenle her bir gider kaleminin (endirekt ilk madde ve malzeme, endirekt işçilik, dışarıdan sağlanan fayda ve hizmet, amortisman vb.) ayrı ayrı incelenmesini gerektirir. </a:t>
          </a:r>
          <a:endParaRPr lang="en-US" sz="2000" kern="1200"/>
        </a:p>
      </dsp:txBody>
      <dsp:txXfrm>
        <a:off x="900679" y="1493785"/>
        <a:ext cx="8043955" cy="1175865"/>
      </dsp:txXfrm>
    </dsp:sp>
    <dsp:sp modelId="{AA62BAE4-E8FD-4BD8-90EB-90246285A7B5}">
      <dsp:nvSpPr>
        <dsp:cNvPr id="0" name=""/>
        <dsp:cNvSpPr/>
      </dsp:nvSpPr>
      <dsp:spPr>
        <a:xfrm>
          <a:off x="1728192" y="2914405"/>
          <a:ext cx="9793088" cy="124903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a:t>Örneğin, sapmanın büyük bir bölümü endirekt malzemeden meydana geliyorsa ve söz konusu malzemelerde bilinen bir fiyat artışının olmaması halinde hatalı kullanım, bozulma, kırılma veya kalitesizlik gibi nedenlerin olup olmadığı araştırılarak önlem alınmasını gerektirir.</a:t>
          </a:r>
          <a:endParaRPr lang="en-US" sz="2000" kern="1200"/>
        </a:p>
      </dsp:txBody>
      <dsp:txXfrm>
        <a:off x="1764775" y="2950988"/>
        <a:ext cx="8043955" cy="1175865"/>
      </dsp:txXfrm>
    </dsp:sp>
    <dsp:sp modelId="{70F1E58A-9E4E-48C4-98F1-AA23D43F0648}">
      <dsp:nvSpPr>
        <dsp:cNvPr id="0" name=""/>
        <dsp:cNvSpPr/>
      </dsp:nvSpPr>
      <dsp:spPr>
        <a:xfrm>
          <a:off x="8981217" y="947181"/>
          <a:ext cx="811870" cy="811870"/>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endParaRPr lang="en-US" sz="4000" kern="1200"/>
        </a:p>
      </dsp:txBody>
      <dsp:txXfrm>
        <a:off x="9163888" y="947181"/>
        <a:ext cx="446528" cy="610932"/>
      </dsp:txXfrm>
    </dsp:sp>
    <dsp:sp modelId="{1269EC97-7A6F-4846-A2B6-EB29BE61F42D}">
      <dsp:nvSpPr>
        <dsp:cNvPr id="0" name=""/>
        <dsp:cNvSpPr/>
      </dsp:nvSpPr>
      <dsp:spPr>
        <a:xfrm>
          <a:off x="9845313" y="2396057"/>
          <a:ext cx="811870" cy="811870"/>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endParaRPr lang="en-US" sz="4000" kern="1200"/>
        </a:p>
      </dsp:txBody>
      <dsp:txXfrm>
        <a:off x="10027984" y="2396057"/>
        <a:ext cx="446528" cy="6109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45580E-BEFE-4FCC-A4AA-889E490E1C2C}">
      <dsp:nvSpPr>
        <dsp:cNvPr id="0" name=""/>
        <dsp:cNvSpPr/>
      </dsp:nvSpPr>
      <dsp:spPr>
        <a:xfrm>
          <a:off x="0" y="2074"/>
          <a:ext cx="10873207"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3FFAF4-3C38-40AC-A2D3-771A9286FA6C}">
      <dsp:nvSpPr>
        <dsp:cNvPr id="0" name=""/>
        <dsp:cNvSpPr/>
      </dsp:nvSpPr>
      <dsp:spPr>
        <a:xfrm>
          <a:off x="0" y="2074"/>
          <a:ext cx="10873207" cy="141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tr-TR" sz="2400" kern="1200" dirty="0"/>
            <a:t>Örneğimizde kesim esas üretim gider yerinde çalışma hacmi olarak direkt işçilik saati benimsenmiş olduğundan verim farkı burada direkt işçilik verim farkına paralel bir değişim göstermektedir. </a:t>
          </a:r>
          <a:endParaRPr lang="en-US" sz="2400" kern="1200" dirty="0"/>
        </a:p>
      </dsp:txBody>
      <dsp:txXfrm>
        <a:off x="0" y="2074"/>
        <a:ext cx="10873207" cy="1414774"/>
      </dsp:txXfrm>
    </dsp:sp>
    <dsp:sp modelId="{D8B6F2EF-2168-482B-93E5-A9A283B4FC6A}">
      <dsp:nvSpPr>
        <dsp:cNvPr id="0" name=""/>
        <dsp:cNvSpPr/>
      </dsp:nvSpPr>
      <dsp:spPr>
        <a:xfrm>
          <a:off x="0" y="1416848"/>
          <a:ext cx="10873207"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19D818-B59F-4F60-A40A-260C17C1BCDF}">
      <dsp:nvSpPr>
        <dsp:cNvPr id="0" name=""/>
        <dsp:cNvSpPr/>
      </dsp:nvSpPr>
      <dsp:spPr>
        <a:xfrm>
          <a:off x="0" y="1416848"/>
          <a:ext cx="10873207" cy="141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tr-TR" sz="2400" kern="1200"/>
            <a:t>Dolayısıyla söz konusu nedenlerin önlenmesiyle, süre sapmasıyla birlikte verim sapmasının da ortadan kalkacağı tabidir. </a:t>
          </a:r>
          <a:endParaRPr lang="en-US" sz="2400" kern="1200"/>
        </a:p>
      </dsp:txBody>
      <dsp:txXfrm>
        <a:off x="0" y="1416848"/>
        <a:ext cx="10873207" cy="1414774"/>
      </dsp:txXfrm>
    </dsp:sp>
    <dsp:sp modelId="{A581DD8A-441C-4CB3-958E-2A2FA10F76C3}">
      <dsp:nvSpPr>
        <dsp:cNvPr id="0" name=""/>
        <dsp:cNvSpPr/>
      </dsp:nvSpPr>
      <dsp:spPr>
        <a:xfrm>
          <a:off x="0" y="2831622"/>
          <a:ext cx="10873207"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1B66F-A2CB-41F7-BA57-5B83C8BB29E6}">
      <dsp:nvSpPr>
        <dsp:cNvPr id="0" name=""/>
        <dsp:cNvSpPr/>
      </dsp:nvSpPr>
      <dsp:spPr>
        <a:xfrm>
          <a:off x="0" y="2831622"/>
          <a:ext cx="10873207" cy="141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tr-TR" sz="2400" kern="1200" dirty="0"/>
            <a:t>Ancak </a:t>
          </a:r>
          <a:r>
            <a:rPr lang="tr-TR" sz="2400" kern="1200" dirty="0" err="1"/>
            <a:t>Dİkim</a:t>
          </a:r>
          <a:r>
            <a:rPr lang="tr-TR" sz="2400" kern="1200" dirty="0"/>
            <a:t> esas üretim gider yerinde iş ölçüsü olarak makine çalışma saati esas alındığından buradaki fark makinelerin boş çalışmasından veya verimsiz çalışmadan kaynaklanmış olabilir. Makinelerin daha verimli kullanılmasına yönelik önlemlerin alınması ile buradaki fark da önlenebilir.</a:t>
          </a:r>
          <a:endParaRPr lang="en-US" sz="2400" kern="1200" dirty="0"/>
        </a:p>
      </dsp:txBody>
      <dsp:txXfrm>
        <a:off x="0" y="2831622"/>
        <a:ext cx="10873207" cy="1414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99003-7D58-4A56-87FA-95960C6ED919}">
      <dsp:nvSpPr>
        <dsp:cNvPr id="0" name=""/>
        <dsp:cNvSpPr/>
      </dsp:nvSpPr>
      <dsp:spPr>
        <a:xfrm>
          <a:off x="0" y="3411"/>
          <a:ext cx="10873208" cy="6687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E46B65-9435-4126-A52D-8F4FE432FDFB}">
      <dsp:nvSpPr>
        <dsp:cNvPr id="0" name=""/>
        <dsp:cNvSpPr/>
      </dsp:nvSpPr>
      <dsp:spPr>
        <a:xfrm>
          <a:off x="202284" y="153871"/>
          <a:ext cx="368149" cy="3677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767AA3-A1E5-41A7-A521-A3FB4F7E583A}">
      <dsp:nvSpPr>
        <dsp:cNvPr id="0" name=""/>
        <dsp:cNvSpPr/>
      </dsp:nvSpPr>
      <dsp:spPr>
        <a:xfrm>
          <a:off x="772717" y="3411"/>
          <a:ext cx="10031066" cy="794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041" tIns="84041" rIns="84041" bIns="84041" numCol="1" spcCol="1270" anchor="ctr" anchorCtr="0">
          <a:noAutofit/>
        </a:bodyPr>
        <a:lstStyle/>
        <a:p>
          <a:pPr marL="0" lvl="0" indent="0" algn="l" defTabSz="1066800">
            <a:lnSpc>
              <a:spcPct val="100000"/>
            </a:lnSpc>
            <a:spcBef>
              <a:spcPct val="0"/>
            </a:spcBef>
            <a:spcAft>
              <a:spcPct val="35000"/>
            </a:spcAft>
            <a:buNone/>
          </a:pPr>
          <a:r>
            <a:rPr lang="tr-TR" sz="2400" kern="1200" dirty="0"/>
            <a:t>Genel üretim gideri standart değişken oranı bütçelenen birim değişken maliyettir. Örneğimizde 20 $/DİS</a:t>
          </a:r>
          <a:endParaRPr lang="en-US" sz="2400" kern="1200" dirty="0"/>
        </a:p>
      </dsp:txBody>
      <dsp:txXfrm>
        <a:off x="772717" y="3411"/>
        <a:ext cx="10031066" cy="794091"/>
      </dsp:txXfrm>
    </dsp:sp>
    <dsp:sp modelId="{01F0E9AC-6C1F-4D40-AB42-91011CB4563B}">
      <dsp:nvSpPr>
        <dsp:cNvPr id="0" name=""/>
        <dsp:cNvSpPr/>
      </dsp:nvSpPr>
      <dsp:spPr>
        <a:xfrm>
          <a:off x="0" y="996025"/>
          <a:ext cx="10873208" cy="6687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09C88B-2841-48AD-AF81-8BE4E1AE4671}">
      <dsp:nvSpPr>
        <dsp:cNvPr id="0" name=""/>
        <dsp:cNvSpPr/>
      </dsp:nvSpPr>
      <dsp:spPr>
        <a:xfrm>
          <a:off x="202284" y="1146485"/>
          <a:ext cx="368149" cy="3677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E05F60-88FB-454A-A4FC-75DC3CAC4EED}">
      <dsp:nvSpPr>
        <dsp:cNvPr id="0" name=""/>
        <dsp:cNvSpPr/>
      </dsp:nvSpPr>
      <dsp:spPr>
        <a:xfrm>
          <a:off x="772717" y="996025"/>
          <a:ext cx="10031066" cy="794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041" tIns="84041" rIns="84041" bIns="84041" numCol="1" spcCol="1270" anchor="ctr" anchorCtr="0">
          <a:noAutofit/>
        </a:bodyPr>
        <a:lstStyle/>
        <a:p>
          <a:pPr marL="0" lvl="0" indent="0" algn="l" defTabSz="1066800">
            <a:lnSpc>
              <a:spcPct val="100000"/>
            </a:lnSpc>
            <a:spcBef>
              <a:spcPct val="0"/>
            </a:spcBef>
            <a:spcAft>
              <a:spcPct val="35000"/>
            </a:spcAft>
            <a:buNone/>
          </a:pPr>
          <a:r>
            <a:rPr lang="tr-TR" sz="2400" kern="1200"/>
            <a:t>Genel üretim gideri standart sabit oranı ise toplam sabit maliyetin beklenen çalışma hacmine bölünmesi ile bulunmaktadır. Örneğimizde:</a:t>
          </a:r>
          <a:endParaRPr lang="en-US" sz="2400" kern="1200"/>
        </a:p>
      </dsp:txBody>
      <dsp:txXfrm>
        <a:off x="772717" y="996025"/>
        <a:ext cx="10031066" cy="794091"/>
      </dsp:txXfrm>
    </dsp:sp>
    <dsp:sp modelId="{489288D1-DA92-47DC-A928-E8485B3E589A}">
      <dsp:nvSpPr>
        <dsp:cNvPr id="0" name=""/>
        <dsp:cNvSpPr/>
      </dsp:nvSpPr>
      <dsp:spPr>
        <a:xfrm>
          <a:off x="0" y="1988639"/>
          <a:ext cx="10873208" cy="6687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F59F00-2730-47DB-BFFE-DE332185ACC8}">
      <dsp:nvSpPr>
        <dsp:cNvPr id="0" name=""/>
        <dsp:cNvSpPr/>
      </dsp:nvSpPr>
      <dsp:spPr>
        <a:xfrm>
          <a:off x="202284" y="2139099"/>
          <a:ext cx="368149" cy="3677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BBD7A0-CE33-4762-903D-A8893FE692F4}">
      <dsp:nvSpPr>
        <dsp:cNvPr id="0" name=""/>
        <dsp:cNvSpPr/>
      </dsp:nvSpPr>
      <dsp:spPr>
        <a:xfrm>
          <a:off x="772717" y="1988639"/>
          <a:ext cx="10031066" cy="794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041" tIns="84041" rIns="84041" bIns="84041" numCol="1" spcCol="1270" anchor="ctr" anchorCtr="0">
          <a:noAutofit/>
        </a:bodyPr>
        <a:lstStyle/>
        <a:p>
          <a:pPr marL="0" lvl="0" indent="0" algn="l" defTabSz="1066800">
            <a:lnSpc>
              <a:spcPct val="100000"/>
            </a:lnSpc>
            <a:spcBef>
              <a:spcPct val="0"/>
            </a:spcBef>
            <a:spcAft>
              <a:spcPct val="35000"/>
            </a:spcAft>
            <a:buNone/>
          </a:pPr>
          <a:r>
            <a:rPr lang="tr-TR" sz="2400" kern="1200" dirty="0"/>
            <a:t>GÜG standart sabit oran = 484.500 / 16.150 = 30 $/DİS</a:t>
          </a:r>
          <a:endParaRPr lang="en-US" sz="2400" kern="1200" dirty="0"/>
        </a:p>
      </dsp:txBody>
      <dsp:txXfrm>
        <a:off x="772717" y="1988639"/>
        <a:ext cx="10031066" cy="794091"/>
      </dsp:txXfrm>
    </dsp:sp>
    <dsp:sp modelId="{1FC47267-EC95-429B-9447-EFEEA6D7812C}">
      <dsp:nvSpPr>
        <dsp:cNvPr id="0" name=""/>
        <dsp:cNvSpPr/>
      </dsp:nvSpPr>
      <dsp:spPr>
        <a:xfrm>
          <a:off x="0" y="2981253"/>
          <a:ext cx="10873208" cy="6687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EAE7E4-BC0F-44F5-A472-F170C91AF38F}">
      <dsp:nvSpPr>
        <dsp:cNvPr id="0" name=""/>
        <dsp:cNvSpPr/>
      </dsp:nvSpPr>
      <dsp:spPr>
        <a:xfrm>
          <a:off x="202284" y="3131713"/>
          <a:ext cx="368149" cy="3677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38C727-AE70-44CA-A4D0-5853FED2E57A}">
      <dsp:nvSpPr>
        <dsp:cNvPr id="0" name=""/>
        <dsp:cNvSpPr/>
      </dsp:nvSpPr>
      <dsp:spPr>
        <a:xfrm>
          <a:off x="772717" y="2981253"/>
          <a:ext cx="10031066" cy="794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041" tIns="84041" rIns="84041" bIns="84041" numCol="1" spcCol="1270" anchor="ctr" anchorCtr="0">
          <a:noAutofit/>
        </a:bodyPr>
        <a:lstStyle/>
        <a:p>
          <a:pPr marL="0" lvl="0" indent="0" algn="l" defTabSz="1066800">
            <a:lnSpc>
              <a:spcPct val="100000"/>
            </a:lnSpc>
            <a:spcBef>
              <a:spcPct val="0"/>
            </a:spcBef>
            <a:spcAft>
              <a:spcPct val="35000"/>
            </a:spcAft>
            <a:buNone/>
          </a:pPr>
          <a:r>
            <a:rPr lang="tr-TR" sz="2400" b="1" kern="1200" dirty="0"/>
            <a:t>Toplam GÜG standart oranı = 20 + 30 = 50 $/DİS</a:t>
          </a:r>
          <a:endParaRPr lang="en-US" sz="2400" kern="1200" dirty="0"/>
        </a:p>
      </dsp:txBody>
      <dsp:txXfrm>
        <a:off x="772717" y="2981253"/>
        <a:ext cx="10031066" cy="7940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B685F-916C-4E62-B423-E505A8DC6EB4}">
      <dsp:nvSpPr>
        <dsp:cNvPr id="0" name=""/>
        <dsp:cNvSpPr/>
      </dsp:nvSpPr>
      <dsp:spPr>
        <a:xfrm>
          <a:off x="0" y="462"/>
          <a:ext cx="10055780" cy="10814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4A6C79-12D1-4339-B7B0-D86F9E703CF4}">
      <dsp:nvSpPr>
        <dsp:cNvPr id="0" name=""/>
        <dsp:cNvSpPr/>
      </dsp:nvSpPr>
      <dsp:spPr>
        <a:xfrm>
          <a:off x="327145" y="243793"/>
          <a:ext cx="594810" cy="5948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2E95F8-5488-4C88-AB78-4452D4872E41}">
      <dsp:nvSpPr>
        <dsp:cNvPr id="0" name=""/>
        <dsp:cNvSpPr/>
      </dsp:nvSpPr>
      <dsp:spPr>
        <a:xfrm>
          <a:off x="1249101" y="462"/>
          <a:ext cx="8806678" cy="1081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56" tIns="114456" rIns="114456" bIns="114456" numCol="1" spcCol="1270" anchor="ctr" anchorCtr="0">
          <a:noAutofit/>
        </a:bodyPr>
        <a:lstStyle/>
        <a:p>
          <a:pPr marL="0" lvl="0" indent="0" algn="l" defTabSz="1111250">
            <a:lnSpc>
              <a:spcPct val="90000"/>
            </a:lnSpc>
            <a:spcBef>
              <a:spcPct val="0"/>
            </a:spcBef>
            <a:spcAft>
              <a:spcPct val="35000"/>
            </a:spcAft>
            <a:buNone/>
          </a:pPr>
          <a:r>
            <a:rPr lang="tr-TR" sz="2500" kern="1200" dirty="0"/>
            <a:t>GÜG standart değişken oranı </a:t>
          </a:r>
          <a:r>
            <a:rPr lang="tr-TR" sz="2500" b="1" kern="1200" dirty="0"/>
            <a:t>20 $/</a:t>
          </a:r>
          <a:r>
            <a:rPr lang="tr-TR" sz="2500" b="1" kern="1200" dirty="0" err="1"/>
            <a:t>Mak.s</a:t>
          </a:r>
          <a:endParaRPr lang="en-US" sz="2500" kern="1200" dirty="0"/>
        </a:p>
      </dsp:txBody>
      <dsp:txXfrm>
        <a:off x="1249101" y="462"/>
        <a:ext cx="8806678" cy="1081473"/>
      </dsp:txXfrm>
    </dsp:sp>
    <dsp:sp modelId="{8DB4B8AB-3FFB-4FED-9D93-3D647051468A}">
      <dsp:nvSpPr>
        <dsp:cNvPr id="0" name=""/>
        <dsp:cNvSpPr/>
      </dsp:nvSpPr>
      <dsp:spPr>
        <a:xfrm>
          <a:off x="0" y="1352303"/>
          <a:ext cx="10055780" cy="10814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E1B469-90FE-4088-8F12-1145036506C9}">
      <dsp:nvSpPr>
        <dsp:cNvPr id="0" name=""/>
        <dsp:cNvSpPr/>
      </dsp:nvSpPr>
      <dsp:spPr>
        <a:xfrm>
          <a:off x="327145" y="1595634"/>
          <a:ext cx="594810" cy="5948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8A3FCC-8136-4397-988B-CB427FA33E0E}">
      <dsp:nvSpPr>
        <dsp:cNvPr id="0" name=""/>
        <dsp:cNvSpPr/>
      </dsp:nvSpPr>
      <dsp:spPr>
        <a:xfrm>
          <a:off x="1249101" y="1352303"/>
          <a:ext cx="8806678" cy="1081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56" tIns="114456" rIns="114456" bIns="114456" numCol="1" spcCol="1270" anchor="ctr" anchorCtr="0">
          <a:noAutofit/>
        </a:bodyPr>
        <a:lstStyle/>
        <a:p>
          <a:pPr marL="0" lvl="0" indent="0" algn="l" defTabSz="1111250">
            <a:lnSpc>
              <a:spcPct val="90000"/>
            </a:lnSpc>
            <a:spcBef>
              <a:spcPct val="0"/>
            </a:spcBef>
            <a:spcAft>
              <a:spcPct val="35000"/>
            </a:spcAft>
            <a:buNone/>
          </a:pPr>
          <a:r>
            <a:rPr lang="tr-TR" sz="2500" kern="1200" dirty="0"/>
            <a:t>GÜG standart sabit = 712.500 / 47.500 = </a:t>
          </a:r>
          <a:r>
            <a:rPr lang="tr-TR" sz="2500" b="1" kern="1200" dirty="0"/>
            <a:t>15 $/</a:t>
          </a:r>
          <a:r>
            <a:rPr lang="tr-TR" sz="2500" b="1" kern="1200" dirty="0" err="1"/>
            <a:t>Mak.s</a:t>
          </a:r>
          <a:endParaRPr lang="en-US" sz="2500" kern="1200" dirty="0"/>
        </a:p>
      </dsp:txBody>
      <dsp:txXfrm>
        <a:off x="1249101" y="1352303"/>
        <a:ext cx="8806678" cy="1081473"/>
      </dsp:txXfrm>
    </dsp:sp>
    <dsp:sp modelId="{DCCFD2AF-8BB8-43AA-AFC0-EA1E91CF0BAA}">
      <dsp:nvSpPr>
        <dsp:cNvPr id="0" name=""/>
        <dsp:cNvSpPr/>
      </dsp:nvSpPr>
      <dsp:spPr>
        <a:xfrm>
          <a:off x="0" y="2704144"/>
          <a:ext cx="10055780" cy="10814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21D740-D9E9-4DE4-B3DE-BB062FFADC1A}">
      <dsp:nvSpPr>
        <dsp:cNvPr id="0" name=""/>
        <dsp:cNvSpPr/>
      </dsp:nvSpPr>
      <dsp:spPr>
        <a:xfrm>
          <a:off x="327145" y="2947476"/>
          <a:ext cx="594810" cy="5948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5AAB87-F301-4A16-B191-8E3DD4E3A380}">
      <dsp:nvSpPr>
        <dsp:cNvPr id="0" name=""/>
        <dsp:cNvSpPr/>
      </dsp:nvSpPr>
      <dsp:spPr>
        <a:xfrm>
          <a:off x="1249101" y="2704144"/>
          <a:ext cx="8806678" cy="1081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56" tIns="114456" rIns="114456" bIns="114456" numCol="1" spcCol="1270" anchor="ctr" anchorCtr="0">
          <a:noAutofit/>
        </a:bodyPr>
        <a:lstStyle/>
        <a:p>
          <a:pPr marL="0" lvl="0" indent="0" algn="l" defTabSz="1111250">
            <a:lnSpc>
              <a:spcPct val="90000"/>
            </a:lnSpc>
            <a:spcBef>
              <a:spcPct val="0"/>
            </a:spcBef>
            <a:spcAft>
              <a:spcPct val="35000"/>
            </a:spcAft>
            <a:buNone/>
          </a:pPr>
          <a:r>
            <a:rPr lang="tr-TR" sz="2500" kern="1200" dirty="0"/>
            <a:t>Toplam GÜG standart Oranı = 20 + 15 = </a:t>
          </a:r>
          <a:r>
            <a:rPr lang="tr-TR" sz="2500" b="1" kern="1200" dirty="0"/>
            <a:t>35 $/</a:t>
          </a:r>
          <a:r>
            <a:rPr lang="tr-TR" sz="2500" b="1" kern="1200" dirty="0" err="1"/>
            <a:t>Mak.s</a:t>
          </a:r>
          <a:endParaRPr lang="en-US" sz="2500" kern="1200" dirty="0"/>
        </a:p>
      </dsp:txBody>
      <dsp:txXfrm>
        <a:off x="1249101" y="2704144"/>
        <a:ext cx="8806678" cy="108147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31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09151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7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02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31296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9728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17920" y="2582334"/>
            <a:ext cx="4937760" cy="33782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79219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00261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dirty="0"/>
          </a:p>
        </p:txBody>
      </p:sp>
      <p:sp>
        <p:nvSpPr>
          <p:cNvPr id="9" name="Slide Number Placeholder 8"/>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67943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7"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1" y="594359"/>
            <a:ext cx="3200400" cy="2286000"/>
          </a:xfrm>
        </p:spPr>
        <p:txBody>
          <a:bodyPr anchor="b">
            <a:normAutofit/>
          </a:bodyPr>
          <a:lstStyle>
            <a:lvl1pPr>
              <a:defRPr sz="359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4800601" y="731520"/>
            <a:ext cx="649224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1" y="2926080"/>
            <a:ext cx="3200400"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465512" y="6459787"/>
            <a:ext cx="2618510" cy="365125"/>
          </a:xfrm>
        </p:spPr>
        <p:txBody>
          <a:bodyPr/>
          <a:lstStyle>
            <a:lvl1pPr algn="l">
              <a:defRPr/>
            </a:lvl1p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tr-TR"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2868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6"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59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44074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305901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80"/>
            <a:ext cx="2628900" cy="575742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49779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07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33310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07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9281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97280" y="2582335"/>
            <a:ext cx="493776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17920" y="2582334"/>
            <a:ext cx="493776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50842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753332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dirty="0"/>
          </a:p>
        </p:txBody>
      </p:sp>
      <p:sp>
        <p:nvSpPr>
          <p:cNvPr id="9" name="Slide Number Placeholder 8"/>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14404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2878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314727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867670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51573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0EFCFC-96DC-3373-1A37-D2FD91A787A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6E0B8986-1849-2416-D1E9-445EFC90C6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AF612F5B-7929-C4EE-17BE-35D5EED514EB}"/>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DF84F74B-FE14-9086-D09E-9952843E4EF9}"/>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3C3AD79-6129-A5A5-00AE-60D1E183CC7D}"/>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452308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46E27B-512C-B6B9-726F-25125B6FD70E}"/>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3AC72E74-16FC-B5CA-9BB8-4246E55AC97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08666F5A-EB77-C036-70D6-373846BA7C4A}"/>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292B6550-04F3-FC00-BFB7-C2828FEE7C4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4E8C3A9-8B3B-282A-917F-DF6F45FD1E3A}"/>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1884657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B2F7D6-06D5-6B30-4242-6E4B05C62D9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BA6D8F51-4C22-6427-7C6E-F61EF6B17D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042E360B-1C67-7113-E03D-0F22C6A8C85B}"/>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C8FBE2D3-C814-0F10-5067-910704BB3A04}"/>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200EC43-1A2E-2D07-3CE3-DECD6402209D}"/>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2731994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122C95-F89A-EEB1-D9CF-8FA3D94F3759}"/>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6FDA4379-0EBE-1F77-CE60-C89258E5CE6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6E58FD29-0909-1828-6E10-DC3DE9A62E1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66DCC7AE-CC83-C2EA-46CC-2225AB1561C4}"/>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6" name="Alt Bilgi Yer Tutucusu 5">
            <a:extLst>
              <a:ext uri="{FF2B5EF4-FFF2-40B4-BE49-F238E27FC236}">
                <a16:creationId xmlns:a16="http://schemas.microsoft.com/office/drawing/2014/main" id="{6A4E4A73-1F72-F451-156C-E1F1F88C0205}"/>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0C9564EA-89B6-7370-E4FB-B952A9F25770}"/>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3882250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A0FC87-0F1C-A606-ACE8-65362AEF46DA}"/>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EE09ADAE-9BBA-C5F2-DF4C-8AC75D54FE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63AC5FA-72F0-D074-4F81-4EF086CB9FC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AA5DA1F3-4656-EB0F-921B-72C241AF5C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AA3B8EA-184B-DD0D-2711-9D2BE77162D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53D385D1-952F-61CB-339E-38136F1F1713}"/>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8" name="Alt Bilgi Yer Tutucusu 7">
            <a:extLst>
              <a:ext uri="{FF2B5EF4-FFF2-40B4-BE49-F238E27FC236}">
                <a16:creationId xmlns:a16="http://schemas.microsoft.com/office/drawing/2014/main" id="{DFA999EE-2D3E-5F49-5A0F-213BEC3950C9}"/>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FE6FB413-D0D3-6F06-30BD-A111F1B745BF}"/>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327358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859639-797F-9242-8CFF-12F5EC26C88B}"/>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5BB748AC-7C14-57D8-8FD7-5343C601A1C5}"/>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4" name="Alt Bilgi Yer Tutucusu 3">
            <a:extLst>
              <a:ext uri="{FF2B5EF4-FFF2-40B4-BE49-F238E27FC236}">
                <a16:creationId xmlns:a16="http://schemas.microsoft.com/office/drawing/2014/main" id="{67E2F311-71F5-6AFD-72CD-04CFDBC37330}"/>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ED88DEB0-A085-FEE9-FE01-A3D005CA1E6F}"/>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7703675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3812418-7DCE-CB5F-8C85-020BAC542A3F}"/>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3" name="Alt Bilgi Yer Tutucusu 2">
            <a:extLst>
              <a:ext uri="{FF2B5EF4-FFF2-40B4-BE49-F238E27FC236}">
                <a16:creationId xmlns:a16="http://schemas.microsoft.com/office/drawing/2014/main" id="{569130B0-AAD8-F4EC-9DC9-888F4725654E}"/>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61D6754B-2808-44B2-8431-AC59F31AB38E}"/>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33421206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FF38C5-1961-66A6-C3BC-E75F9E24FD3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098D8AC2-F0BB-CA9E-22EE-88EDE446E5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4679632A-379D-64E5-4450-3D510F4BA9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937B233-38D6-6CDE-96D5-E0360412F018}"/>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6" name="Alt Bilgi Yer Tutucusu 5">
            <a:extLst>
              <a:ext uri="{FF2B5EF4-FFF2-40B4-BE49-F238E27FC236}">
                <a16:creationId xmlns:a16="http://schemas.microsoft.com/office/drawing/2014/main" id="{511719F4-61A3-C377-BFEE-78B1901D82D2}"/>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96D86C2C-B60B-A955-8638-DA032B40AA57}"/>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885190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9BB3D5-32BA-34A4-9D71-E9D2EBFEC46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54A38A80-C72B-510A-A12F-12619A5C7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E8807986-C433-A5E9-7EEC-BAEDA84457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3338CAB-5ADD-598B-4676-2DB36B9A5E45}"/>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6" name="Alt Bilgi Yer Tutucusu 5">
            <a:extLst>
              <a:ext uri="{FF2B5EF4-FFF2-40B4-BE49-F238E27FC236}">
                <a16:creationId xmlns:a16="http://schemas.microsoft.com/office/drawing/2014/main" id="{4649527D-DFA0-F360-0603-52A9492DB2CD}"/>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A8FBBDCA-DFEA-7BF5-4BDE-72E64349FABA}"/>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2221366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C7CB04-5599-2603-4602-56619C363BEB}"/>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186920E3-06E9-5EBE-835A-2A81B14C929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EDECFE85-0D37-1C48-90D8-20CA28D07631}"/>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AEEE6374-3890-0CFC-5A69-7A1AB118DF65}"/>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33B20949-B4D1-B375-6DD4-A8C2087452B3}"/>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37628441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62023E-7223-5DFE-7E22-3522A04CE91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F7B7117C-9F97-071C-D334-E1C2EB1A59E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33A7C466-2A86-11A4-FFB6-796DF892C8DD}"/>
              </a:ext>
            </a:extLst>
          </p:cNvPr>
          <p:cNvSpPr>
            <a:spLocks noGrp="1"/>
          </p:cNvSpPr>
          <p:nvPr>
            <p:ph type="dt" sz="half" idx="10"/>
          </p:nvPr>
        </p:nvSpPr>
        <p:spPr/>
        <p:txBody>
          <a:body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6DDB0E6E-DD69-ACF9-4524-0314EC8D8E31}"/>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CC924B15-DED9-D80B-7EAF-8859BFBE3B29}"/>
              </a:ext>
            </a:extLst>
          </p:cNvPr>
          <p:cNvSpPr>
            <a:spLocks noGrp="1"/>
          </p:cNvSpPr>
          <p:nvPr>
            <p:ph type="sldNum" sz="quarter" idx="12"/>
          </p:nvPr>
        </p:nvSpPr>
        <p:spPr/>
        <p:txBody>
          <a:bodyPr/>
          <a:lstStyle/>
          <a:p>
            <a:fld id="{3966A786-076C-4029-8195-9136993C2CE4}" type="slidenum">
              <a:rPr lang="en-US" smtClean="0"/>
              <a:t>‹#›</a:t>
            </a:fld>
            <a:endParaRPr lang="en-US"/>
          </a:p>
        </p:txBody>
      </p:sp>
    </p:spTree>
    <p:extLst>
      <p:ext uri="{BB962C8B-B14F-4D97-AF65-F5344CB8AC3E}">
        <p14:creationId xmlns:p14="http://schemas.microsoft.com/office/powerpoint/2010/main" val="935136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1"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C2C6F8EA-316C-41DE-B9A4-EDCC3A85ED9A}" type="datetimeFigureOut">
              <a:rPr lang="tr-TR" smtClean="0"/>
              <a:pPr/>
              <a:t>21.04.2025</a:t>
            </a:fld>
            <a:endParaRPr lang="tr-TR" dirty="0"/>
          </a:p>
        </p:txBody>
      </p:sp>
      <p:sp>
        <p:nvSpPr>
          <p:cNvPr id="5" name="Footer Placeholder 4"/>
          <p:cNvSpPr>
            <a:spLocks noGrp="1"/>
          </p:cNvSpPr>
          <p:nvPr>
            <p:ph type="ftr" sz="quarter" idx="3"/>
          </p:nvPr>
        </p:nvSpPr>
        <p:spPr>
          <a:xfrm>
            <a:off x="3686185"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dirty="0"/>
          </a:p>
        </p:txBody>
      </p:sp>
      <p:sp>
        <p:nvSpPr>
          <p:cNvPr id="6" name="Slide Number Placeholder 5"/>
          <p:cNvSpPr>
            <a:spLocks noGrp="1"/>
          </p:cNvSpPr>
          <p:nvPr>
            <p:ph type="sldNum" sz="quarter" idx="4"/>
          </p:nvPr>
        </p:nvSpPr>
        <p:spPr>
          <a:xfrm>
            <a:off x="9900459" y="6459787"/>
            <a:ext cx="1312025" cy="365125"/>
          </a:xfrm>
          <a:prstGeom prst="rect">
            <a:avLst/>
          </a:prstGeom>
        </p:spPr>
        <p:txBody>
          <a:bodyPr vert="horz" lIns="91440" tIns="45720" rIns="91440" bIns="45720" rtlCol="0" anchor="ctr"/>
          <a:lstStyle>
            <a:lvl1pPr algn="r">
              <a:defRPr sz="1050">
                <a:solidFill>
                  <a:srgbClr val="FFFFFF"/>
                </a:solidFill>
              </a:defRPr>
            </a:lvl1pPr>
          </a:lstStyle>
          <a:p>
            <a:fld id="{7DC1BBB0-96F0-4077-A278-0F3FB5C104D3}" type="slidenum">
              <a:rPr lang="tr-TR" smtClean="0"/>
              <a:pPr/>
              <a:t>‹#›</a:t>
            </a:fld>
            <a:endParaRPr lang="tr-TR"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964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692EDE0-F1CD-428B-8F47-5AB35B387572}" type="datetimeFigureOut">
              <a:rPr lang="en-US" smtClean="0"/>
              <a:t>4/21/25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652423A-AAEC-4276-9CBA-9464FDF298A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59152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0EC0751-7D2D-09DB-CCF6-40CF23C30A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F841AED6-76D7-7734-4AE6-3488D2AC47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96C64DE1-7486-2EFE-CFCB-2EF0866844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A74D72-22AA-46E3-A57C-EF655B46AA35}" type="datetimeFigureOut">
              <a:rPr lang="en-US" smtClean="0"/>
              <a:t>4/21/25</a:t>
            </a:fld>
            <a:endParaRPr lang="en-US"/>
          </a:p>
        </p:txBody>
      </p:sp>
      <p:sp>
        <p:nvSpPr>
          <p:cNvPr id="5" name="Alt Bilgi Yer Tutucusu 4">
            <a:extLst>
              <a:ext uri="{FF2B5EF4-FFF2-40B4-BE49-F238E27FC236}">
                <a16:creationId xmlns:a16="http://schemas.microsoft.com/office/drawing/2014/main" id="{2B9BCCF0-9739-C024-4426-71DA5AF378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ayt Numarası Yer Tutucusu 5">
            <a:extLst>
              <a:ext uri="{FF2B5EF4-FFF2-40B4-BE49-F238E27FC236}">
                <a16:creationId xmlns:a16="http://schemas.microsoft.com/office/drawing/2014/main" id="{E31735F6-9B36-E6FA-09E3-C18745028F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66A786-076C-4029-8195-9136993C2CE4}" type="slidenum">
              <a:rPr lang="en-US" smtClean="0"/>
              <a:t>‹#›</a:t>
            </a:fld>
            <a:endParaRPr lang="en-US"/>
          </a:p>
        </p:txBody>
      </p:sp>
    </p:spTree>
    <p:extLst>
      <p:ext uri="{BB962C8B-B14F-4D97-AF65-F5344CB8AC3E}">
        <p14:creationId xmlns:p14="http://schemas.microsoft.com/office/powerpoint/2010/main" val="35497777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370158-D7C9-F68D-A9F9-FCBEB927E734}"/>
              </a:ext>
            </a:extLst>
          </p:cNvPr>
          <p:cNvSpPr>
            <a:spLocks noGrp="1"/>
          </p:cNvSpPr>
          <p:nvPr>
            <p:ph type="ctrTitle"/>
          </p:nvPr>
        </p:nvSpPr>
        <p:spPr>
          <a:xfrm>
            <a:off x="405546" y="2017776"/>
            <a:ext cx="9515602" cy="1523600"/>
          </a:xfrm>
        </p:spPr>
        <p:txBody>
          <a:bodyPr>
            <a:normAutofit fontScale="90000"/>
          </a:bodyPr>
          <a:lstStyle/>
          <a:p>
            <a:r>
              <a:rPr lang="tr-TR" sz="7200" dirty="0"/>
              <a:t>Maliyet Analizi ve Bütçeleme</a:t>
            </a:r>
            <a:endParaRPr lang="en-US" sz="7200" dirty="0"/>
          </a:p>
        </p:txBody>
      </p:sp>
      <p:sp>
        <p:nvSpPr>
          <p:cNvPr id="3" name="Alt Başlık 2">
            <a:extLst>
              <a:ext uri="{FF2B5EF4-FFF2-40B4-BE49-F238E27FC236}">
                <a16:creationId xmlns:a16="http://schemas.microsoft.com/office/drawing/2014/main" id="{E4A7241F-4E7A-90C2-02E2-4DC97A8FC102}"/>
              </a:ext>
            </a:extLst>
          </p:cNvPr>
          <p:cNvSpPr>
            <a:spLocks noGrp="1"/>
          </p:cNvSpPr>
          <p:nvPr>
            <p:ph type="subTitle" idx="1"/>
          </p:nvPr>
        </p:nvSpPr>
        <p:spPr>
          <a:xfrm>
            <a:off x="1875641" y="3876921"/>
            <a:ext cx="6006800" cy="554000"/>
          </a:xfrm>
        </p:spPr>
        <p:txBody>
          <a:bodyPr/>
          <a:lstStyle/>
          <a:p>
            <a:r>
              <a:rPr lang="tr-TR" sz="2800" b="1" dirty="0">
                <a:solidFill>
                  <a:schemeClr val="tx1"/>
                </a:solidFill>
              </a:rPr>
              <a:t>Prof. Dr. Serhan GÜRKAN</a:t>
            </a:r>
            <a:endParaRPr lang="en-US" sz="2800" b="1" dirty="0">
              <a:solidFill>
                <a:schemeClr val="tx1"/>
              </a:solidFill>
            </a:endParaRPr>
          </a:p>
        </p:txBody>
      </p:sp>
      <p:pic>
        <p:nvPicPr>
          <p:cNvPr id="5" name="Resim 4" descr="kuş, metin, grafik, kırpıntı çizim içeren bir resim">
            <a:extLst>
              <a:ext uri="{FF2B5EF4-FFF2-40B4-BE49-F238E27FC236}">
                <a16:creationId xmlns:a16="http://schemas.microsoft.com/office/drawing/2014/main" id="{3A0CA6FE-C603-41E2-77EC-A19E540DC7A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8299542" y="3310386"/>
            <a:ext cx="3892458" cy="3467154"/>
          </a:xfrm>
          <a:prstGeom prst="rect">
            <a:avLst/>
          </a:prstGeom>
        </p:spPr>
      </p:pic>
      <p:sp>
        <p:nvSpPr>
          <p:cNvPr id="6" name="Alt Başlık 2">
            <a:extLst>
              <a:ext uri="{FF2B5EF4-FFF2-40B4-BE49-F238E27FC236}">
                <a16:creationId xmlns:a16="http://schemas.microsoft.com/office/drawing/2014/main" id="{F8ACC9E3-327F-59A8-4A31-AD2209375EB4}"/>
              </a:ext>
            </a:extLst>
          </p:cNvPr>
          <p:cNvSpPr txBox="1">
            <a:spLocks/>
          </p:cNvSpPr>
          <p:nvPr/>
        </p:nvSpPr>
        <p:spPr>
          <a:xfrm>
            <a:off x="1875641" y="4518065"/>
            <a:ext cx="6006800" cy="554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1pPr>
            <a:lvl2pPr marL="914400" marR="0" lvl="1"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2pPr>
            <a:lvl3pPr marL="1371600" marR="0" lvl="2"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3pPr>
            <a:lvl4pPr marL="1828800" marR="0" lvl="3"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4pPr>
            <a:lvl5pPr marL="2286000" marR="0" lvl="4"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5pPr>
            <a:lvl6pPr marL="2743200" marR="0" lvl="5"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6pPr>
            <a:lvl7pPr marL="3200400" marR="0" lvl="6"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7pPr>
            <a:lvl8pPr marL="3657600" marR="0" lvl="7"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8pPr>
            <a:lvl9pPr marL="4114800" marR="0" lvl="8"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9pPr>
          </a:lstStyle>
          <a:p>
            <a:pPr marL="457200" marR="0" lvl="0" indent="-330200" algn="ctr" defTabSz="914400" rtl="0" eaLnBrk="1" fontAlgn="auto" latinLnBrk="0" hangingPunct="1">
              <a:lnSpc>
                <a:spcPct val="100000"/>
              </a:lnSpc>
              <a:spcBef>
                <a:spcPts val="0"/>
              </a:spcBef>
              <a:spcAft>
                <a:spcPts val="0"/>
              </a:spcAft>
              <a:buClr>
                <a:prstClr val="black"/>
              </a:buClr>
              <a:buSzPts val="1600"/>
              <a:buFont typeface="Nunito Sans"/>
              <a:buNone/>
              <a:tabLst/>
              <a:defRPr/>
            </a:pPr>
            <a:r>
              <a:rPr kumimoji="0" lang="tr-TR" sz="2800" b="0" i="0" u="none" strike="noStrike" kern="1200" cap="none" spc="0" normalizeH="0" baseline="0" noProof="0" dirty="0">
                <a:ln>
                  <a:noFill/>
                </a:ln>
                <a:solidFill>
                  <a:prstClr val="black"/>
                </a:solidFill>
                <a:effectLst/>
                <a:uLnTx/>
                <a:uFillTx/>
                <a:latin typeface="Nunito Sans"/>
                <a:sym typeface="Nunito Sans"/>
              </a:rPr>
              <a:t>serhangurkan@karabuk.edu.tr</a:t>
            </a:r>
            <a:endParaRPr kumimoji="0" lang="en-US" sz="2800" b="0" i="0" u="none" strike="noStrike" kern="1200" cap="none" spc="0" normalizeH="0" baseline="0" noProof="0" dirty="0">
              <a:ln>
                <a:noFill/>
              </a:ln>
              <a:solidFill>
                <a:prstClr val="black"/>
              </a:solidFill>
              <a:effectLst/>
              <a:uLnTx/>
              <a:uFillTx/>
              <a:latin typeface="Nunito Sans"/>
              <a:sym typeface="Nunito Sans"/>
            </a:endParaRPr>
          </a:p>
        </p:txBody>
      </p:sp>
      <p:sp>
        <p:nvSpPr>
          <p:cNvPr id="7" name="Alt Başlık 2">
            <a:extLst>
              <a:ext uri="{FF2B5EF4-FFF2-40B4-BE49-F238E27FC236}">
                <a16:creationId xmlns:a16="http://schemas.microsoft.com/office/drawing/2014/main" id="{BBC47A7A-52AA-6120-B9F9-61C0B6DC8F6F}"/>
              </a:ext>
            </a:extLst>
          </p:cNvPr>
          <p:cNvSpPr txBox="1">
            <a:spLocks/>
          </p:cNvSpPr>
          <p:nvPr/>
        </p:nvSpPr>
        <p:spPr>
          <a:xfrm>
            <a:off x="1875641" y="5159209"/>
            <a:ext cx="6006800" cy="554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1pPr>
            <a:lvl2pPr marL="914400" marR="0" lvl="1"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2pPr>
            <a:lvl3pPr marL="1371600" marR="0" lvl="2"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3pPr>
            <a:lvl4pPr marL="1828800" marR="0" lvl="3"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4pPr>
            <a:lvl5pPr marL="2286000" marR="0" lvl="4"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5pPr>
            <a:lvl6pPr marL="2743200" marR="0" lvl="5"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6pPr>
            <a:lvl7pPr marL="3200400" marR="0" lvl="6"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7pPr>
            <a:lvl8pPr marL="3657600" marR="0" lvl="7"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8pPr>
            <a:lvl9pPr marL="4114800" marR="0" lvl="8" indent="-330200" algn="ctr" rtl="0" eaLnBrk="1" hangingPunct="1">
              <a:lnSpc>
                <a:spcPct val="100000"/>
              </a:lnSpc>
              <a:spcBef>
                <a:spcPts val="0"/>
              </a:spcBef>
              <a:spcAft>
                <a:spcPts val="0"/>
              </a:spcAft>
              <a:buClr>
                <a:schemeClr val="dk1"/>
              </a:buClr>
              <a:buSzPts val="1600"/>
              <a:buFont typeface="Nunito Sans"/>
              <a:buNone/>
              <a:defRPr sz="1600" b="0" i="0" u="none" strike="noStrike" cap="none">
                <a:solidFill>
                  <a:schemeClr val="dk1"/>
                </a:solidFill>
                <a:latin typeface="Nunito Sans"/>
                <a:ea typeface="Nunito Sans"/>
                <a:cs typeface="Nunito Sans"/>
                <a:sym typeface="Nunito Sans"/>
              </a:defRPr>
            </a:lvl9pPr>
          </a:lstStyle>
          <a:p>
            <a:pPr marL="457200" marR="0" lvl="0" indent="-330200" algn="ctr" defTabSz="914400" rtl="0" eaLnBrk="1" fontAlgn="auto" latinLnBrk="0" hangingPunct="1">
              <a:lnSpc>
                <a:spcPct val="100000"/>
              </a:lnSpc>
              <a:spcBef>
                <a:spcPts val="0"/>
              </a:spcBef>
              <a:spcAft>
                <a:spcPts val="0"/>
              </a:spcAft>
              <a:buClr>
                <a:prstClr val="black"/>
              </a:buClr>
              <a:buSzPts val="1600"/>
              <a:buFont typeface="Nunito Sans"/>
              <a:buNone/>
              <a:tabLst/>
              <a:defRPr/>
            </a:pPr>
            <a:r>
              <a:rPr kumimoji="0" lang="tr-TR" sz="2800" b="0" i="0" u="none" strike="noStrike" kern="1200" cap="none" spc="0" normalizeH="0" baseline="0" noProof="0" dirty="0">
                <a:ln>
                  <a:noFill/>
                </a:ln>
                <a:solidFill>
                  <a:prstClr val="black"/>
                </a:solidFill>
                <a:effectLst/>
                <a:uLnTx/>
                <a:uFillTx/>
                <a:latin typeface="Nunito Sans"/>
                <a:sym typeface="Nunito Sans"/>
              </a:rPr>
              <a:t>www.serhangurkan.org</a:t>
            </a:r>
            <a:endParaRPr kumimoji="0" lang="en-US" sz="2800" b="0" i="0" u="none" strike="noStrike" kern="1200" cap="none" spc="0" normalizeH="0" baseline="0" noProof="0" dirty="0">
              <a:ln>
                <a:noFill/>
              </a:ln>
              <a:solidFill>
                <a:prstClr val="black"/>
              </a:solidFill>
              <a:effectLst/>
              <a:uLnTx/>
              <a:uFillTx/>
              <a:latin typeface="Nunito Sans"/>
              <a:sym typeface="Nunito Sans"/>
            </a:endParaRPr>
          </a:p>
        </p:txBody>
      </p:sp>
    </p:spTree>
    <p:extLst>
      <p:ext uri="{BB962C8B-B14F-4D97-AF65-F5344CB8AC3E}">
        <p14:creationId xmlns:p14="http://schemas.microsoft.com/office/powerpoint/2010/main" val="37442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9" y="0"/>
            <a:ext cx="12183141"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4" y="0"/>
            <a:ext cx="404973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7" name="Unvan 6"/>
          <p:cNvSpPr>
            <a:spLocks noGrp="1"/>
          </p:cNvSpPr>
          <p:nvPr>
            <p:ph type="title"/>
          </p:nvPr>
        </p:nvSpPr>
        <p:spPr>
          <a:xfrm>
            <a:off x="493830" y="605896"/>
            <a:ext cx="3084041" cy="5646208"/>
          </a:xfrm>
        </p:spPr>
        <p:txBody>
          <a:bodyPr anchor="ctr">
            <a:normAutofit/>
          </a:bodyPr>
          <a:lstStyle/>
          <a:p>
            <a:r>
              <a:rPr lang="tr-TR" sz="3600">
                <a:solidFill>
                  <a:srgbClr val="FFFFFF"/>
                </a:solidFill>
              </a:rPr>
              <a:t>GENEL ÜRETİM GİDERİ SAPMALARI</a:t>
            </a:r>
          </a:p>
        </p:txBody>
      </p:sp>
      <p:sp>
        <p:nvSpPr>
          <p:cNvPr id="17" name="Rectangle 16">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606" y="0"/>
            <a:ext cx="639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8" name="İçerik Yer Tutucusu 7"/>
          <p:cNvSpPr>
            <a:spLocks noGrp="1"/>
          </p:cNvSpPr>
          <p:nvPr>
            <p:ph idx="1"/>
          </p:nvPr>
        </p:nvSpPr>
        <p:spPr>
          <a:xfrm>
            <a:off x="4742369" y="605896"/>
            <a:ext cx="7042263" cy="5646208"/>
          </a:xfrm>
        </p:spPr>
        <p:txBody>
          <a:bodyPr anchor="ctr">
            <a:normAutofit/>
          </a:bodyPr>
          <a:lstStyle/>
          <a:p>
            <a:pPr algn="just"/>
            <a:r>
              <a:rPr lang="tr-TR" altLang="tr-TR" sz="2400" dirty="0"/>
              <a:t>Bir üretim işletmesinde herhangi bir gider yerinin belli bir dönemdeki fiili genel üretim giderleriyle, aynı dönemde maliyetlere yüklenen standart genel üretim giderleri arasındaki farka "genel üretim giderleri toplam sapması" denir. </a:t>
            </a:r>
          </a:p>
          <a:p>
            <a:pPr algn="just"/>
            <a:endParaRPr lang="tr-TR" altLang="tr-TR" sz="2400" dirty="0"/>
          </a:p>
          <a:p>
            <a:pPr marL="893763" indent="-447675">
              <a:buFont typeface="Wingdings" panose="05000000000000000000" pitchFamily="2" charset="2"/>
              <a:buChar char="ü"/>
            </a:pPr>
            <a:r>
              <a:rPr lang="tr-TR" altLang="tr-TR" sz="2400" b="1" dirty="0"/>
              <a:t>Bütçe Sapması</a:t>
            </a:r>
          </a:p>
          <a:p>
            <a:pPr marL="893763" indent="-447675">
              <a:buFont typeface="Wingdings" panose="05000000000000000000" pitchFamily="2" charset="2"/>
              <a:buChar char="ü"/>
            </a:pPr>
            <a:r>
              <a:rPr lang="tr-TR" altLang="tr-TR" sz="2400" b="1" dirty="0"/>
              <a:t>Verim Sapması</a:t>
            </a:r>
          </a:p>
          <a:p>
            <a:pPr marL="893763" indent="-447675">
              <a:buFont typeface="Wingdings" panose="05000000000000000000" pitchFamily="2" charset="2"/>
              <a:buChar char="ü"/>
            </a:pPr>
            <a:r>
              <a:rPr lang="tr-TR" altLang="tr-TR" sz="2400" b="1" dirty="0"/>
              <a:t>Kapasite Sapması</a:t>
            </a:r>
          </a:p>
        </p:txBody>
      </p:sp>
    </p:spTree>
    <p:extLst>
      <p:ext uri="{BB962C8B-B14F-4D97-AF65-F5344CB8AC3E}">
        <p14:creationId xmlns:p14="http://schemas.microsoft.com/office/powerpoint/2010/main" val="3195948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Unvan 6"/>
          <p:cNvSpPr>
            <a:spLocks noGrp="1"/>
          </p:cNvSpPr>
          <p:nvPr>
            <p:ph type="title"/>
          </p:nvPr>
        </p:nvSpPr>
        <p:spPr>
          <a:xfrm>
            <a:off x="1098582" y="286604"/>
            <a:ext cx="10055780" cy="1450757"/>
          </a:xfrm>
        </p:spPr>
        <p:txBody>
          <a:bodyPr>
            <a:normAutofit/>
          </a:bodyPr>
          <a:lstStyle/>
          <a:p>
            <a:r>
              <a:rPr lang="tr-TR" dirty="0"/>
              <a:t>BÜTÇE SAPMASI</a:t>
            </a:r>
          </a:p>
        </p:txBody>
      </p:sp>
      <p:pic>
        <p:nvPicPr>
          <p:cNvPr id="12" name="Graphic 11">
            <a:extLst>
              <a:ext uri="{FF2B5EF4-FFF2-40B4-BE49-F238E27FC236}">
                <a16:creationId xmlns:a16="http://schemas.microsoft.com/office/drawing/2014/main" id="{C9597B29-8060-4179-9CD2-B425B5FF03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740" y="2104729"/>
            <a:ext cx="3094191" cy="3094191"/>
          </a:xfrm>
          <a:prstGeom prst="rect">
            <a:avLst/>
          </a:prstGeom>
        </p:spPr>
      </p:pic>
      <p:sp>
        <p:nvSpPr>
          <p:cNvPr id="8" name="İçerik Yer Tutucusu 7"/>
          <p:cNvSpPr>
            <a:spLocks noGrp="1"/>
          </p:cNvSpPr>
          <p:nvPr>
            <p:ph idx="1"/>
          </p:nvPr>
        </p:nvSpPr>
        <p:spPr>
          <a:xfrm>
            <a:off x="4079776" y="1845734"/>
            <a:ext cx="7488832" cy="4023360"/>
          </a:xfrm>
        </p:spPr>
        <p:txBody>
          <a:bodyPr>
            <a:normAutofit/>
          </a:bodyPr>
          <a:lstStyle/>
          <a:p>
            <a:pPr algn="just">
              <a:spcAft>
                <a:spcPts val="800"/>
              </a:spcAft>
            </a:pPr>
            <a:r>
              <a:rPr lang="tr-TR" altLang="tr-TR" sz="2800" dirty="0"/>
              <a:t>Fiili genel üretim gideri tutarıyla fiili çalışma hacmindeki bütçelenmiş genel üretim gideri arasındaki sapmaya «bütçe sapması» denir.</a:t>
            </a:r>
          </a:p>
          <a:p>
            <a:pPr algn="just">
              <a:spcAft>
                <a:spcPts val="800"/>
              </a:spcAft>
            </a:pPr>
            <a:endParaRPr lang="tr-TR" altLang="tr-TR" sz="2800" dirty="0"/>
          </a:p>
          <a:p>
            <a:pPr algn="just">
              <a:spcAft>
                <a:spcPts val="800"/>
              </a:spcAft>
            </a:pPr>
            <a:r>
              <a:rPr lang="tr-TR" altLang="tr-TR" sz="2800" dirty="0"/>
              <a:t>Fiili çalışma hacminde bütçelenmiş genel üretim giderinin hesaplanması esnek genel üretim gideri bütçesi dikkate alınarak yapılmaktadır.</a:t>
            </a:r>
          </a:p>
        </p:txBody>
      </p:sp>
    </p:spTree>
    <p:extLst>
      <p:ext uri="{BB962C8B-B14F-4D97-AF65-F5344CB8AC3E}">
        <p14:creationId xmlns:p14="http://schemas.microsoft.com/office/powerpoint/2010/main" val="247887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5"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94" y="4953000"/>
            <a:ext cx="12185778"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7" name="Unvan 6"/>
          <p:cNvSpPr>
            <a:spLocks noGrp="1"/>
          </p:cNvSpPr>
          <p:nvPr>
            <p:ph type="title"/>
          </p:nvPr>
        </p:nvSpPr>
        <p:spPr>
          <a:xfrm>
            <a:off x="1068110" y="5252937"/>
            <a:ext cx="10055780" cy="1028715"/>
          </a:xfrm>
        </p:spPr>
        <p:txBody>
          <a:bodyPr anchor="ctr">
            <a:normAutofit/>
          </a:bodyPr>
          <a:lstStyle/>
          <a:p>
            <a:pPr algn="ctr"/>
            <a:r>
              <a:rPr lang="tr-TR">
                <a:solidFill>
                  <a:srgbClr val="FFFFFF"/>
                </a:solidFill>
              </a:rPr>
              <a:t>Örnek</a:t>
            </a:r>
          </a:p>
        </p:txBody>
      </p:sp>
      <p:sp>
        <p:nvSpPr>
          <p:cNvPr id="8" name="İçerik Yer Tutucusu 7"/>
          <p:cNvSpPr>
            <a:spLocks noGrp="1"/>
          </p:cNvSpPr>
          <p:nvPr>
            <p:ph idx="1"/>
          </p:nvPr>
        </p:nvSpPr>
        <p:spPr>
          <a:xfrm>
            <a:off x="1098582" y="1086679"/>
            <a:ext cx="10025308" cy="3471467"/>
          </a:xfrm>
        </p:spPr>
        <p:txBody>
          <a:bodyPr>
            <a:normAutofit/>
          </a:bodyPr>
          <a:lstStyle/>
          <a:p>
            <a:pPr>
              <a:spcAft>
                <a:spcPts val="800"/>
              </a:spcAft>
            </a:pPr>
            <a:endParaRPr lang="tr-TR" altLang="tr-TR" sz="3200" dirty="0"/>
          </a:p>
          <a:p>
            <a:pPr algn="just">
              <a:spcAft>
                <a:spcPts val="800"/>
              </a:spcAft>
            </a:pPr>
            <a:r>
              <a:rPr lang="tr-TR" altLang="tr-TR" sz="3200" dirty="0"/>
              <a:t>Spor ayakkabı mamulü için </a:t>
            </a:r>
            <a:r>
              <a:rPr lang="tr-TR" altLang="tr-TR" sz="3200" b="1" dirty="0"/>
              <a:t>Kesim</a:t>
            </a:r>
            <a:r>
              <a:rPr lang="tr-TR" altLang="tr-TR" sz="3200" dirty="0"/>
              <a:t> gider yerine </a:t>
            </a:r>
            <a:r>
              <a:rPr lang="tr-TR" altLang="tr-TR" sz="3200" b="1" dirty="0"/>
              <a:t>16.000 DİS </a:t>
            </a:r>
            <a:r>
              <a:rPr lang="tr-TR" altLang="tr-TR" sz="3200" dirty="0"/>
              <a:t>çalışılmış ve </a:t>
            </a:r>
            <a:r>
              <a:rPr lang="tr-TR" altLang="tr-TR" sz="3200" b="1" dirty="0"/>
              <a:t>800.000 $</a:t>
            </a:r>
            <a:r>
              <a:rPr lang="tr-TR" altLang="tr-TR" sz="3200" dirty="0"/>
              <a:t> fiili genel üretim giderine katlanılmıştır. </a:t>
            </a:r>
          </a:p>
          <a:p>
            <a:pPr algn="just">
              <a:spcAft>
                <a:spcPts val="800"/>
              </a:spcAft>
            </a:pPr>
            <a:r>
              <a:rPr lang="tr-TR" altLang="tr-TR" sz="3200" b="1" dirty="0"/>
              <a:t>Dikim</a:t>
            </a:r>
            <a:r>
              <a:rPr lang="tr-TR" altLang="tr-TR" sz="3200" dirty="0"/>
              <a:t> gider yerinde </a:t>
            </a:r>
            <a:r>
              <a:rPr lang="tr-TR" altLang="tr-TR" sz="3200" b="1" dirty="0"/>
              <a:t>48.000 </a:t>
            </a:r>
            <a:r>
              <a:rPr lang="tr-TR" altLang="tr-TR" sz="3200" b="1" dirty="0" err="1"/>
              <a:t>Mak.S</a:t>
            </a:r>
            <a:r>
              <a:rPr lang="tr-TR" altLang="tr-TR" sz="3200" b="1" dirty="0"/>
              <a:t> </a:t>
            </a:r>
            <a:r>
              <a:rPr lang="tr-TR" altLang="tr-TR" sz="3200" dirty="0"/>
              <a:t>çalışılmış ve </a:t>
            </a:r>
            <a:r>
              <a:rPr lang="tr-TR" altLang="tr-TR" sz="3200" b="1" dirty="0"/>
              <a:t>1.700.000$</a:t>
            </a:r>
            <a:r>
              <a:rPr lang="tr-TR" altLang="tr-TR" sz="3200" dirty="0"/>
              <a:t> fiili genel üretim giderine katlanılmıştır.</a:t>
            </a:r>
          </a:p>
        </p:txBody>
      </p:sp>
      <p:sp>
        <p:nvSpPr>
          <p:cNvPr id="17" name="Rectangle 16">
            <a:extLst>
              <a:ext uri="{FF2B5EF4-FFF2-40B4-BE49-F238E27FC236}">
                <a16:creationId xmlns:a16="http://schemas.microsoft.com/office/drawing/2014/main" id="{5E1ED12F-9F06-4B37-87B7-F98F5293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4" y="4906176"/>
            <a:ext cx="1218577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Tree>
    <p:extLst>
      <p:ext uri="{BB962C8B-B14F-4D97-AF65-F5344CB8AC3E}">
        <p14:creationId xmlns:p14="http://schemas.microsoft.com/office/powerpoint/2010/main" val="160337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BB14BCB-F9E0-44A0-AF74-0B6083F082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688" y="2060849"/>
            <a:ext cx="3094191" cy="3094191"/>
          </a:xfrm>
          <a:prstGeom prst="rect">
            <a:avLst/>
          </a:prstGeom>
        </p:spPr>
      </p:pic>
      <p:sp>
        <p:nvSpPr>
          <p:cNvPr id="8" name="İçerik Yer Tutucusu 7"/>
          <p:cNvSpPr>
            <a:spLocks noGrp="1"/>
          </p:cNvSpPr>
          <p:nvPr>
            <p:ph idx="1"/>
          </p:nvPr>
        </p:nvSpPr>
        <p:spPr>
          <a:xfrm>
            <a:off x="3071664" y="1845734"/>
            <a:ext cx="8568952" cy="4023360"/>
          </a:xfrm>
        </p:spPr>
        <p:txBody>
          <a:bodyPr>
            <a:noAutofit/>
          </a:bodyPr>
          <a:lstStyle/>
          <a:p>
            <a:pPr>
              <a:spcAft>
                <a:spcPts val="800"/>
              </a:spcAft>
            </a:pPr>
            <a:r>
              <a:rPr lang="tr-TR" altLang="tr-TR" sz="2400" b="1" dirty="0"/>
              <a:t>Kesim departmanın Esnek Bütçe Denklemi</a:t>
            </a:r>
          </a:p>
          <a:p>
            <a:pPr>
              <a:spcAft>
                <a:spcPts val="800"/>
              </a:spcAft>
            </a:pPr>
            <a:r>
              <a:rPr lang="tr-TR" altLang="tr-TR" sz="2400" dirty="0"/>
              <a:t>Y = 20X + 484.500$</a:t>
            </a:r>
          </a:p>
          <a:p>
            <a:pPr>
              <a:spcAft>
                <a:spcPts val="800"/>
              </a:spcAft>
            </a:pPr>
            <a:r>
              <a:rPr lang="tr-TR" altLang="tr-TR" sz="2400" dirty="0"/>
              <a:t>Fiili çalışma hacminde ne kadar GÜG bütçelenirdi?</a:t>
            </a:r>
          </a:p>
          <a:p>
            <a:pPr>
              <a:spcAft>
                <a:spcPts val="800"/>
              </a:spcAft>
            </a:pPr>
            <a:r>
              <a:rPr lang="tr-TR" altLang="tr-TR" sz="2400" dirty="0"/>
              <a:t>Y = 20 * 16.000 + 484.500 = </a:t>
            </a:r>
            <a:r>
              <a:rPr lang="tr-TR" altLang="tr-TR" sz="2400" b="1" dirty="0"/>
              <a:t>804.500$</a:t>
            </a:r>
          </a:p>
          <a:p>
            <a:pPr>
              <a:spcAft>
                <a:spcPts val="800"/>
              </a:spcAft>
            </a:pPr>
            <a:r>
              <a:rPr lang="tr-TR" altLang="tr-TR" sz="2400" dirty="0"/>
              <a:t>Döküm Gider Yeri Bütçe Sapması</a:t>
            </a:r>
          </a:p>
          <a:p>
            <a:pPr>
              <a:spcAft>
                <a:spcPts val="800"/>
              </a:spcAft>
            </a:pPr>
            <a:r>
              <a:rPr lang="tr-TR" altLang="tr-TR" sz="2400" dirty="0"/>
              <a:t>800.000 – 804.500 = - </a:t>
            </a:r>
            <a:r>
              <a:rPr lang="tr-TR" altLang="tr-TR" sz="2400" b="1" dirty="0"/>
              <a:t>4.500 (Olumlu)</a:t>
            </a:r>
          </a:p>
        </p:txBody>
      </p:sp>
      <p:sp>
        <p:nvSpPr>
          <p:cNvPr id="3" name="Metin kutusu 2">
            <a:extLst>
              <a:ext uri="{FF2B5EF4-FFF2-40B4-BE49-F238E27FC236}">
                <a16:creationId xmlns:a16="http://schemas.microsoft.com/office/drawing/2014/main" id="{80A04B64-B237-CD9A-524B-DCD2488689B7}"/>
              </a:ext>
            </a:extLst>
          </p:cNvPr>
          <p:cNvSpPr txBox="1"/>
          <p:nvPr/>
        </p:nvSpPr>
        <p:spPr>
          <a:xfrm>
            <a:off x="1068266" y="485727"/>
            <a:ext cx="10572350" cy="830997"/>
          </a:xfrm>
          <a:prstGeom prst="rect">
            <a:avLst/>
          </a:prstGeom>
          <a:noFill/>
        </p:spPr>
        <p:txBody>
          <a:bodyPr wrap="square">
            <a:spAutoFit/>
          </a:bodyPr>
          <a:lstStyle/>
          <a:p>
            <a:r>
              <a:rPr lang="en-US" sz="2400" dirty="0" err="1"/>
              <a:t>Spor</a:t>
            </a:r>
            <a:r>
              <a:rPr lang="en-US" sz="2400" dirty="0"/>
              <a:t> </a:t>
            </a:r>
            <a:r>
              <a:rPr lang="en-US" sz="2400" dirty="0" err="1"/>
              <a:t>ayakkabı</a:t>
            </a:r>
            <a:r>
              <a:rPr lang="en-US" sz="2400" dirty="0"/>
              <a:t> </a:t>
            </a:r>
            <a:r>
              <a:rPr lang="en-US" sz="2400" dirty="0" err="1"/>
              <a:t>mamulü</a:t>
            </a:r>
            <a:r>
              <a:rPr lang="en-US" sz="2400" dirty="0"/>
              <a:t> </a:t>
            </a:r>
            <a:r>
              <a:rPr lang="en-US" sz="2400" dirty="0" err="1"/>
              <a:t>için</a:t>
            </a:r>
            <a:r>
              <a:rPr lang="en-US" sz="2400" dirty="0"/>
              <a:t> </a:t>
            </a:r>
            <a:r>
              <a:rPr lang="en-US" sz="2400" dirty="0" err="1"/>
              <a:t>Kesim</a:t>
            </a:r>
            <a:r>
              <a:rPr lang="en-US" sz="2400" dirty="0"/>
              <a:t> </a:t>
            </a:r>
            <a:r>
              <a:rPr lang="en-US" sz="2400" dirty="0" err="1"/>
              <a:t>gider</a:t>
            </a:r>
            <a:r>
              <a:rPr lang="en-US" sz="2400" dirty="0"/>
              <a:t> </a:t>
            </a:r>
            <a:r>
              <a:rPr lang="en-US" sz="2400" dirty="0" err="1"/>
              <a:t>yerine</a:t>
            </a:r>
            <a:r>
              <a:rPr lang="en-US" sz="2400" dirty="0"/>
              <a:t> 16.000 DİS </a:t>
            </a:r>
            <a:r>
              <a:rPr lang="en-US" sz="2400" dirty="0" err="1"/>
              <a:t>çalışılmış</a:t>
            </a:r>
            <a:r>
              <a:rPr lang="en-US" sz="2400" dirty="0"/>
              <a:t> </a:t>
            </a:r>
            <a:r>
              <a:rPr lang="en-US" sz="2400" dirty="0" err="1"/>
              <a:t>ve</a:t>
            </a:r>
            <a:r>
              <a:rPr lang="en-US" sz="2400" dirty="0"/>
              <a:t> 8</a:t>
            </a:r>
            <a:r>
              <a:rPr lang="tr-TR" sz="2400" dirty="0"/>
              <a:t>0</a:t>
            </a:r>
            <a:r>
              <a:rPr lang="en-US" sz="2400" dirty="0"/>
              <a:t>0.000 $ </a:t>
            </a:r>
            <a:r>
              <a:rPr lang="en-US" sz="2400" dirty="0" err="1"/>
              <a:t>fiili</a:t>
            </a:r>
            <a:r>
              <a:rPr lang="en-US" sz="2400" dirty="0"/>
              <a:t> </a:t>
            </a:r>
            <a:r>
              <a:rPr lang="en-US" sz="2400" dirty="0" err="1"/>
              <a:t>genel</a:t>
            </a:r>
            <a:r>
              <a:rPr lang="en-US" sz="2400" dirty="0"/>
              <a:t> </a:t>
            </a:r>
            <a:r>
              <a:rPr lang="en-US" sz="2400" dirty="0" err="1"/>
              <a:t>üretim</a:t>
            </a:r>
            <a:r>
              <a:rPr lang="en-US" sz="2400" dirty="0"/>
              <a:t> </a:t>
            </a:r>
            <a:r>
              <a:rPr lang="en-US" sz="2400" dirty="0" err="1"/>
              <a:t>giderine</a:t>
            </a:r>
            <a:r>
              <a:rPr lang="en-US" sz="2400" dirty="0"/>
              <a:t> </a:t>
            </a:r>
            <a:r>
              <a:rPr lang="en-US" sz="2400" dirty="0" err="1"/>
              <a:t>katlanılmıştır</a:t>
            </a:r>
            <a:r>
              <a:rPr lang="en-US" sz="2400" dirty="0"/>
              <a:t>. </a:t>
            </a:r>
          </a:p>
        </p:txBody>
      </p:sp>
    </p:spTree>
    <p:extLst>
      <p:ext uri="{BB962C8B-B14F-4D97-AF65-F5344CB8AC3E}">
        <p14:creationId xmlns:p14="http://schemas.microsoft.com/office/powerpoint/2010/main" val="216087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fade">
                                      <p:cBhvr>
                                        <p:cTn id="1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5"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94" y="4953000"/>
            <a:ext cx="12185778"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8" name="İçerik Yer Tutucusu 7"/>
          <p:cNvSpPr>
            <a:spLocks noGrp="1"/>
          </p:cNvSpPr>
          <p:nvPr>
            <p:ph idx="1"/>
          </p:nvPr>
        </p:nvSpPr>
        <p:spPr>
          <a:xfrm>
            <a:off x="623392" y="260649"/>
            <a:ext cx="11305256" cy="4081473"/>
          </a:xfrm>
        </p:spPr>
        <p:txBody>
          <a:bodyPr>
            <a:noAutofit/>
          </a:bodyPr>
          <a:lstStyle/>
          <a:p>
            <a:pPr algn="ctr">
              <a:spcAft>
                <a:spcPts val="800"/>
              </a:spcAft>
            </a:pPr>
            <a:r>
              <a:rPr lang="tr-TR" altLang="tr-TR" sz="2800" b="1" dirty="0"/>
              <a:t>Dikim departmanın Esnek Bütçe Denklemi</a:t>
            </a:r>
          </a:p>
          <a:p>
            <a:pPr algn="ctr">
              <a:spcAft>
                <a:spcPts val="800"/>
              </a:spcAft>
            </a:pPr>
            <a:r>
              <a:rPr lang="tr-TR" altLang="tr-TR" sz="2800" dirty="0"/>
              <a:t>Y = 20X + 712.500$</a:t>
            </a:r>
          </a:p>
          <a:p>
            <a:pPr algn="ctr">
              <a:spcAft>
                <a:spcPts val="800"/>
              </a:spcAft>
            </a:pPr>
            <a:r>
              <a:rPr lang="tr-TR" altLang="tr-TR" sz="2800" dirty="0"/>
              <a:t>Fiili çalışma hacminde ne kadar GÜG bütçelenirdi?</a:t>
            </a:r>
          </a:p>
          <a:p>
            <a:pPr algn="ctr">
              <a:spcAft>
                <a:spcPts val="800"/>
              </a:spcAft>
            </a:pPr>
            <a:r>
              <a:rPr lang="tr-TR" altLang="tr-TR" sz="2800" dirty="0"/>
              <a:t>Y = 20 * 48.000 + 712.500 = </a:t>
            </a:r>
            <a:r>
              <a:rPr lang="tr-TR" altLang="tr-TR" sz="2800" b="1" dirty="0"/>
              <a:t>1.672.500$</a:t>
            </a:r>
          </a:p>
          <a:p>
            <a:pPr algn="ctr">
              <a:spcAft>
                <a:spcPts val="800"/>
              </a:spcAft>
            </a:pPr>
            <a:r>
              <a:rPr lang="tr-TR" altLang="tr-TR" sz="2800" dirty="0"/>
              <a:t>Dikim Gider Yeri Bütçe Sapması</a:t>
            </a:r>
          </a:p>
          <a:p>
            <a:pPr algn="ctr">
              <a:spcAft>
                <a:spcPts val="800"/>
              </a:spcAft>
            </a:pPr>
            <a:r>
              <a:rPr lang="tr-TR" altLang="tr-TR" sz="2800" dirty="0"/>
              <a:t>1.700.000 – 1.672.500 = </a:t>
            </a:r>
            <a:r>
              <a:rPr lang="tr-TR" altLang="tr-TR" sz="2800" b="1" dirty="0"/>
              <a:t>27.500$ (Olumsuz)</a:t>
            </a:r>
          </a:p>
        </p:txBody>
      </p:sp>
      <p:sp>
        <p:nvSpPr>
          <p:cNvPr id="17" name="Rectangle 16">
            <a:extLst>
              <a:ext uri="{FF2B5EF4-FFF2-40B4-BE49-F238E27FC236}">
                <a16:creationId xmlns:a16="http://schemas.microsoft.com/office/drawing/2014/main" id="{5E1ED12F-9F06-4B37-87B7-F98F5293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94" y="4906176"/>
            <a:ext cx="1218577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3" name="Metin kutusu 2">
            <a:extLst>
              <a:ext uri="{FF2B5EF4-FFF2-40B4-BE49-F238E27FC236}">
                <a16:creationId xmlns:a16="http://schemas.microsoft.com/office/drawing/2014/main" id="{8F503408-BF27-5B59-822E-1BD1019D563F}"/>
              </a:ext>
            </a:extLst>
          </p:cNvPr>
          <p:cNvSpPr txBox="1"/>
          <p:nvPr/>
        </p:nvSpPr>
        <p:spPr>
          <a:xfrm>
            <a:off x="692394" y="5534238"/>
            <a:ext cx="10790360" cy="954107"/>
          </a:xfrm>
          <a:prstGeom prst="rect">
            <a:avLst/>
          </a:prstGeom>
          <a:noFill/>
        </p:spPr>
        <p:txBody>
          <a:bodyPr wrap="square">
            <a:spAutoFit/>
          </a:bodyPr>
          <a:lstStyle/>
          <a:p>
            <a:pPr algn="just">
              <a:spcAft>
                <a:spcPts val="800"/>
              </a:spcAft>
            </a:pPr>
            <a:r>
              <a:rPr lang="tr-TR" altLang="tr-TR" sz="2800" dirty="0">
                <a:solidFill>
                  <a:schemeClr val="bg1"/>
                </a:solidFill>
              </a:rPr>
              <a:t>Dikim gider yerinde </a:t>
            </a:r>
            <a:r>
              <a:rPr lang="tr-TR" altLang="tr-TR" sz="2800" b="1" dirty="0">
                <a:solidFill>
                  <a:schemeClr val="bg1"/>
                </a:solidFill>
              </a:rPr>
              <a:t>48.000 </a:t>
            </a:r>
            <a:r>
              <a:rPr lang="tr-TR" altLang="tr-TR" sz="2800" b="1" dirty="0" err="1">
                <a:solidFill>
                  <a:schemeClr val="bg1"/>
                </a:solidFill>
              </a:rPr>
              <a:t>Mak.S</a:t>
            </a:r>
            <a:r>
              <a:rPr lang="tr-TR" altLang="tr-TR" sz="2800" b="1" dirty="0">
                <a:solidFill>
                  <a:schemeClr val="bg1"/>
                </a:solidFill>
              </a:rPr>
              <a:t> </a:t>
            </a:r>
            <a:r>
              <a:rPr lang="tr-TR" altLang="tr-TR" sz="2800" dirty="0">
                <a:solidFill>
                  <a:schemeClr val="bg1"/>
                </a:solidFill>
              </a:rPr>
              <a:t>çalışılmış ve </a:t>
            </a:r>
            <a:r>
              <a:rPr lang="tr-TR" altLang="tr-TR" sz="2800" b="1" dirty="0">
                <a:solidFill>
                  <a:schemeClr val="bg1"/>
                </a:solidFill>
              </a:rPr>
              <a:t>1.700.000$</a:t>
            </a:r>
            <a:r>
              <a:rPr lang="tr-TR" altLang="tr-TR" sz="2800" dirty="0">
                <a:solidFill>
                  <a:schemeClr val="bg1"/>
                </a:solidFill>
              </a:rPr>
              <a:t> fiili genel üretim giderine katlanılmıştır.</a:t>
            </a:r>
          </a:p>
        </p:txBody>
      </p:sp>
    </p:spTree>
    <p:extLst>
      <p:ext uri="{BB962C8B-B14F-4D97-AF65-F5344CB8AC3E}">
        <p14:creationId xmlns:p14="http://schemas.microsoft.com/office/powerpoint/2010/main" val="230711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fade">
                                      <p:cBhvr>
                                        <p:cTn id="1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3E00694-E403-4987-8634-15F6D8E4C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9" y="0"/>
            <a:ext cx="12188825"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spcAft>
                <a:spcPts val="600"/>
              </a:spcAft>
            </a:pPr>
            <a:r>
              <a:rPr lang="en-US" dirty="0">
                <a:solidFill>
                  <a:prstClr val="white"/>
                </a:solidFill>
                <a:latin typeface="Calibri" panose="020F0502020204030204"/>
              </a:rPr>
              <a:t>/</a:t>
            </a:r>
          </a:p>
        </p:txBody>
      </p:sp>
      <p:sp>
        <p:nvSpPr>
          <p:cNvPr id="7" name="Unvan 6"/>
          <p:cNvSpPr>
            <a:spLocks noGrp="1"/>
          </p:cNvSpPr>
          <p:nvPr>
            <p:ph type="title"/>
          </p:nvPr>
        </p:nvSpPr>
        <p:spPr>
          <a:xfrm>
            <a:off x="1127448" y="5116684"/>
            <a:ext cx="10055780" cy="1188995"/>
          </a:xfrm>
        </p:spPr>
        <p:txBody>
          <a:bodyPr anchor="ctr">
            <a:normAutofit/>
          </a:bodyPr>
          <a:lstStyle/>
          <a:p>
            <a:pPr algn="ctr"/>
            <a:r>
              <a:rPr lang="tr-TR" dirty="0"/>
              <a:t>BÜTÇE SAPMASININ OLASI NEDENLERİ</a:t>
            </a:r>
          </a:p>
        </p:txBody>
      </p:sp>
      <p:graphicFrame>
        <p:nvGraphicFramePr>
          <p:cNvPr id="10" name="İçerik Yer Tutucusu 7">
            <a:extLst>
              <a:ext uri="{FF2B5EF4-FFF2-40B4-BE49-F238E27FC236}">
                <a16:creationId xmlns:a16="http://schemas.microsoft.com/office/drawing/2014/main" id="{4D4F265D-879D-4023-96E4-3D6FDB5E783B}"/>
              </a:ext>
            </a:extLst>
          </p:cNvPr>
          <p:cNvGraphicFramePr>
            <a:graphicFrameLocks noGrp="1"/>
          </p:cNvGraphicFramePr>
          <p:nvPr>
            <p:ph idx="1"/>
          </p:nvPr>
        </p:nvGraphicFramePr>
        <p:xfrm>
          <a:off x="263352" y="680937"/>
          <a:ext cx="11521280" cy="4163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019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VERİM SAPMASI</a:t>
            </a:r>
          </a:p>
        </p:txBody>
      </p:sp>
      <p:sp>
        <p:nvSpPr>
          <p:cNvPr id="8" name="İçerik Yer Tutucusu 7"/>
          <p:cNvSpPr>
            <a:spLocks noGrp="1"/>
          </p:cNvSpPr>
          <p:nvPr>
            <p:ph idx="1"/>
          </p:nvPr>
        </p:nvSpPr>
        <p:spPr>
          <a:xfrm>
            <a:off x="695401" y="1845734"/>
            <a:ext cx="10458963" cy="4023360"/>
          </a:xfrm>
        </p:spPr>
        <p:txBody>
          <a:bodyPr/>
          <a:lstStyle/>
          <a:p>
            <a:pPr algn="just">
              <a:spcAft>
                <a:spcPts val="800"/>
              </a:spcAft>
            </a:pPr>
            <a:r>
              <a:rPr lang="tr-TR" altLang="tr-TR" sz="3200" dirty="0">
                <a:solidFill>
                  <a:schemeClr val="tx1"/>
                </a:solidFill>
              </a:rPr>
              <a:t>Fiili çalışma hacmindeki genel üretim giderleri bütçe tutarıyla, standart çalışma hacmindeki genel üretim giderleri bütçe tutarı arasındaki farka «verim sapması» denmektedir.</a:t>
            </a:r>
          </a:p>
          <a:p>
            <a:pPr>
              <a:spcAft>
                <a:spcPts val="800"/>
              </a:spcAft>
            </a:pPr>
            <a:endParaRPr lang="tr-TR" altLang="tr-TR" dirty="0">
              <a:solidFill>
                <a:schemeClr val="tx2"/>
              </a:solidFill>
            </a:endParaRPr>
          </a:p>
          <a:p>
            <a:pPr>
              <a:spcAft>
                <a:spcPts val="800"/>
              </a:spcAft>
            </a:pPr>
            <a:endParaRPr lang="tr-TR" altLang="tr-TR" dirty="0">
              <a:solidFill>
                <a:schemeClr val="tx2"/>
              </a:solidFill>
            </a:endParaRPr>
          </a:p>
        </p:txBody>
      </p:sp>
      <p:graphicFrame>
        <p:nvGraphicFramePr>
          <p:cNvPr id="3" name="Tablo 2"/>
          <p:cNvGraphicFramePr>
            <a:graphicFrameLocks noGrp="1"/>
          </p:cNvGraphicFramePr>
          <p:nvPr/>
        </p:nvGraphicFramePr>
        <p:xfrm>
          <a:off x="1595025" y="4437112"/>
          <a:ext cx="9782801" cy="1229536"/>
        </p:xfrm>
        <a:graphic>
          <a:graphicData uri="http://schemas.openxmlformats.org/drawingml/2006/table">
            <a:tbl>
              <a:tblPr firstRow="1" bandRow="1">
                <a:tableStyleId>{2D5ABB26-0587-4C30-8999-92F81FD0307C}</a:tableStyleId>
              </a:tblPr>
              <a:tblGrid>
                <a:gridCol w="1548647">
                  <a:extLst>
                    <a:ext uri="{9D8B030D-6E8A-4147-A177-3AD203B41FA5}">
                      <a16:colId xmlns:a16="http://schemas.microsoft.com/office/drawing/2014/main" val="956334553"/>
                    </a:ext>
                  </a:extLst>
                </a:gridCol>
                <a:gridCol w="216024">
                  <a:extLst>
                    <a:ext uri="{9D8B030D-6E8A-4147-A177-3AD203B41FA5}">
                      <a16:colId xmlns:a16="http://schemas.microsoft.com/office/drawing/2014/main" val="1099736534"/>
                    </a:ext>
                  </a:extLst>
                </a:gridCol>
                <a:gridCol w="2160240">
                  <a:extLst>
                    <a:ext uri="{9D8B030D-6E8A-4147-A177-3AD203B41FA5}">
                      <a16:colId xmlns:a16="http://schemas.microsoft.com/office/drawing/2014/main" val="3319056265"/>
                    </a:ext>
                  </a:extLst>
                </a:gridCol>
                <a:gridCol w="432048">
                  <a:extLst>
                    <a:ext uri="{9D8B030D-6E8A-4147-A177-3AD203B41FA5}">
                      <a16:colId xmlns:a16="http://schemas.microsoft.com/office/drawing/2014/main" val="3707694288"/>
                    </a:ext>
                  </a:extLst>
                </a:gridCol>
                <a:gridCol w="2520280">
                  <a:extLst>
                    <a:ext uri="{9D8B030D-6E8A-4147-A177-3AD203B41FA5}">
                      <a16:colId xmlns:a16="http://schemas.microsoft.com/office/drawing/2014/main" val="444389820"/>
                    </a:ext>
                  </a:extLst>
                </a:gridCol>
                <a:gridCol w="504056">
                  <a:extLst>
                    <a:ext uri="{9D8B030D-6E8A-4147-A177-3AD203B41FA5}">
                      <a16:colId xmlns:a16="http://schemas.microsoft.com/office/drawing/2014/main" val="1848978632"/>
                    </a:ext>
                  </a:extLst>
                </a:gridCol>
                <a:gridCol w="2401506">
                  <a:extLst>
                    <a:ext uri="{9D8B030D-6E8A-4147-A177-3AD203B41FA5}">
                      <a16:colId xmlns:a16="http://schemas.microsoft.com/office/drawing/2014/main" val="1977152242"/>
                    </a:ext>
                  </a:extLst>
                </a:gridCol>
              </a:tblGrid>
              <a:tr h="1229536">
                <a:tc>
                  <a:txBody>
                    <a:bodyPr/>
                    <a:lstStyle/>
                    <a:p>
                      <a:pPr algn="ctr"/>
                      <a:r>
                        <a:rPr lang="tr-TR" sz="2500" dirty="0"/>
                        <a:t>Verim Sapması</a:t>
                      </a:r>
                    </a:p>
                  </a:txBody>
                  <a:tcPr anchor="ctr"/>
                </a:tc>
                <a:tc>
                  <a:txBody>
                    <a:bodyPr/>
                    <a:lstStyle/>
                    <a:p>
                      <a:pPr algn="ctr"/>
                      <a:r>
                        <a:rPr lang="tr-TR" sz="2500" dirty="0"/>
                        <a:t>=</a:t>
                      </a:r>
                    </a:p>
                  </a:txBody>
                  <a:tcPr anchor="ctr"/>
                </a:tc>
                <a:tc>
                  <a:txBody>
                    <a:bodyPr/>
                    <a:lstStyle/>
                    <a:p>
                      <a:pPr algn="ctr"/>
                      <a:r>
                        <a:rPr lang="tr-TR" sz="2500" dirty="0"/>
                        <a:t>Fiili Çalışma Hacmi</a:t>
                      </a:r>
                    </a:p>
                  </a:txBody>
                  <a:tcPr anchor="ctr"/>
                </a:tc>
                <a:tc>
                  <a:txBody>
                    <a:bodyPr/>
                    <a:lstStyle/>
                    <a:p>
                      <a:pPr algn="ctr"/>
                      <a:r>
                        <a:rPr lang="tr-TR" sz="3000" b="1" dirty="0"/>
                        <a:t>-</a:t>
                      </a:r>
                    </a:p>
                  </a:txBody>
                  <a:tcPr anchor="ctr"/>
                </a:tc>
                <a:tc>
                  <a:txBody>
                    <a:bodyPr/>
                    <a:lstStyle/>
                    <a:p>
                      <a:pPr algn="ctr"/>
                      <a:r>
                        <a:rPr lang="tr-TR" sz="2500" dirty="0"/>
                        <a:t>Standart Çalışma Hacmi</a:t>
                      </a:r>
                    </a:p>
                  </a:txBody>
                  <a:tcPr anchor="ctr"/>
                </a:tc>
                <a:tc>
                  <a:txBody>
                    <a:bodyPr/>
                    <a:lstStyle/>
                    <a:p>
                      <a:pPr algn="ctr"/>
                      <a:r>
                        <a:rPr lang="tr-TR" sz="2500" dirty="0"/>
                        <a:t>X</a:t>
                      </a:r>
                    </a:p>
                  </a:txBody>
                  <a:tcPr anchor="ctr"/>
                </a:tc>
                <a:tc>
                  <a:txBody>
                    <a:bodyPr/>
                    <a:lstStyle/>
                    <a:p>
                      <a:pPr algn="ctr"/>
                      <a:r>
                        <a:rPr lang="tr-TR" sz="2500" dirty="0"/>
                        <a:t>Değişken GÜG Yükleme Oranı</a:t>
                      </a:r>
                    </a:p>
                  </a:txBody>
                  <a:tcPr anchor="ctr"/>
                </a:tc>
                <a:extLst>
                  <a:ext uri="{0D108BD9-81ED-4DB2-BD59-A6C34878D82A}">
                    <a16:rowId xmlns:a16="http://schemas.microsoft.com/office/drawing/2014/main" val="2976158026"/>
                  </a:ext>
                </a:extLst>
              </a:tr>
            </a:tbl>
          </a:graphicData>
        </a:graphic>
      </p:graphicFrame>
      <p:sp>
        <p:nvSpPr>
          <p:cNvPr id="4" name="Çift Köşeli Ayraç 3"/>
          <p:cNvSpPr/>
          <p:nvPr/>
        </p:nvSpPr>
        <p:spPr>
          <a:xfrm>
            <a:off x="3431704" y="4257092"/>
            <a:ext cx="504056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348087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Örnek </a:t>
            </a:r>
          </a:p>
        </p:txBody>
      </p:sp>
      <p:sp>
        <p:nvSpPr>
          <p:cNvPr id="8" name="İçerik Yer Tutucusu 7"/>
          <p:cNvSpPr>
            <a:spLocks noGrp="1"/>
          </p:cNvSpPr>
          <p:nvPr>
            <p:ph idx="1"/>
          </p:nvPr>
        </p:nvSpPr>
        <p:spPr/>
        <p:txBody>
          <a:bodyPr/>
          <a:lstStyle/>
          <a:p>
            <a:pPr algn="just">
              <a:spcAft>
                <a:spcPts val="800"/>
              </a:spcAft>
            </a:pPr>
            <a:r>
              <a:rPr lang="tr-TR" altLang="tr-TR" sz="3200" b="1" dirty="0">
                <a:solidFill>
                  <a:schemeClr val="tx1"/>
                </a:solidFill>
              </a:rPr>
              <a:t>Kesim</a:t>
            </a:r>
            <a:r>
              <a:rPr lang="tr-TR" altLang="tr-TR" sz="3200" dirty="0">
                <a:solidFill>
                  <a:schemeClr val="tx1"/>
                </a:solidFill>
              </a:rPr>
              <a:t> gider yerinde standart çalışma hacmi 16.150 DİS iken fiili çalışma hacmi 16.000DİS olarak gerçekleşmişti. Esnek bütçe denklemi ise Y = 20X + 484.500 idi.</a:t>
            </a:r>
          </a:p>
          <a:p>
            <a:pPr>
              <a:spcAft>
                <a:spcPts val="800"/>
              </a:spcAft>
            </a:pPr>
            <a:endParaRPr lang="tr-TR" altLang="tr-TR" dirty="0">
              <a:solidFill>
                <a:schemeClr val="tx2"/>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61084513"/>
              </p:ext>
            </p:extLst>
          </p:nvPr>
        </p:nvGraphicFramePr>
        <p:xfrm>
          <a:off x="1625258" y="4416410"/>
          <a:ext cx="9727326" cy="1229536"/>
        </p:xfrm>
        <a:graphic>
          <a:graphicData uri="http://schemas.openxmlformats.org/drawingml/2006/table">
            <a:tbl>
              <a:tblPr firstRow="1" bandRow="1">
                <a:tableStyleId>{2D5ABB26-0587-4C30-8999-92F81FD0307C}</a:tableStyleId>
              </a:tblPr>
              <a:tblGrid>
                <a:gridCol w="1685635">
                  <a:extLst>
                    <a:ext uri="{9D8B030D-6E8A-4147-A177-3AD203B41FA5}">
                      <a16:colId xmlns:a16="http://schemas.microsoft.com/office/drawing/2014/main" val="956334553"/>
                    </a:ext>
                  </a:extLst>
                </a:gridCol>
                <a:gridCol w="410999">
                  <a:extLst>
                    <a:ext uri="{9D8B030D-6E8A-4147-A177-3AD203B41FA5}">
                      <a16:colId xmlns:a16="http://schemas.microsoft.com/office/drawing/2014/main" val="1099736534"/>
                    </a:ext>
                  </a:extLst>
                </a:gridCol>
                <a:gridCol w="1397394">
                  <a:extLst>
                    <a:ext uri="{9D8B030D-6E8A-4147-A177-3AD203B41FA5}">
                      <a16:colId xmlns:a16="http://schemas.microsoft.com/office/drawing/2014/main" val="3319056265"/>
                    </a:ext>
                  </a:extLst>
                </a:gridCol>
                <a:gridCol w="321634">
                  <a:extLst>
                    <a:ext uri="{9D8B030D-6E8A-4147-A177-3AD203B41FA5}">
                      <a16:colId xmlns:a16="http://schemas.microsoft.com/office/drawing/2014/main" val="3707694288"/>
                    </a:ext>
                  </a:extLst>
                </a:gridCol>
                <a:gridCol w="1397394">
                  <a:extLst>
                    <a:ext uri="{9D8B030D-6E8A-4147-A177-3AD203B41FA5}">
                      <a16:colId xmlns:a16="http://schemas.microsoft.com/office/drawing/2014/main" val="444389820"/>
                    </a:ext>
                  </a:extLst>
                </a:gridCol>
                <a:gridCol w="328799">
                  <a:extLst>
                    <a:ext uri="{9D8B030D-6E8A-4147-A177-3AD203B41FA5}">
                      <a16:colId xmlns:a16="http://schemas.microsoft.com/office/drawing/2014/main" val="1848978632"/>
                    </a:ext>
                  </a:extLst>
                </a:gridCol>
                <a:gridCol w="722332">
                  <a:extLst>
                    <a:ext uri="{9D8B030D-6E8A-4147-A177-3AD203B41FA5}">
                      <a16:colId xmlns:a16="http://schemas.microsoft.com/office/drawing/2014/main" val="1977152242"/>
                    </a:ext>
                  </a:extLst>
                </a:gridCol>
                <a:gridCol w="294787">
                  <a:extLst>
                    <a:ext uri="{9D8B030D-6E8A-4147-A177-3AD203B41FA5}">
                      <a16:colId xmlns:a16="http://schemas.microsoft.com/office/drawing/2014/main" val="2068770934"/>
                    </a:ext>
                  </a:extLst>
                </a:gridCol>
                <a:gridCol w="1368152">
                  <a:extLst>
                    <a:ext uri="{9D8B030D-6E8A-4147-A177-3AD203B41FA5}">
                      <a16:colId xmlns:a16="http://schemas.microsoft.com/office/drawing/2014/main" val="2768117582"/>
                    </a:ext>
                  </a:extLst>
                </a:gridCol>
                <a:gridCol w="1800200">
                  <a:extLst>
                    <a:ext uri="{9D8B030D-6E8A-4147-A177-3AD203B41FA5}">
                      <a16:colId xmlns:a16="http://schemas.microsoft.com/office/drawing/2014/main" val="2080239303"/>
                    </a:ext>
                  </a:extLst>
                </a:gridCol>
              </a:tblGrid>
              <a:tr h="1229536">
                <a:tc>
                  <a:txBody>
                    <a:bodyPr/>
                    <a:lstStyle/>
                    <a:p>
                      <a:pPr algn="ctr"/>
                      <a:r>
                        <a:rPr lang="tr-TR" sz="2500" dirty="0"/>
                        <a:t>Verim Sapması</a:t>
                      </a:r>
                    </a:p>
                  </a:txBody>
                  <a:tcPr anchor="ctr"/>
                </a:tc>
                <a:tc>
                  <a:txBody>
                    <a:bodyPr/>
                    <a:lstStyle/>
                    <a:p>
                      <a:pPr algn="ctr"/>
                      <a:r>
                        <a:rPr lang="tr-TR" sz="2500" dirty="0"/>
                        <a:t>=</a:t>
                      </a:r>
                    </a:p>
                  </a:txBody>
                  <a:tcPr anchor="ctr"/>
                </a:tc>
                <a:tc>
                  <a:txBody>
                    <a:bodyPr/>
                    <a:lstStyle/>
                    <a:p>
                      <a:pPr algn="ctr"/>
                      <a:r>
                        <a:rPr lang="tr-TR" sz="2500" dirty="0"/>
                        <a:t>16.000</a:t>
                      </a:r>
                    </a:p>
                  </a:txBody>
                  <a:tcPr anchor="ctr"/>
                </a:tc>
                <a:tc>
                  <a:txBody>
                    <a:bodyPr/>
                    <a:lstStyle/>
                    <a:p>
                      <a:pPr algn="ctr"/>
                      <a:r>
                        <a:rPr lang="tr-TR" sz="3000" b="1" dirty="0"/>
                        <a:t>-</a:t>
                      </a:r>
                    </a:p>
                  </a:txBody>
                  <a:tcPr anchor="ctr"/>
                </a:tc>
                <a:tc>
                  <a:txBody>
                    <a:bodyPr/>
                    <a:lstStyle/>
                    <a:p>
                      <a:pPr algn="ctr"/>
                      <a:r>
                        <a:rPr lang="tr-TR" sz="2500" dirty="0"/>
                        <a:t>16.150</a:t>
                      </a:r>
                    </a:p>
                  </a:txBody>
                  <a:tcPr anchor="ctr"/>
                </a:tc>
                <a:tc>
                  <a:txBody>
                    <a:bodyPr/>
                    <a:lstStyle/>
                    <a:p>
                      <a:pPr algn="ctr"/>
                      <a:r>
                        <a:rPr lang="tr-TR" sz="2500" dirty="0"/>
                        <a:t>X</a:t>
                      </a:r>
                    </a:p>
                  </a:txBody>
                  <a:tcPr anchor="ctr"/>
                </a:tc>
                <a:tc>
                  <a:txBody>
                    <a:bodyPr/>
                    <a:lstStyle/>
                    <a:p>
                      <a:pPr algn="ctr"/>
                      <a:r>
                        <a:rPr lang="tr-TR" sz="2500" dirty="0"/>
                        <a:t>20</a:t>
                      </a:r>
                    </a:p>
                  </a:txBody>
                  <a:tcPr anchor="ctr"/>
                </a:tc>
                <a:tc>
                  <a:txBody>
                    <a:bodyPr/>
                    <a:lstStyle/>
                    <a:p>
                      <a:pPr algn="ctr"/>
                      <a:r>
                        <a:rPr lang="tr-TR" sz="2500" dirty="0"/>
                        <a:t>=</a:t>
                      </a:r>
                    </a:p>
                  </a:txBody>
                  <a:tcPr anchor="ctr"/>
                </a:tc>
                <a:tc>
                  <a:txBody>
                    <a:bodyPr/>
                    <a:lstStyle/>
                    <a:p>
                      <a:pPr algn="ctr"/>
                      <a:r>
                        <a:rPr lang="tr-TR" sz="2500" b="1" dirty="0">
                          <a:solidFill>
                            <a:srgbClr val="FF0000"/>
                          </a:solidFill>
                        </a:rPr>
                        <a:t>3.000 $</a:t>
                      </a:r>
                    </a:p>
                  </a:txBody>
                  <a:tcPr anchor="ctr"/>
                </a:tc>
                <a:tc>
                  <a:txBody>
                    <a:bodyPr/>
                    <a:lstStyle/>
                    <a:p>
                      <a:pPr algn="ctr"/>
                      <a:r>
                        <a:rPr lang="tr-TR" sz="2500" dirty="0"/>
                        <a:t>(Olumlu)</a:t>
                      </a:r>
                    </a:p>
                  </a:txBody>
                  <a:tcPr anchor="ctr"/>
                </a:tc>
                <a:extLst>
                  <a:ext uri="{0D108BD9-81ED-4DB2-BD59-A6C34878D82A}">
                    <a16:rowId xmlns:a16="http://schemas.microsoft.com/office/drawing/2014/main" val="2976158026"/>
                  </a:ext>
                </a:extLst>
              </a:tr>
            </a:tbl>
          </a:graphicData>
        </a:graphic>
      </p:graphicFrame>
      <p:sp>
        <p:nvSpPr>
          <p:cNvPr id="5" name="Çift Köşeli Ayraç 4"/>
          <p:cNvSpPr/>
          <p:nvPr/>
        </p:nvSpPr>
        <p:spPr>
          <a:xfrm>
            <a:off x="3863752" y="4211591"/>
            <a:ext cx="288032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350498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Örnek </a:t>
            </a:r>
          </a:p>
        </p:txBody>
      </p:sp>
      <p:sp>
        <p:nvSpPr>
          <p:cNvPr id="8" name="İçerik Yer Tutucusu 7"/>
          <p:cNvSpPr>
            <a:spLocks noGrp="1"/>
          </p:cNvSpPr>
          <p:nvPr>
            <p:ph idx="1"/>
          </p:nvPr>
        </p:nvSpPr>
        <p:spPr>
          <a:xfrm>
            <a:off x="911425" y="1737361"/>
            <a:ext cx="10242939" cy="4023360"/>
          </a:xfrm>
        </p:spPr>
        <p:txBody>
          <a:bodyPr/>
          <a:lstStyle/>
          <a:p>
            <a:pPr algn="just">
              <a:spcAft>
                <a:spcPts val="800"/>
              </a:spcAft>
            </a:pPr>
            <a:r>
              <a:rPr lang="tr-TR" altLang="tr-TR" sz="3200" dirty="0">
                <a:solidFill>
                  <a:schemeClr val="tx1"/>
                </a:solidFill>
              </a:rPr>
              <a:t>Dikim gider yerinde standart çalışma hacmi 47.500 </a:t>
            </a:r>
            <a:r>
              <a:rPr lang="tr-TR" altLang="tr-TR" sz="3200" dirty="0" err="1">
                <a:solidFill>
                  <a:schemeClr val="tx1"/>
                </a:solidFill>
              </a:rPr>
              <a:t>Mak.s</a:t>
            </a:r>
            <a:r>
              <a:rPr lang="tr-TR" altLang="tr-TR" sz="3200" dirty="0">
                <a:solidFill>
                  <a:schemeClr val="tx1"/>
                </a:solidFill>
              </a:rPr>
              <a:t> iken fiili çalışma hacmi 48.000Mak.s olarak gerçekleşmişti. Esnek bütçe denklemi ise </a:t>
            </a:r>
          </a:p>
          <a:p>
            <a:pPr algn="just">
              <a:spcAft>
                <a:spcPts val="800"/>
              </a:spcAft>
            </a:pPr>
            <a:r>
              <a:rPr lang="tr-TR" altLang="tr-TR" sz="3200" dirty="0">
                <a:solidFill>
                  <a:schemeClr val="tx1"/>
                </a:solidFill>
              </a:rPr>
              <a:t>Y = 20X + 712.500 idi.</a:t>
            </a:r>
          </a:p>
          <a:p>
            <a:pPr>
              <a:spcAft>
                <a:spcPts val="800"/>
              </a:spcAft>
            </a:pPr>
            <a:endParaRPr lang="tr-TR" altLang="tr-TR" dirty="0">
              <a:solidFill>
                <a:schemeClr val="tx2"/>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3103159342"/>
              </p:ext>
            </p:extLst>
          </p:nvPr>
        </p:nvGraphicFramePr>
        <p:xfrm>
          <a:off x="1625258" y="4416410"/>
          <a:ext cx="9799334" cy="1229536"/>
        </p:xfrm>
        <a:graphic>
          <a:graphicData uri="http://schemas.openxmlformats.org/drawingml/2006/table">
            <a:tbl>
              <a:tblPr firstRow="1" bandRow="1">
                <a:tableStyleId>{2D5ABB26-0587-4C30-8999-92F81FD0307C}</a:tableStyleId>
              </a:tblPr>
              <a:tblGrid>
                <a:gridCol w="1685635">
                  <a:extLst>
                    <a:ext uri="{9D8B030D-6E8A-4147-A177-3AD203B41FA5}">
                      <a16:colId xmlns:a16="http://schemas.microsoft.com/office/drawing/2014/main" val="956334553"/>
                    </a:ext>
                  </a:extLst>
                </a:gridCol>
                <a:gridCol w="410999">
                  <a:extLst>
                    <a:ext uri="{9D8B030D-6E8A-4147-A177-3AD203B41FA5}">
                      <a16:colId xmlns:a16="http://schemas.microsoft.com/office/drawing/2014/main" val="1099736534"/>
                    </a:ext>
                  </a:extLst>
                </a:gridCol>
                <a:gridCol w="1397394">
                  <a:extLst>
                    <a:ext uri="{9D8B030D-6E8A-4147-A177-3AD203B41FA5}">
                      <a16:colId xmlns:a16="http://schemas.microsoft.com/office/drawing/2014/main" val="3319056265"/>
                    </a:ext>
                  </a:extLst>
                </a:gridCol>
                <a:gridCol w="321634">
                  <a:extLst>
                    <a:ext uri="{9D8B030D-6E8A-4147-A177-3AD203B41FA5}">
                      <a16:colId xmlns:a16="http://schemas.microsoft.com/office/drawing/2014/main" val="3707694288"/>
                    </a:ext>
                  </a:extLst>
                </a:gridCol>
                <a:gridCol w="1397394">
                  <a:extLst>
                    <a:ext uri="{9D8B030D-6E8A-4147-A177-3AD203B41FA5}">
                      <a16:colId xmlns:a16="http://schemas.microsoft.com/office/drawing/2014/main" val="444389820"/>
                    </a:ext>
                  </a:extLst>
                </a:gridCol>
                <a:gridCol w="328799">
                  <a:extLst>
                    <a:ext uri="{9D8B030D-6E8A-4147-A177-3AD203B41FA5}">
                      <a16:colId xmlns:a16="http://schemas.microsoft.com/office/drawing/2014/main" val="1848978632"/>
                    </a:ext>
                  </a:extLst>
                </a:gridCol>
                <a:gridCol w="722332">
                  <a:extLst>
                    <a:ext uri="{9D8B030D-6E8A-4147-A177-3AD203B41FA5}">
                      <a16:colId xmlns:a16="http://schemas.microsoft.com/office/drawing/2014/main" val="1977152242"/>
                    </a:ext>
                  </a:extLst>
                </a:gridCol>
                <a:gridCol w="294787">
                  <a:extLst>
                    <a:ext uri="{9D8B030D-6E8A-4147-A177-3AD203B41FA5}">
                      <a16:colId xmlns:a16="http://schemas.microsoft.com/office/drawing/2014/main" val="2068770934"/>
                    </a:ext>
                  </a:extLst>
                </a:gridCol>
                <a:gridCol w="1584176">
                  <a:extLst>
                    <a:ext uri="{9D8B030D-6E8A-4147-A177-3AD203B41FA5}">
                      <a16:colId xmlns:a16="http://schemas.microsoft.com/office/drawing/2014/main" val="2768117582"/>
                    </a:ext>
                  </a:extLst>
                </a:gridCol>
                <a:gridCol w="1656184">
                  <a:extLst>
                    <a:ext uri="{9D8B030D-6E8A-4147-A177-3AD203B41FA5}">
                      <a16:colId xmlns:a16="http://schemas.microsoft.com/office/drawing/2014/main" val="2080239303"/>
                    </a:ext>
                  </a:extLst>
                </a:gridCol>
              </a:tblGrid>
              <a:tr h="1229536">
                <a:tc>
                  <a:txBody>
                    <a:bodyPr/>
                    <a:lstStyle/>
                    <a:p>
                      <a:pPr algn="ctr"/>
                      <a:r>
                        <a:rPr lang="tr-TR" sz="2500" dirty="0"/>
                        <a:t>Verim Sapması</a:t>
                      </a:r>
                    </a:p>
                  </a:txBody>
                  <a:tcPr anchor="ctr"/>
                </a:tc>
                <a:tc>
                  <a:txBody>
                    <a:bodyPr/>
                    <a:lstStyle/>
                    <a:p>
                      <a:pPr algn="ctr"/>
                      <a:r>
                        <a:rPr lang="tr-TR" sz="2500" dirty="0"/>
                        <a:t>=</a:t>
                      </a:r>
                    </a:p>
                  </a:txBody>
                  <a:tcPr anchor="ctr"/>
                </a:tc>
                <a:tc>
                  <a:txBody>
                    <a:bodyPr/>
                    <a:lstStyle/>
                    <a:p>
                      <a:pPr algn="ctr"/>
                      <a:r>
                        <a:rPr lang="tr-TR" sz="2500" dirty="0"/>
                        <a:t>48.000</a:t>
                      </a:r>
                    </a:p>
                  </a:txBody>
                  <a:tcPr anchor="ctr"/>
                </a:tc>
                <a:tc>
                  <a:txBody>
                    <a:bodyPr/>
                    <a:lstStyle/>
                    <a:p>
                      <a:pPr algn="ctr"/>
                      <a:r>
                        <a:rPr lang="tr-TR" sz="3000" b="1" dirty="0"/>
                        <a:t>-</a:t>
                      </a:r>
                    </a:p>
                  </a:txBody>
                  <a:tcPr anchor="ctr"/>
                </a:tc>
                <a:tc>
                  <a:txBody>
                    <a:bodyPr/>
                    <a:lstStyle/>
                    <a:p>
                      <a:pPr algn="ctr"/>
                      <a:r>
                        <a:rPr lang="tr-TR" sz="2500" dirty="0"/>
                        <a:t>47.500</a:t>
                      </a:r>
                    </a:p>
                  </a:txBody>
                  <a:tcPr anchor="ctr"/>
                </a:tc>
                <a:tc>
                  <a:txBody>
                    <a:bodyPr/>
                    <a:lstStyle/>
                    <a:p>
                      <a:pPr algn="ctr"/>
                      <a:r>
                        <a:rPr lang="tr-TR" sz="2500" dirty="0"/>
                        <a:t>X</a:t>
                      </a:r>
                    </a:p>
                  </a:txBody>
                  <a:tcPr anchor="ctr"/>
                </a:tc>
                <a:tc>
                  <a:txBody>
                    <a:bodyPr/>
                    <a:lstStyle/>
                    <a:p>
                      <a:pPr algn="ctr"/>
                      <a:r>
                        <a:rPr lang="tr-TR" sz="2500" dirty="0"/>
                        <a:t>20</a:t>
                      </a:r>
                    </a:p>
                  </a:txBody>
                  <a:tcPr anchor="ctr"/>
                </a:tc>
                <a:tc>
                  <a:txBody>
                    <a:bodyPr/>
                    <a:lstStyle/>
                    <a:p>
                      <a:pPr algn="ctr"/>
                      <a:r>
                        <a:rPr lang="tr-TR" sz="2500" dirty="0"/>
                        <a:t>=</a:t>
                      </a:r>
                    </a:p>
                  </a:txBody>
                  <a:tcPr anchor="ctr"/>
                </a:tc>
                <a:tc>
                  <a:txBody>
                    <a:bodyPr/>
                    <a:lstStyle/>
                    <a:p>
                      <a:pPr algn="ctr"/>
                      <a:r>
                        <a:rPr lang="tr-TR" sz="2500" b="1" dirty="0">
                          <a:solidFill>
                            <a:srgbClr val="0070C0"/>
                          </a:solidFill>
                        </a:rPr>
                        <a:t>10.000 $</a:t>
                      </a:r>
                    </a:p>
                  </a:txBody>
                  <a:tcPr anchor="ctr"/>
                </a:tc>
                <a:tc>
                  <a:txBody>
                    <a:bodyPr/>
                    <a:lstStyle/>
                    <a:p>
                      <a:pPr algn="ctr"/>
                      <a:r>
                        <a:rPr lang="tr-TR" sz="2500" dirty="0"/>
                        <a:t>(Olumsuz)</a:t>
                      </a:r>
                    </a:p>
                  </a:txBody>
                  <a:tcPr anchor="ctr"/>
                </a:tc>
                <a:extLst>
                  <a:ext uri="{0D108BD9-81ED-4DB2-BD59-A6C34878D82A}">
                    <a16:rowId xmlns:a16="http://schemas.microsoft.com/office/drawing/2014/main" val="2976158026"/>
                  </a:ext>
                </a:extLst>
              </a:tr>
            </a:tbl>
          </a:graphicData>
        </a:graphic>
      </p:graphicFrame>
      <p:sp>
        <p:nvSpPr>
          <p:cNvPr id="5" name="Çift Köşeli Ayraç 4"/>
          <p:cNvSpPr/>
          <p:nvPr/>
        </p:nvSpPr>
        <p:spPr>
          <a:xfrm>
            <a:off x="3863752" y="4211591"/>
            <a:ext cx="288032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1848762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Unvan 6"/>
          <p:cNvSpPr>
            <a:spLocks noGrp="1"/>
          </p:cNvSpPr>
          <p:nvPr>
            <p:ph type="title"/>
          </p:nvPr>
        </p:nvSpPr>
        <p:spPr>
          <a:xfrm>
            <a:off x="1098582" y="286604"/>
            <a:ext cx="10055780" cy="1450757"/>
          </a:xfrm>
        </p:spPr>
        <p:txBody>
          <a:bodyPr>
            <a:normAutofit/>
          </a:bodyPr>
          <a:lstStyle/>
          <a:p>
            <a:r>
              <a:rPr lang="tr-TR"/>
              <a:t>VERİM SAPMASININ OLASI NEDENLERİ</a:t>
            </a:r>
            <a:endParaRPr lang="tr-TR" dirty="0"/>
          </a:p>
        </p:txBody>
      </p:sp>
      <p:graphicFrame>
        <p:nvGraphicFramePr>
          <p:cNvPr id="10" name="İçerik Yer Tutucusu 7">
            <a:extLst>
              <a:ext uri="{FF2B5EF4-FFF2-40B4-BE49-F238E27FC236}">
                <a16:creationId xmlns:a16="http://schemas.microsoft.com/office/drawing/2014/main" id="{FA8FE0E6-4137-4685-84F6-7E028F2C50BD}"/>
              </a:ext>
            </a:extLst>
          </p:cNvPr>
          <p:cNvGraphicFramePr>
            <a:graphicFrameLocks noGrp="1"/>
          </p:cNvGraphicFramePr>
          <p:nvPr>
            <p:ph idx="1"/>
            <p:extLst>
              <p:ext uri="{D42A27DB-BD31-4B8C-83A1-F6EECF244321}">
                <p14:modId xmlns:p14="http://schemas.microsoft.com/office/powerpoint/2010/main" val="768632120"/>
              </p:ext>
            </p:extLst>
          </p:nvPr>
        </p:nvGraphicFramePr>
        <p:xfrm>
          <a:off x="659397" y="1916833"/>
          <a:ext cx="10873207" cy="42484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816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a:xfrm>
            <a:off x="1098583" y="286605"/>
            <a:ext cx="10055781" cy="1450757"/>
          </a:xfrm>
        </p:spPr>
        <p:txBody>
          <a:bodyPr/>
          <a:lstStyle/>
          <a:p>
            <a:r>
              <a:rPr lang="tr-TR"/>
              <a:t>KAPASİTE (HACİM) SAPMASI</a:t>
            </a:r>
            <a:endParaRPr lang="tr-TR" dirty="0"/>
          </a:p>
        </p:txBody>
      </p:sp>
      <p:sp>
        <p:nvSpPr>
          <p:cNvPr id="8" name="İçerik Yer Tutucusu 7"/>
          <p:cNvSpPr>
            <a:spLocks noGrp="1"/>
          </p:cNvSpPr>
          <p:nvPr>
            <p:ph idx="1"/>
          </p:nvPr>
        </p:nvSpPr>
        <p:spPr>
          <a:xfrm>
            <a:off x="1098583" y="1845734"/>
            <a:ext cx="10055781" cy="4023360"/>
          </a:xfrm>
        </p:spPr>
        <p:txBody>
          <a:bodyPr>
            <a:normAutofit/>
          </a:bodyPr>
          <a:lstStyle/>
          <a:p>
            <a:pPr algn="just">
              <a:spcAft>
                <a:spcPts val="800"/>
              </a:spcAft>
            </a:pPr>
            <a:r>
              <a:rPr lang="tr-TR" altLang="tr-TR" sz="3200" dirty="0">
                <a:solidFill>
                  <a:schemeClr val="tx1"/>
                </a:solidFill>
              </a:rPr>
              <a:t>Fiili üretimin bütçelenmiş üretimden farklı olması nedeniyle mamul maliyetine yüklenememiş veya fazladan yüklenmiş sabit genel üretim giderleri tutarını gösteren sapmaya «kapasite sapması» adı verilmektedir.</a:t>
            </a:r>
          </a:p>
        </p:txBody>
      </p:sp>
      <p:graphicFrame>
        <p:nvGraphicFramePr>
          <p:cNvPr id="4" name="Tablo 3"/>
          <p:cNvGraphicFramePr>
            <a:graphicFrameLocks noGrp="1"/>
          </p:cNvGraphicFramePr>
          <p:nvPr/>
        </p:nvGraphicFramePr>
        <p:xfrm>
          <a:off x="1595025" y="4581128"/>
          <a:ext cx="9782801" cy="1229536"/>
        </p:xfrm>
        <a:graphic>
          <a:graphicData uri="http://schemas.openxmlformats.org/drawingml/2006/table">
            <a:tbl>
              <a:tblPr firstRow="1" bandRow="1">
                <a:tableStyleId>{2D5ABB26-0587-4C30-8999-92F81FD0307C}</a:tableStyleId>
              </a:tblPr>
              <a:tblGrid>
                <a:gridCol w="1548647">
                  <a:extLst>
                    <a:ext uri="{9D8B030D-6E8A-4147-A177-3AD203B41FA5}">
                      <a16:colId xmlns:a16="http://schemas.microsoft.com/office/drawing/2014/main" val="956334553"/>
                    </a:ext>
                  </a:extLst>
                </a:gridCol>
                <a:gridCol w="216024">
                  <a:extLst>
                    <a:ext uri="{9D8B030D-6E8A-4147-A177-3AD203B41FA5}">
                      <a16:colId xmlns:a16="http://schemas.microsoft.com/office/drawing/2014/main" val="1099736534"/>
                    </a:ext>
                  </a:extLst>
                </a:gridCol>
                <a:gridCol w="2160240">
                  <a:extLst>
                    <a:ext uri="{9D8B030D-6E8A-4147-A177-3AD203B41FA5}">
                      <a16:colId xmlns:a16="http://schemas.microsoft.com/office/drawing/2014/main" val="3319056265"/>
                    </a:ext>
                  </a:extLst>
                </a:gridCol>
                <a:gridCol w="432048">
                  <a:extLst>
                    <a:ext uri="{9D8B030D-6E8A-4147-A177-3AD203B41FA5}">
                      <a16:colId xmlns:a16="http://schemas.microsoft.com/office/drawing/2014/main" val="3707694288"/>
                    </a:ext>
                  </a:extLst>
                </a:gridCol>
                <a:gridCol w="2520280">
                  <a:extLst>
                    <a:ext uri="{9D8B030D-6E8A-4147-A177-3AD203B41FA5}">
                      <a16:colId xmlns:a16="http://schemas.microsoft.com/office/drawing/2014/main" val="444389820"/>
                    </a:ext>
                  </a:extLst>
                </a:gridCol>
                <a:gridCol w="504056">
                  <a:extLst>
                    <a:ext uri="{9D8B030D-6E8A-4147-A177-3AD203B41FA5}">
                      <a16:colId xmlns:a16="http://schemas.microsoft.com/office/drawing/2014/main" val="1848978632"/>
                    </a:ext>
                  </a:extLst>
                </a:gridCol>
                <a:gridCol w="2401506">
                  <a:extLst>
                    <a:ext uri="{9D8B030D-6E8A-4147-A177-3AD203B41FA5}">
                      <a16:colId xmlns:a16="http://schemas.microsoft.com/office/drawing/2014/main" val="1977152242"/>
                    </a:ext>
                  </a:extLst>
                </a:gridCol>
              </a:tblGrid>
              <a:tr h="1229536">
                <a:tc>
                  <a:txBody>
                    <a:bodyPr/>
                    <a:lstStyle/>
                    <a:p>
                      <a:pPr algn="ctr"/>
                      <a:r>
                        <a:rPr lang="tr-TR" sz="2500"/>
                        <a:t>Kapasite Sapması</a:t>
                      </a:r>
                      <a:endParaRPr lang="tr-TR" sz="2500" dirty="0"/>
                    </a:p>
                  </a:txBody>
                  <a:tcPr anchor="ctr"/>
                </a:tc>
                <a:tc>
                  <a:txBody>
                    <a:bodyPr/>
                    <a:lstStyle/>
                    <a:p>
                      <a:pPr algn="ctr"/>
                      <a:r>
                        <a:rPr lang="tr-TR" sz="2500"/>
                        <a:t>=</a:t>
                      </a:r>
                      <a:endParaRPr lang="tr-TR" sz="2500" dirty="0"/>
                    </a:p>
                  </a:txBody>
                  <a:tcPr anchor="ctr"/>
                </a:tc>
                <a:tc>
                  <a:txBody>
                    <a:bodyPr/>
                    <a:lstStyle/>
                    <a:p>
                      <a:pPr algn="ctr"/>
                      <a:r>
                        <a:rPr lang="tr-TR" sz="2500"/>
                        <a:t>Beklenen Çalışma Hacmi</a:t>
                      </a:r>
                      <a:endParaRPr lang="tr-TR" sz="2500" dirty="0"/>
                    </a:p>
                  </a:txBody>
                  <a:tcPr anchor="ctr"/>
                </a:tc>
                <a:tc>
                  <a:txBody>
                    <a:bodyPr/>
                    <a:lstStyle/>
                    <a:p>
                      <a:pPr algn="ctr"/>
                      <a:r>
                        <a:rPr lang="tr-TR" sz="3000"/>
                        <a:t>-</a:t>
                      </a:r>
                      <a:endParaRPr lang="tr-TR" sz="3000" b="1" dirty="0"/>
                    </a:p>
                  </a:txBody>
                  <a:tcPr anchor="ctr"/>
                </a:tc>
                <a:tc>
                  <a:txBody>
                    <a:bodyPr/>
                    <a:lstStyle/>
                    <a:p>
                      <a:pPr algn="ctr"/>
                      <a:r>
                        <a:rPr lang="tr-TR" sz="2500"/>
                        <a:t>Standart Çalışma Hacmi</a:t>
                      </a:r>
                      <a:endParaRPr lang="tr-TR" sz="2500" dirty="0"/>
                    </a:p>
                  </a:txBody>
                  <a:tcPr anchor="ctr"/>
                </a:tc>
                <a:tc>
                  <a:txBody>
                    <a:bodyPr/>
                    <a:lstStyle/>
                    <a:p>
                      <a:pPr algn="ctr"/>
                      <a:r>
                        <a:rPr lang="tr-TR" sz="2500"/>
                        <a:t>X</a:t>
                      </a:r>
                      <a:endParaRPr lang="tr-TR" sz="2500" dirty="0"/>
                    </a:p>
                  </a:txBody>
                  <a:tcPr anchor="ctr"/>
                </a:tc>
                <a:tc>
                  <a:txBody>
                    <a:bodyPr/>
                    <a:lstStyle/>
                    <a:p>
                      <a:pPr algn="ctr"/>
                      <a:r>
                        <a:rPr lang="tr-TR" sz="2500"/>
                        <a:t>Sabit GÜG Yükleme Oranı</a:t>
                      </a:r>
                      <a:endParaRPr lang="tr-TR" sz="2500" dirty="0"/>
                    </a:p>
                  </a:txBody>
                  <a:tcPr anchor="ctr"/>
                </a:tc>
                <a:extLst>
                  <a:ext uri="{0D108BD9-81ED-4DB2-BD59-A6C34878D82A}">
                    <a16:rowId xmlns:a16="http://schemas.microsoft.com/office/drawing/2014/main" val="2976158026"/>
                  </a:ext>
                </a:extLst>
              </a:tr>
            </a:tbl>
          </a:graphicData>
        </a:graphic>
      </p:graphicFrame>
      <p:sp>
        <p:nvSpPr>
          <p:cNvPr id="5" name="Çift Köşeli Ayraç 4"/>
          <p:cNvSpPr/>
          <p:nvPr/>
        </p:nvSpPr>
        <p:spPr>
          <a:xfrm>
            <a:off x="3431704" y="4401108"/>
            <a:ext cx="504056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1763537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a:t>
            </a:r>
          </a:p>
        </p:txBody>
      </p:sp>
      <p:sp>
        <p:nvSpPr>
          <p:cNvPr id="3" name="İçerik Yer Tutucusu 2"/>
          <p:cNvSpPr>
            <a:spLocks noGrp="1"/>
          </p:cNvSpPr>
          <p:nvPr>
            <p:ph idx="1"/>
          </p:nvPr>
        </p:nvSpPr>
        <p:spPr/>
        <p:txBody>
          <a:bodyPr>
            <a:normAutofit/>
          </a:bodyPr>
          <a:lstStyle/>
          <a:p>
            <a:pPr algn="just"/>
            <a:r>
              <a:rPr lang="tr-TR" sz="2800" dirty="0">
                <a:solidFill>
                  <a:schemeClr val="tx1"/>
                </a:solidFill>
              </a:rPr>
              <a:t>Genel üretim giderlerinin mamullere yüklenmesinde kesim departmanında direkt işçilik saati (DİS); dikim departmanında makine saati (</a:t>
            </a:r>
            <a:r>
              <a:rPr lang="tr-TR" sz="2800" dirty="0" err="1">
                <a:solidFill>
                  <a:schemeClr val="tx1"/>
                </a:solidFill>
              </a:rPr>
              <a:t>Mak.s</a:t>
            </a:r>
            <a:r>
              <a:rPr lang="tr-TR" sz="2800" dirty="0">
                <a:solidFill>
                  <a:schemeClr val="tx1"/>
                </a:solidFill>
              </a:rPr>
              <a:t>) ölçüsü benimsenmiştir.</a:t>
            </a:r>
          </a:p>
        </p:txBody>
      </p:sp>
      <p:graphicFrame>
        <p:nvGraphicFramePr>
          <p:cNvPr id="4" name="Tablo 3">
            <a:extLst>
              <a:ext uri="{FF2B5EF4-FFF2-40B4-BE49-F238E27FC236}">
                <a16:creationId xmlns:a16="http://schemas.microsoft.com/office/drawing/2014/main" id="{70EA4020-87D3-2B84-03C0-3FDC789B1D7E}"/>
              </a:ext>
            </a:extLst>
          </p:cNvPr>
          <p:cNvGraphicFramePr>
            <a:graphicFrameLocks noGrp="1"/>
          </p:cNvGraphicFramePr>
          <p:nvPr>
            <p:extLst>
              <p:ext uri="{D42A27DB-BD31-4B8C-83A1-F6EECF244321}">
                <p14:modId xmlns:p14="http://schemas.microsoft.com/office/powerpoint/2010/main" val="195804217"/>
              </p:ext>
            </p:extLst>
          </p:nvPr>
        </p:nvGraphicFramePr>
        <p:xfrm>
          <a:off x="1131472" y="3225472"/>
          <a:ext cx="10024208" cy="2417884"/>
        </p:xfrm>
        <a:graphic>
          <a:graphicData uri="http://schemas.openxmlformats.org/drawingml/2006/table">
            <a:tbl>
              <a:tblPr firstRow="1" bandRow="1">
                <a:tableStyleId>{5C22544A-7EE6-4342-B048-85BDC9FD1C3A}</a:tableStyleId>
              </a:tblPr>
              <a:tblGrid>
                <a:gridCol w="3318608">
                  <a:extLst>
                    <a:ext uri="{9D8B030D-6E8A-4147-A177-3AD203B41FA5}">
                      <a16:colId xmlns:a16="http://schemas.microsoft.com/office/drawing/2014/main" val="3474394474"/>
                    </a:ext>
                  </a:extLst>
                </a:gridCol>
                <a:gridCol w="3352800">
                  <a:extLst>
                    <a:ext uri="{9D8B030D-6E8A-4147-A177-3AD203B41FA5}">
                      <a16:colId xmlns:a16="http://schemas.microsoft.com/office/drawing/2014/main" val="3462664472"/>
                    </a:ext>
                  </a:extLst>
                </a:gridCol>
                <a:gridCol w="3352800">
                  <a:extLst>
                    <a:ext uri="{9D8B030D-6E8A-4147-A177-3AD203B41FA5}">
                      <a16:colId xmlns:a16="http://schemas.microsoft.com/office/drawing/2014/main" val="3742016651"/>
                    </a:ext>
                  </a:extLst>
                </a:gridCol>
              </a:tblGrid>
              <a:tr h="604471">
                <a:tc>
                  <a:txBody>
                    <a:bodyPr/>
                    <a:lstStyle/>
                    <a:p>
                      <a:pPr algn="ctr"/>
                      <a:endParaRPr lang="en-US" sz="2400" dirty="0"/>
                    </a:p>
                  </a:txBody>
                  <a:tcPr anchor="ctr"/>
                </a:tc>
                <a:tc>
                  <a:txBody>
                    <a:bodyPr/>
                    <a:lstStyle/>
                    <a:p>
                      <a:pPr algn="ctr"/>
                      <a:r>
                        <a:rPr lang="tr-TR" sz="2400" dirty="0"/>
                        <a:t>KESİM</a:t>
                      </a:r>
                      <a:endParaRPr lang="en-US" sz="2400" dirty="0"/>
                    </a:p>
                  </a:txBody>
                  <a:tcPr anchor="ctr"/>
                </a:tc>
                <a:tc>
                  <a:txBody>
                    <a:bodyPr/>
                    <a:lstStyle/>
                    <a:p>
                      <a:pPr algn="ctr"/>
                      <a:r>
                        <a:rPr lang="tr-TR" sz="2400" dirty="0"/>
                        <a:t>DİKİM</a:t>
                      </a:r>
                      <a:endParaRPr lang="en-US" sz="2400" dirty="0"/>
                    </a:p>
                  </a:txBody>
                  <a:tcPr anchor="ctr"/>
                </a:tc>
                <a:extLst>
                  <a:ext uri="{0D108BD9-81ED-4DB2-BD59-A6C34878D82A}">
                    <a16:rowId xmlns:a16="http://schemas.microsoft.com/office/drawing/2014/main" val="1060044955"/>
                  </a:ext>
                </a:extLst>
              </a:tr>
              <a:tr h="604471">
                <a:tc>
                  <a:txBody>
                    <a:bodyPr/>
                    <a:lstStyle/>
                    <a:p>
                      <a:pPr algn="ctr"/>
                      <a:r>
                        <a:rPr lang="tr-TR" sz="2400" dirty="0"/>
                        <a:t>Beklenen Üretim Miktarı</a:t>
                      </a:r>
                      <a:endParaRPr lang="en-US" sz="2400" dirty="0"/>
                    </a:p>
                  </a:txBody>
                  <a:tcPr anchor="ctr"/>
                </a:tc>
                <a:tc>
                  <a:txBody>
                    <a:bodyPr/>
                    <a:lstStyle/>
                    <a:p>
                      <a:pPr algn="ctr"/>
                      <a:r>
                        <a:rPr lang="tr-TR" sz="2400" dirty="0"/>
                        <a:t>100.000 Adet*</a:t>
                      </a:r>
                      <a:endParaRPr lang="en-US" sz="2400" dirty="0"/>
                    </a:p>
                  </a:txBody>
                  <a:tcPr anchor="ct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tr-TR" sz="2400" dirty="0"/>
                        <a:t>100.000 Adet*</a:t>
                      </a:r>
                      <a:endParaRPr lang="en-US" sz="2400" dirty="0"/>
                    </a:p>
                  </a:txBody>
                  <a:tcPr anchor="ctr"/>
                </a:tc>
                <a:extLst>
                  <a:ext uri="{0D108BD9-81ED-4DB2-BD59-A6C34878D82A}">
                    <a16:rowId xmlns:a16="http://schemas.microsoft.com/office/drawing/2014/main" val="544087581"/>
                  </a:ext>
                </a:extLst>
              </a:tr>
              <a:tr h="604471">
                <a:tc>
                  <a:txBody>
                    <a:bodyPr/>
                    <a:lstStyle/>
                    <a:p>
                      <a:pPr algn="ctr"/>
                      <a:r>
                        <a:rPr lang="tr-TR" sz="2400" dirty="0"/>
                        <a:t>Standart Süre</a:t>
                      </a:r>
                      <a:endParaRPr lang="en-US" sz="2400" dirty="0"/>
                    </a:p>
                  </a:txBody>
                  <a:tcPr anchor="ct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tr-TR" sz="2400" dirty="0">
                          <a:effectLst/>
                        </a:rPr>
                        <a:t>0.17 DİS</a:t>
                      </a:r>
                    </a:p>
                  </a:txBody>
                  <a:tcPr anchor="ct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tr-TR" sz="2400" dirty="0">
                          <a:effectLst/>
                        </a:rPr>
                        <a:t>0.5 Makine Saati</a:t>
                      </a:r>
                    </a:p>
                  </a:txBody>
                  <a:tcPr anchor="ctr"/>
                </a:tc>
                <a:extLst>
                  <a:ext uri="{0D108BD9-81ED-4DB2-BD59-A6C34878D82A}">
                    <a16:rowId xmlns:a16="http://schemas.microsoft.com/office/drawing/2014/main" val="2544956244"/>
                  </a:ext>
                </a:extLst>
              </a:tr>
              <a:tr h="604471">
                <a:tc>
                  <a:txBody>
                    <a:bodyPr/>
                    <a:lstStyle/>
                    <a:p>
                      <a:pPr algn="ctr"/>
                      <a:r>
                        <a:rPr lang="tr-TR" sz="2400" dirty="0"/>
                        <a:t>Beklenen Çalışma Hacmi</a:t>
                      </a:r>
                      <a:endParaRPr lang="en-US" sz="2400" dirty="0"/>
                    </a:p>
                  </a:txBody>
                  <a:tcPr anchor="ctr"/>
                </a:tc>
                <a:tc>
                  <a:txBody>
                    <a:bodyPr/>
                    <a:lstStyle/>
                    <a:p>
                      <a:pPr algn="ctr"/>
                      <a:r>
                        <a:rPr lang="tr-TR" sz="2400" dirty="0"/>
                        <a:t>17.000 DİS</a:t>
                      </a:r>
                      <a:endParaRPr lang="en-US" sz="2400" dirty="0"/>
                    </a:p>
                  </a:txBody>
                  <a:tcPr anchor="ctr"/>
                </a:tc>
                <a:tc>
                  <a:txBody>
                    <a:bodyPr/>
                    <a:lstStyle/>
                    <a:p>
                      <a:pPr algn="ctr"/>
                      <a:r>
                        <a:rPr lang="tr-TR" sz="2400" dirty="0"/>
                        <a:t>50.000 </a:t>
                      </a:r>
                      <a:r>
                        <a:rPr lang="tr-TR" sz="2400" dirty="0" err="1"/>
                        <a:t>Mak.S</a:t>
                      </a:r>
                      <a:r>
                        <a:rPr lang="tr-TR" sz="2400" dirty="0"/>
                        <a:t>.</a:t>
                      </a:r>
                      <a:endParaRPr lang="en-US" sz="2400" dirty="0"/>
                    </a:p>
                  </a:txBody>
                  <a:tcPr anchor="ctr"/>
                </a:tc>
                <a:extLst>
                  <a:ext uri="{0D108BD9-81ED-4DB2-BD59-A6C34878D82A}">
                    <a16:rowId xmlns:a16="http://schemas.microsoft.com/office/drawing/2014/main" val="1747299273"/>
                  </a:ext>
                </a:extLst>
              </a:tr>
            </a:tbl>
          </a:graphicData>
        </a:graphic>
      </p:graphicFrame>
      <p:sp>
        <p:nvSpPr>
          <p:cNvPr id="5" name="Metin kutusu 4">
            <a:extLst>
              <a:ext uri="{FF2B5EF4-FFF2-40B4-BE49-F238E27FC236}">
                <a16:creationId xmlns:a16="http://schemas.microsoft.com/office/drawing/2014/main" id="{5A9CC86B-1045-0206-7613-28845D00CE2A}"/>
              </a:ext>
            </a:extLst>
          </p:cNvPr>
          <p:cNvSpPr txBox="1"/>
          <p:nvPr/>
        </p:nvSpPr>
        <p:spPr>
          <a:xfrm>
            <a:off x="1025964" y="5869094"/>
            <a:ext cx="10410670" cy="461665"/>
          </a:xfrm>
          <a:prstGeom prst="rect">
            <a:avLst/>
          </a:prstGeom>
          <a:noFill/>
        </p:spPr>
        <p:txBody>
          <a:bodyPr wrap="none" rtlCol="0">
            <a:spAutoFit/>
          </a:bodyPr>
          <a:lstStyle/>
          <a:p>
            <a:r>
              <a:rPr lang="tr-TR" sz="2400" dirty="0">
                <a:solidFill>
                  <a:srgbClr val="FF0000"/>
                </a:solidFill>
              </a:rPr>
              <a:t>* 100.000 adet üretim beklenilirken 95.000 adet spor ayakkabı üretimi gerçekleşti.</a:t>
            </a:r>
            <a:endParaRPr lang="en-US" sz="2400" dirty="0">
              <a:solidFill>
                <a:srgbClr val="FF0000"/>
              </a:solidFill>
            </a:endParaRPr>
          </a:p>
        </p:txBody>
      </p:sp>
    </p:spTree>
    <p:extLst>
      <p:ext uri="{BB962C8B-B14F-4D97-AF65-F5344CB8AC3E}">
        <p14:creationId xmlns:p14="http://schemas.microsoft.com/office/powerpoint/2010/main" val="205560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098582" y="286604"/>
            <a:ext cx="10055780" cy="1450757"/>
          </a:xfrm>
        </p:spPr>
        <p:txBody>
          <a:bodyPr>
            <a:normAutofit/>
          </a:bodyPr>
          <a:lstStyle/>
          <a:p>
            <a:r>
              <a:rPr lang="tr-TR" dirty="0"/>
              <a:t>STANDART GÜG YÜKLEME ORANIN HESAPLANMASI </a:t>
            </a:r>
          </a:p>
        </p:txBody>
      </p:sp>
      <p:graphicFrame>
        <p:nvGraphicFramePr>
          <p:cNvPr id="5" name="İçerik Yer Tutucusu 2">
            <a:extLst>
              <a:ext uri="{FF2B5EF4-FFF2-40B4-BE49-F238E27FC236}">
                <a16:creationId xmlns:a16="http://schemas.microsoft.com/office/drawing/2014/main" id="{E0B582B8-747B-4359-8B3E-386FD1DA1DFF}"/>
              </a:ext>
            </a:extLst>
          </p:cNvPr>
          <p:cNvGraphicFramePr>
            <a:graphicFrameLocks noGrp="1"/>
          </p:cNvGraphicFramePr>
          <p:nvPr>
            <p:ph idx="1"/>
            <p:extLst>
              <p:ext uri="{D42A27DB-BD31-4B8C-83A1-F6EECF244321}">
                <p14:modId xmlns:p14="http://schemas.microsoft.com/office/powerpoint/2010/main" val="4105360660"/>
              </p:ext>
            </p:extLst>
          </p:nvPr>
        </p:nvGraphicFramePr>
        <p:xfrm>
          <a:off x="623392" y="2098516"/>
          <a:ext cx="10873208" cy="3778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880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Örnek</a:t>
            </a:r>
          </a:p>
        </p:txBody>
      </p:sp>
      <p:sp>
        <p:nvSpPr>
          <p:cNvPr id="8" name="İçerik Yer Tutucusu 7"/>
          <p:cNvSpPr>
            <a:spLocks noGrp="1"/>
          </p:cNvSpPr>
          <p:nvPr>
            <p:ph idx="1"/>
          </p:nvPr>
        </p:nvSpPr>
        <p:spPr/>
        <p:txBody>
          <a:bodyPr/>
          <a:lstStyle/>
          <a:p>
            <a:pPr>
              <a:spcAft>
                <a:spcPts val="800"/>
              </a:spcAft>
            </a:pPr>
            <a:r>
              <a:rPr lang="tr-TR" altLang="tr-TR" dirty="0">
                <a:solidFill>
                  <a:schemeClr val="tx2"/>
                </a:solidFill>
              </a:rPr>
              <a:t>Dikim gider yeri için:</a:t>
            </a:r>
          </a:p>
          <a:p>
            <a:pPr>
              <a:spcAft>
                <a:spcPts val="800"/>
              </a:spcAft>
            </a:pPr>
            <a:endParaRPr lang="tr-TR" altLang="tr-TR" dirty="0">
              <a:solidFill>
                <a:schemeClr val="tx2"/>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1641305323"/>
              </p:ext>
            </p:extLst>
          </p:nvPr>
        </p:nvGraphicFramePr>
        <p:xfrm>
          <a:off x="1622097" y="2927430"/>
          <a:ext cx="9799334" cy="1229536"/>
        </p:xfrm>
        <a:graphic>
          <a:graphicData uri="http://schemas.openxmlformats.org/drawingml/2006/table">
            <a:tbl>
              <a:tblPr firstRow="1" bandRow="1">
                <a:tableStyleId>{2D5ABB26-0587-4C30-8999-92F81FD0307C}</a:tableStyleId>
              </a:tblPr>
              <a:tblGrid>
                <a:gridCol w="1685635">
                  <a:extLst>
                    <a:ext uri="{9D8B030D-6E8A-4147-A177-3AD203B41FA5}">
                      <a16:colId xmlns:a16="http://schemas.microsoft.com/office/drawing/2014/main" val="956334553"/>
                    </a:ext>
                  </a:extLst>
                </a:gridCol>
                <a:gridCol w="410999">
                  <a:extLst>
                    <a:ext uri="{9D8B030D-6E8A-4147-A177-3AD203B41FA5}">
                      <a16:colId xmlns:a16="http://schemas.microsoft.com/office/drawing/2014/main" val="1099736534"/>
                    </a:ext>
                  </a:extLst>
                </a:gridCol>
                <a:gridCol w="1397394">
                  <a:extLst>
                    <a:ext uri="{9D8B030D-6E8A-4147-A177-3AD203B41FA5}">
                      <a16:colId xmlns:a16="http://schemas.microsoft.com/office/drawing/2014/main" val="3319056265"/>
                    </a:ext>
                  </a:extLst>
                </a:gridCol>
                <a:gridCol w="321634">
                  <a:extLst>
                    <a:ext uri="{9D8B030D-6E8A-4147-A177-3AD203B41FA5}">
                      <a16:colId xmlns:a16="http://schemas.microsoft.com/office/drawing/2014/main" val="3707694288"/>
                    </a:ext>
                  </a:extLst>
                </a:gridCol>
                <a:gridCol w="1397394">
                  <a:extLst>
                    <a:ext uri="{9D8B030D-6E8A-4147-A177-3AD203B41FA5}">
                      <a16:colId xmlns:a16="http://schemas.microsoft.com/office/drawing/2014/main" val="444389820"/>
                    </a:ext>
                  </a:extLst>
                </a:gridCol>
                <a:gridCol w="328799">
                  <a:extLst>
                    <a:ext uri="{9D8B030D-6E8A-4147-A177-3AD203B41FA5}">
                      <a16:colId xmlns:a16="http://schemas.microsoft.com/office/drawing/2014/main" val="1848978632"/>
                    </a:ext>
                  </a:extLst>
                </a:gridCol>
                <a:gridCol w="722332">
                  <a:extLst>
                    <a:ext uri="{9D8B030D-6E8A-4147-A177-3AD203B41FA5}">
                      <a16:colId xmlns:a16="http://schemas.microsoft.com/office/drawing/2014/main" val="1977152242"/>
                    </a:ext>
                  </a:extLst>
                </a:gridCol>
                <a:gridCol w="294787">
                  <a:extLst>
                    <a:ext uri="{9D8B030D-6E8A-4147-A177-3AD203B41FA5}">
                      <a16:colId xmlns:a16="http://schemas.microsoft.com/office/drawing/2014/main" val="2068770934"/>
                    </a:ext>
                  </a:extLst>
                </a:gridCol>
                <a:gridCol w="1584176">
                  <a:extLst>
                    <a:ext uri="{9D8B030D-6E8A-4147-A177-3AD203B41FA5}">
                      <a16:colId xmlns:a16="http://schemas.microsoft.com/office/drawing/2014/main" val="2768117582"/>
                    </a:ext>
                  </a:extLst>
                </a:gridCol>
                <a:gridCol w="1656184">
                  <a:extLst>
                    <a:ext uri="{9D8B030D-6E8A-4147-A177-3AD203B41FA5}">
                      <a16:colId xmlns:a16="http://schemas.microsoft.com/office/drawing/2014/main" val="2080239303"/>
                    </a:ext>
                  </a:extLst>
                </a:gridCol>
              </a:tblGrid>
              <a:tr h="1229536">
                <a:tc>
                  <a:txBody>
                    <a:bodyPr/>
                    <a:lstStyle/>
                    <a:p>
                      <a:pPr algn="ctr"/>
                      <a:r>
                        <a:rPr lang="tr-TR" sz="2500" dirty="0"/>
                        <a:t>Kapasite Sapması</a:t>
                      </a:r>
                    </a:p>
                  </a:txBody>
                  <a:tcPr anchor="ctr"/>
                </a:tc>
                <a:tc>
                  <a:txBody>
                    <a:bodyPr/>
                    <a:lstStyle/>
                    <a:p>
                      <a:pPr algn="ctr"/>
                      <a:r>
                        <a:rPr lang="tr-TR" sz="2500" dirty="0"/>
                        <a:t>=</a:t>
                      </a:r>
                    </a:p>
                  </a:txBody>
                  <a:tcPr anchor="ctr"/>
                </a:tc>
                <a:tc>
                  <a:txBody>
                    <a:bodyPr/>
                    <a:lstStyle/>
                    <a:p>
                      <a:pPr algn="ctr"/>
                      <a:r>
                        <a:rPr lang="tr-TR" sz="2500" dirty="0"/>
                        <a:t>17.000</a:t>
                      </a:r>
                    </a:p>
                  </a:txBody>
                  <a:tcPr anchor="ctr"/>
                </a:tc>
                <a:tc>
                  <a:txBody>
                    <a:bodyPr/>
                    <a:lstStyle/>
                    <a:p>
                      <a:pPr algn="ctr"/>
                      <a:r>
                        <a:rPr lang="tr-TR" sz="3000" b="1" dirty="0"/>
                        <a:t>-</a:t>
                      </a:r>
                    </a:p>
                  </a:txBody>
                  <a:tcPr anchor="ctr"/>
                </a:tc>
                <a:tc>
                  <a:txBody>
                    <a:bodyPr/>
                    <a:lstStyle/>
                    <a:p>
                      <a:pPr algn="ctr"/>
                      <a:r>
                        <a:rPr lang="tr-TR" sz="2500" dirty="0"/>
                        <a:t>16.150</a:t>
                      </a:r>
                    </a:p>
                  </a:txBody>
                  <a:tcPr anchor="ctr"/>
                </a:tc>
                <a:tc>
                  <a:txBody>
                    <a:bodyPr/>
                    <a:lstStyle/>
                    <a:p>
                      <a:pPr algn="ctr"/>
                      <a:r>
                        <a:rPr lang="tr-TR" sz="2500" dirty="0"/>
                        <a:t>X</a:t>
                      </a:r>
                    </a:p>
                  </a:txBody>
                  <a:tcPr anchor="ctr"/>
                </a:tc>
                <a:tc>
                  <a:txBody>
                    <a:bodyPr/>
                    <a:lstStyle/>
                    <a:p>
                      <a:pPr algn="ctr"/>
                      <a:r>
                        <a:rPr lang="tr-TR" sz="2500" dirty="0"/>
                        <a:t>30</a:t>
                      </a:r>
                    </a:p>
                  </a:txBody>
                  <a:tcPr anchor="ctr"/>
                </a:tc>
                <a:tc>
                  <a:txBody>
                    <a:bodyPr/>
                    <a:lstStyle/>
                    <a:p>
                      <a:pPr algn="ctr"/>
                      <a:r>
                        <a:rPr lang="tr-TR" sz="2500" dirty="0"/>
                        <a:t>=</a:t>
                      </a:r>
                    </a:p>
                  </a:txBody>
                  <a:tcPr anchor="ctr"/>
                </a:tc>
                <a:tc>
                  <a:txBody>
                    <a:bodyPr/>
                    <a:lstStyle/>
                    <a:p>
                      <a:pPr algn="ctr"/>
                      <a:r>
                        <a:rPr lang="tr-TR" sz="2500" b="1" dirty="0">
                          <a:solidFill>
                            <a:srgbClr val="0070C0"/>
                          </a:solidFill>
                        </a:rPr>
                        <a:t>25.500 $</a:t>
                      </a:r>
                    </a:p>
                  </a:txBody>
                  <a:tcPr anchor="ctr"/>
                </a:tc>
                <a:tc>
                  <a:txBody>
                    <a:bodyPr/>
                    <a:lstStyle/>
                    <a:p>
                      <a:pPr algn="ctr"/>
                      <a:r>
                        <a:rPr lang="tr-TR" sz="2500" dirty="0"/>
                        <a:t>(Olumsuz)</a:t>
                      </a:r>
                    </a:p>
                  </a:txBody>
                  <a:tcPr anchor="ctr"/>
                </a:tc>
                <a:extLst>
                  <a:ext uri="{0D108BD9-81ED-4DB2-BD59-A6C34878D82A}">
                    <a16:rowId xmlns:a16="http://schemas.microsoft.com/office/drawing/2014/main" val="2976158026"/>
                  </a:ext>
                </a:extLst>
              </a:tr>
            </a:tbl>
          </a:graphicData>
        </a:graphic>
      </p:graphicFrame>
      <p:sp>
        <p:nvSpPr>
          <p:cNvPr id="5" name="Çift Köşeli Ayraç 4"/>
          <p:cNvSpPr/>
          <p:nvPr/>
        </p:nvSpPr>
        <p:spPr>
          <a:xfrm>
            <a:off x="3869143" y="2720125"/>
            <a:ext cx="288032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27787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098582" y="286604"/>
            <a:ext cx="10055780" cy="1450757"/>
          </a:xfrm>
        </p:spPr>
        <p:txBody>
          <a:bodyPr>
            <a:normAutofit/>
          </a:bodyPr>
          <a:lstStyle/>
          <a:p>
            <a:r>
              <a:rPr lang="tr-TR" dirty="0"/>
              <a:t>STANDART GÜG YÜKLEME ORANIN HESAPLANMASI – DİKİM GİDER YERİ</a:t>
            </a:r>
          </a:p>
        </p:txBody>
      </p:sp>
      <p:graphicFrame>
        <p:nvGraphicFramePr>
          <p:cNvPr id="5" name="İçerik Yer Tutucusu 2">
            <a:extLst>
              <a:ext uri="{FF2B5EF4-FFF2-40B4-BE49-F238E27FC236}">
                <a16:creationId xmlns:a16="http://schemas.microsoft.com/office/drawing/2014/main" id="{AC537514-4792-425B-B9F7-CC79B5095AF8}"/>
              </a:ext>
            </a:extLst>
          </p:cNvPr>
          <p:cNvGraphicFramePr>
            <a:graphicFrameLocks noGrp="1"/>
          </p:cNvGraphicFramePr>
          <p:nvPr>
            <p:ph idx="1"/>
            <p:extLst>
              <p:ext uri="{D42A27DB-BD31-4B8C-83A1-F6EECF244321}">
                <p14:modId xmlns:p14="http://schemas.microsoft.com/office/powerpoint/2010/main" val="761352858"/>
              </p:ext>
            </p:extLst>
          </p:nvPr>
        </p:nvGraphicFramePr>
        <p:xfrm>
          <a:off x="1098265" y="2098515"/>
          <a:ext cx="1005578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5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a:t>Örnek</a:t>
            </a:r>
          </a:p>
        </p:txBody>
      </p:sp>
      <p:sp>
        <p:nvSpPr>
          <p:cNvPr id="8" name="İçerik Yer Tutucusu 7"/>
          <p:cNvSpPr>
            <a:spLocks noGrp="1"/>
          </p:cNvSpPr>
          <p:nvPr>
            <p:ph idx="1"/>
          </p:nvPr>
        </p:nvSpPr>
        <p:spPr/>
        <p:txBody>
          <a:bodyPr/>
          <a:lstStyle/>
          <a:p>
            <a:pPr>
              <a:spcAft>
                <a:spcPts val="800"/>
              </a:spcAft>
            </a:pPr>
            <a:r>
              <a:rPr lang="tr-TR" altLang="tr-TR" dirty="0">
                <a:solidFill>
                  <a:schemeClr val="tx2"/>
                </a:solidFill>
              </a:rPr>
              <a:t>Dikim gider yeri için:</a:t>
            </a:r>
          </a:p>
          <a:p>
            <a:pPr>
              <a:spcAft>
                <a:spcPts val="800"/>
              </a:spcAft>
            </a:pPr>
            <a:endParaRPr lang="tr-TR" altLang="tr-TR" dirty="0">
              <a:solidFill>
                <a:schemeClr val="tx2"/>
              </a:solidFill>
            </a:endParaRPr>
          </a:p>
        </p:txBody>
      </p:sp>
      <p:graphicFrame>
        <p:nvGraphicFramePr>
          <p:cNvPr id="4" name="Tablo 3"/>
          <p:cNvGraphicFramePr>
            <a:graphicFrameLocks noGrp="1"/>
          </p:cNvGraphicFramePr>
          <p:nvPr>
            <p:extLst>
              <p:ext uri="{D42A27DB-BD31-4B8C-83A1-F6EECF244321}">
                <p14:modId xmlns:p14="http://schemas.microsoft.com/office/powerpoint/2010/main" val="4177087008"/>
              </p:ext>
            </p:extLst>
          </p:nvPr>
        </p:nvGraphicFramePr>
        <p:xfrm>
          <a:off x="1622097" y="2927430"/>
          <a:ext cx="9799334" cy="1229536"/>
        </p:xfrm>
        <a:graphic>
          <a:graphicData uri="http://schemas.openxmlformats.org/drawingml/2006/table">
            <a:tbl>
              <a:tblPr firstRow="1" bandRow="1">
                <a:tableStyleId>{2D5ABB26-0587-4C30-8999-92F81FD0307C}</a:tableStyleId>
              </a:tblPr>
              <a:tblGrid>
                <a:gridCol w="1685635">
                  <a:extLst>
                    <a:ext uri="{9D8B030D-6E8A-4147-A177-3AD203B41FA5}">
                      <a16:colId xmlns:a16="http://schemas.microsoft.com/office/drawing/2014/main" val="956334553"/>
                    </a:ext>
                  </a:extLst>
                </a:gridCol>
                <a:gridCol w="410999">
                  <a:extLst>
                    <a:ext uri="{9D8B030D-6E8A-4147-A177-3AD203B41FA5}">
                      <a16:colId xmlns:a16="http://schemas.microsoft.com/office/drawing/2014/main" val="1099736534"/>
                    </a:ext>
                  </a:extLst>
                </a:gridCol>
                <a:gridCol w="1397394">
                  <a:extLst>
                    <a:ext uri="{9D8B030D-6E8A-4147-A177-3AD203B41FA5}">
                      <a16:colId xmlns:a16="http://schemas.microsoft.com/office/drawing/2014/main" val="3319056265"/>
                    </a:ext>
                  </a:extLst>
                </a:gridCol>
                <a:gridCol w="321634">
                  <a:extLst>
                    <a:ext uri="{9D8B030D-6E8A-4147-A177-3AD203B41FA5}">
                      <a16:colId xmlns:a16="http://schemas.microsoft.com/office/drawing/2014/main" val="3707694288"/>
                    </a:ext>
                  </a:extLst>
                </a:gridCol>
                <a:gridCol w="1397394">
                  <a:extLst>
                    <a:ext uri="{9D8B030D-6E8A-4147-A177-3AD203B41FA5}">
                      <a16:colId xmlns:a16="http://schemas.microsoft.com/office/drawing/2014/main" val="444389820"/>
                    </a:ext>
                  </a:extLst>
                </a:gridCol>
                <a:gridCol w="328799">
                  <a:extLst>
                    <a:ext uri="{9D8B030D-6E8A-4147-A177-3AD203B41FA5}">
                      <a16:colId xmlns:a16="http://schemas.microsoft.com/office/drawing/2014/main" val="1848978632"/>
                    </a:ext>
                  </a:extLst>
                </a:gridCol>
                <a:gridCol w="722332">
                  <a:extLst>
                    <a:ext uri="{9D8B030D-6E8A-4147-A177-3AD203B41FA5}">
                      <a16:colId xmlns:a16="http://schemas.microsoft.com/office/drawing/2014/main" val="1977152242"/>
                    </a:ext>
                  </a:extLst>
                </a:gridCol>
                <a:gridCol w="294787">
                  <a:extLst>
                    <a:ext uri="{9D8B030D-6E8A-4147-A177-3AD203B41FA5}">
                      <a16:colId xmlns:a16="http://schemas.microsoft.com/office/drawing/2014/main" val="2068770934"/>
                    </a:ext>
                  </a:extLst>
                </a:gridCol>
                <a:gridCol w="1584176">
                  <a:extLst>
                    <a:ext uri="{9D8B030D-6E8A-4147-A177-3AD203B41FA5}">
                      <a16:colId xmlns:a16="http://schemas.microsoft.com/office/drawing/2014/main" val="2768117582"/>
                    </a:ext>
                  </a:extLst>
                </a:gridCol>
                <a:gridCol w="1656184">
                  <a:extLst>
                    <a:ext uri="{9D8B030D-6E8A-4147-A177-3AD203B41FA5}">
                      <a16:colId xmlns:a16="http://schemas.microsoft.com/office/drawing/2014/main" val="2080239303"/>
                    </a:ext>
                  </a:extLst>
                </a:gridCol>
              </a:tblGrid>
              <a:tr h="1229536">
                <a:tc>
                  <a:txBody>
                    <a:bodyPr/>
                    <a:lstStyle/>
                    <a:p>
                      <a:pPr algn="ctr"/>
                      <a:r>
                        <a:rPr lang="tr-TR" sz="2500" dirty="0"/>
                        <a:t>Kapasite Sapması</a:t>
                      </a:r>
                    </a:p>
                  </a:txBody>
                  <a:tcPr anchor="ctr"/>
                </a:tc>
                <a:tc>
                  <a:txBody>
                    <a:bodyPr/>
                    <a:lstStyle/>
                    <a:p>
                      <a:pPr algn="ctr"/>
                      <a:r>
                        <a:rPr lang="tr-TR" sz="2500" dirty="0"/>
                        <a:t>=</a:t>
                      </a:r>
                    </a:p>
                  </a:txBody>
                  <a:tcPr anchor="ctr"/>
                </a:tc>
                <a:tc>
                  <a:txBody>
                    <a:bodyPr/>
                    <a:lstStyle/>
                    <a:p>
                      <a:pPr algn="ctr"/>
                      <a:r>
                        <a:rPr lang="tr-TR" sz="2500" dirty="0"/>
                        <a:t>50.000</a:t>
                      </a:r>
                    </a:p>
                  </a:txBody>
                  <a:tcPr anchor="ctr"/>
                </a:tc>
                <a:tc>
                  <a:txBody>
                    <a:bodyPr/>
                    <a:lstStyle/>
                    <a:p>
                      <a:pPr algn="ctr"/>
                      <a:r>
                        <a:rPr lang="tr-TR" sz="3000" b="1" dirty="0"/>
                        <a:t>-</a:t>
                      </a:r>
                    </a:p>
                  </a:txBody>
                  <a:tcPr anchor="ctr"/>
                </a:tc>
                <a:tc>
                  <a:txBody>
                    <a:bodyPr/>
                    <a:lstStyle/>
                    <a:p>
                      <a:pPr algn="ctr"/>
                      <a:r>
                        <a:rPr lang="tr-TR" sz="2500" dirty="0"/>
                        <a:t>47.500</a:t>
                      </a:r>
                    </a:p>
                  </a:txBody>
                  <a:tcPr anchor="ctr"/>
                </a:tc>
                <a:tc>
                  <a:txBody>
                    <a:bodyPr/>
                    <a:lstStyle/>
                    <a:p>
                      <a:pPr algn="ctr"/>
                      <a:r>
                        <a:rPr lang="tr-TR" sz="2500" dirty="0"/>
                        <a:t>X</a:t>
                      </a:r>
                    </a:p>
                  </a:txBody>
                  <a:tcPr anchor="ctr"/>
                </a:tc>
                <a:tc>
                  <a:txBody>
                    <a:bodyPr/>
                    <a:lstStyle/>
                    <a:p>
                      <a:pPr algn="ctr"/>
                      <a:r>
                        <a:rPr lang="tr-TR" sz="2500" dirty="0"/>
                        <a:t>15</a:t>
                      </a:r>
                    </a:p>
                  </a:txBody>
                  <a:tcPr anchor="ctr"/>
                </a:tc>
                <a:tc>
                  <a:txBody>
                    <a:bodyPr/>
                    <a:lstStyle/>
                    <a:p>
                      <a:pPr algn="ctr"/>
                      <a:r>
                        <a:rPr lang="tr-TR" sz="2500" dirty="0"/>
                        <a:t>=</a:t>
                      </a:r>
                    </a:p>
                  </a:txBody>
                  <a:tcPr anchor="ctr"/>
                </a:tc>
                <a:tc>
                  <a:txBody>
                    <a:bodyPr/>
                    <a:lstStyle/>
                    <a:p>
                      <a:pPr algn="ctr"/>
                      <a:r>
                        <a:rPr lang="tr-TR" sz="2500" b="1" dirty="0">
                          <a:solidFill>
                            <a:srgbClr val="0070C0"/>
                          </a:solidFill>
                        </a:rPr>
                        <a:t>37.500 $</a:t>
                      </a:r>
                    </a:p>
                  </a:txBody>
                  <a:tcPr anchor="ctr"/>
                </a:tc>
                <a:tc>
                  <a:txBody>
                    <a:bodyPr/>
                    <a:lstStyle/>
                    <a:p>
                      <a:pPr algn="ctr"/>
                      <a:r>
                        <a:rPr lang="tr-TR" sz="2500" dirty="0"/>
                        <a:t>(Olumsuz)</a:t>
                      </a:r>
                    </a:p>
                  </a:txBody>
                  <a:tcPr anchor="ctr"/>
                </a:tc>
                <a:extLst>
                  <a:ext uri="{0D108BD9-81ED-4DB2-BD59-A6C34878D82A}">
                    <a16:rowId xmlns:a16="http://schemas.microsoft.com/office/drawing/2014/main" val="2976158026"/>
                  </a:ext>
                </a:extLst>
              </a:tr>
            </a:tbl>
          </a:graphicData>
        </a:graphic>
      </p:graphicFrame>
      <p:sp>
        <p:nvSpPr>
          <p:cNvPr id="5" name="Çift Köşeli Ayraç 4"/>
          <p:cNvSpPr/>
          <p:nvPr/>
        </p:nvSpPr>
        <p:spPr>
          <a:xfrm>
            <a:off x="3869143" y="2720125"/>
            <a:ext cx="2880320" cy="1548172"/>
          </a:xfrm>
          <a:prstGeom prst="bracketPair">
            <a:avLst/>
          </a:prstGeom>
          <a:ln w="38100">
            <a:solidFill>
              <a:schemeClr val="tx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tr-TR">
              <a:solidFill>
                <a:srgbClr val="000000"/>
              </a:solidFill>
              <a:latin typeface="Calibri" panose="020F0502020204030204"/>
            </a:endParaRPr>
          </a:p>
        </p:txBody>
      </p:sp>
    </p:spTree>
    <p:extLst>
      <p:ext uri="{BB962C8B-B14F-4D97-AF65-F5344CB8AC3E}">
        <p14:creationId xmlns:p14="http://schemas.microsoft.com/office/powerpoint/2010/main" val="251695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B4A6EF-23DD-1866-9103-DBA7751DB78A}"/>
              </a:ext>
            </a:extLst>
          </p:cNvPr>
          <p:cNvSpPr>
            <a:spLocks noGrp="1"/>
          </p:cNvSpPr>
          <p:nvPr>
            <p:ph type="title"/>
          </p:nvPr>
        </p:nvSpPr>
        <p:spPr/>
        <p:txBody>
          <a:bodyPr/>
          <a:lstStyle/>
          <a:p>
            <a:r>
              <a:rPr lang="en-US" sz="4800" dirty="0">
                <a:solidFill>
                  <a:schemeClr val="tx1">
                    <a:lumMod val="85000"/>
                    <a:lumOff val="15000"/>
                  </a:schemeClr>
                </a:solidFill>
              </a:rPr>
              <a:t>GENEL ÜRETİM GİDERİ SAPMASI TOPLAMI</a:t>
            </a:r>
            <a:endParaRPr lang="en-US" dirty="0"/>
          </a:p>
        </p:txBody>
      </p:sp>
      <p:graphicFrame>
        <p:nvGraphicFramePr>
          <p:cNvPr id="4" name="İçerik Yer Tutucusu 3">
            <a:extLst>
              <a:ext uri="{FF2B5EF4-FFF2-40B4-BE49-F238E27FC236}">
                <a16:creationId xmlns:a16="http://schemas.microsoft.com/office/drawing/2014/main" id="{0FCFA451-4E81-4CC6-2841-AF1B7CE367C1}"/>
              </a:ext>
            </a:extLst>
          </p:cNvPr>
          <p:cNvGraphicFramePr>
            <a:graphicFrameLocks noGrp="1"/>
          </p:cNvGraphicFramePr>
          <p:nvPr>
            <p:ph idx="1"/>
            <p:extLst>
              <p:ext uri="{D42A27DB-BD31-4B8C-83A1-F6EECF244321}">
                <p14:modId xmlns:p14="http://schemas.microsoft.com/office/powerpoint/2010/main" val="543780240"/>
              </p:ext>
            </p:extLst>
          </p:nvPr>
        </p:nvGraphicFramePr>
        <p:xfrm>
          <a:off x="1097279" y="2619986"/>
          <a:ext cx="9057834" cy="2286000"/>
        </p:xfrm>
        <a:graphic>
          <a:graphicData uri="http://schemas.openxmlformats.org/drawingml/2006/table">
            <a:tbl>
              <a:tblPr firstRow="1" bandRow="1">
                <a:tableStyleId>{5C22544A-7EE6-4342-B048-85BDC9FD1C3A}</a:tableStyleId>
              </a:tblPr>
              <a:tblGrid>
                <a:gridCol w="3019278">
                  <a:extLst>
                    <a:ext uri="{9D8B030D-6E8A-4147-A177-3AD203B41FA5}">
                      <a16:colId xmlns:a16="http://schemas.microsoft.com/office/drawing/2014/main" val="869078630"/>
                    </a:ext>
                  </a:extLst>
                </a:gridCol>
                <a:gridCol w="3019278">
                  <a:extLst>
                    <a:ext uri="{9D8B030D-6E8A-4147-A177-3AD203B41FA5}">
                      <a16:colId xmlns:a16="http://schemas.microsoft.com/office/drawing/2014/main" val="2100009615"/>
                    </a:ext>
                  </a:extLst>
                </a:gridCol>
                <a:gridCol w="3019278">
                  <a:extLst>
                    <a:ext uri="{9D8B030D-6E8A-4147-A177-3AD203B41FA5}">
                      <a16:colId xmlns:a16="http://schemas.microsoft.com/office/drawing/2014/main" val="3686630881"/>
                    </a:ext>
                  </a:extLst>
                </a:gridCol>
              </a:tblGrid>
              <a:tr h="370840">
                <a:tc>
                  <a:txBody>
                    <a:bodyPr/>
                    <a:lstStyle/>
                    <a:p>
                      <a:pPr algn="ctr"/>
                      <a:endParaRPr lang="en-US" sz="2400" dirty="0"/>
                    </a:p>
                  </a:txBody>
                  <a:tcPr anchor="ctr"/>
                </a:tc>
                <a:tc>
                  <a:txBody>
                    <a:bodyPr/>
                    <a:lstStyle/>
                    <a:p>
                      <a:pPr algn="ctr"/>
                      <a:r>
                        <a:rPr lang="tr-TR" sz="2400" dirty="0"/>
                        <a:t>KESİM</a:t>
                      </a:r>
                      <a:endParaRPr lang="en-US" sz="2400" dirty="0"/>
                    </a:p>
                  </a:txBody>
                  <a:tcPr anchor="ctr"/>
                </a:tc>
                <a:tc>
                  <a:txBody>
                    <a:bodyPr/>
                    <a:lstStyle/>
                    <a:p>
                      <a:pPr algn="ctr"/>
                      <a:r>
                        <a:rPr lang="tr-TR" sz="2400" dirty="0"/>
                        <a:t>DİKİM</a:t>
                      </a:r>
                      <a:endParaRPr lang="en-US" sz="2400" dirty="0"/>
                    </a:p>
                  </a:txBody>
                  <a:tcPr anchor="ctr"/>
                </a:tc>
                <a:extLst>
                  <a:ext uri="{0D108BD9-81ED-4DB2-BD59-A6C34878D82A}">
                    <a16:rowId xmlns:a16="http://schemas.microsoft.com/office/drawing/2014/main" val="163285046"/>
                  </a:ext>
                </a:extLst>
              </a:tr>
              <a:tr h="370840">
                <a:tc>
                  <a:txBody>
                    <a:bodyPr/>
                    <a:lstStyle/>
                    <a:p>
                      <a:pPr algn="ctr"/>
                      <a:r>
                        <a:rPr lang="tr-TR" sz="2400" dirty="0"/>
                        <a:t>BÜTÇE</a:t>
                      </a:r>
                      <a:endParaRPr lang="en-US" sz="2400" dirty="0"/>
                    </a:p>
                  </a:txBody>
                  <a:tcPr anchor="ctr"/>
                </a:tc>
                <a:tc>
                  <a:txBody>
                    <a:bodyPr/>
                    <a:lstStyle/>
                    <a:p>
                      <a:pPr algn="ctr"/>
                      <a:r>
                        <a:rPr lang="tr-TR" sz="2400" dirty="0"/>
                        <a:t>4.500 (Olumlu)</a:t>
                      </a:r>
                      <a:endParaRPr lang="en-US" sz="2400" dirty="0"/>
                    </a:p>
                  </a:txBody>
                  <a:tcPr anchor="ctr"/>
                </a:tc>
                <a:tc>
                  <a:txBody>
                    <a:bodyPr/>
                    <a:lstStyle/>
                    <a:p>
                      <a:pPr algn="ctr"/>
                      <a:r>
                        <a:rPr lang="tr-TR" sz="2400" dirty="0"/>
                        <a:t>27.500 (Olumsuz)</a:t>
                      </a:r>
                      <a:endParaRPr lang="en-US" sz="2400" dirty="0"/>
                    </a:p>
                  </a:txBody>
                  <a:tcPr anchor="ctr"/>
                </a:tc>
                <a:extLst>
                  <a:ext uri="{0D108BD9-81ED-4DB2-BD59-A6C34878D82A}">
                    <a16:rowId xmlns:a16="http://schemas.microsoft.com/office/drawing/2014/main" val="787098192"/>
                  </a:ext>
                </a:extLst>
              </a:tr>
              <a:tr h="370840">
                <a:tc>
                  <a:txBody>
                    <a:bodyPr/>
                    <a:lstStyle/>
                    <a:p>
                      <a:pPr algn="ctr"/>
                      <a:r>
                        <a:rPr lang="tr-TR" sz="2400" dirty="0"/>
                        <a:t>VERİM </a:t>
                      </a:r>
                    </a:p>
                  </a:txBody>
                  <a:tcPr anchor="ctr"/>
                </a:tc>
                <a:tc>
                  <a:txBody>
                    <a:bodyPr/>
                    <a:lstStyle/>
                    <a:p>
                      <a:pPr algn="ctr"/>
                      <a:r>
                        <a:rPr lang="tr-TR" sz="2400" dirty="0"/>
                        <a:t>3.000 (Olumlu)</a:t>
                      </a:r>
                      <a:endParaRPr lang="en-US" sz="2400" dirty="0"/>
                    </a:p>
                  </a:txBody>
                  <a:tcPr anchor="ctr"/>
                </a:tc>
                <a:tc>
                  <a:txBody>
                    <a:bodyPr/>
                    <a:lstStyle/>
                    <a:p>
                      <a:pPr algn="ctr"/>
                      <a:r>
                        <a:rPr lang="tr-TR" sz="2400" dirty="0"/>
                        <a:t>10.000 (Olumsuz)</a:t>
                      </a:r>
                      <a:endParaRPr lang="en-US" sz="2400" dirty="0"/>
                    </a:p>
                  </a:txBody>
                  <a:tcPr anchor="ctr"/>
                </a:tc>
                <a:extLst>
                  <a:ext uri="{0D108BD9-81ED-4DB2-BD59-A6C34878D82A}">
                    <a16:rowId xmlns:a16="http://schemas.microsoft.com/office/drawing/2014/main" val="3521889029"/>
                  </a:ext>
                </a:extLst>
              </a:tr>
              <a:tr h="370840">
                <a:tc>
                  <a:txBody>
                    <a:bodyPr/>
                    <a:lstStyle/>
                    <a:p>
                      <a:pPr algn="ctr"/>
                      <a:r>
                        <a:rPr lang="tr-TR" sz="2400" dirty="0"/>
                        <a:t>KAPASİTE</a:t>
                      </a:r>
                      <a:endParaRPr lang="en-US" sz="2400" dirty="0"/>
                    </a:p>
                  </a:txBody>
                  <a:tcPr anchor="ctr"/>
                </a:tc>
                <a:tc>
                  <a:txBody>
                    <a:bodyPr/>
                    <a:lstStyle/>
                    <a:p>
                      <a:pPr algn="ctr"/>
                      <a:r>
                        <a:rPr lang="tr-TR" sz="2400" dirty="0"/>
                        <a:t>25.500 (Olumsuz)</a:t>
                      </a:r>
                      <a:endParaRPr lang="en-US" sz="2400" dirty="0"/>
                    </a:p>
                  </a:txBody>
                  <a:tcPr anchor="ctr"/>
                </a:tc>
                <a:tc>
                  <a:txBody>
                    <a:bodyPr/>
                    <a:lstStyle/>
                    <a:p>
                      <a:pPr algn="ctr"/>
                      <a:r>
                        <a:rPr lang="tr-TR" sz="2400" dirty="0"/>
                        <a:t>37.500 (Olumsuz)</a:t>
                      </a:r>
                      <a:endParaRPr lang="en-US" sz="2400" dirty="0"/>
                    </a:p>
                  </a:txBody>
                  <a:tcPr anchor="ctr"/>
                </a:tc>
                <a:extLst>
                  <a:ext uri="{0D108BD9-81ED-4DB2-BD59-A6C34878D82A}">
                    <a16:rowId xmlns:a16="http://schemas.microsoft.com/office/drawing/2014/main" val="1236990142"/>
                  </a:ext>
                </a:extLst>
              </a:tr>
              <a:tr h="370840">
                <a:tc>
                  <a:txBody>
                    <a:bodyPr/>
                    <a:lstStyle/>
                    <a:p>
                      <a:pPr algn="ctr"/>
                      <a:r>
                        <a:rPr lang="tr-TR" sz="2400" b="1" dirty="0">
                          <a:solidFill>
                            <a:schemeClr val="bg1"/>
                          </a:solidFill>
                        </a:rPr>
                        <a:t>TOPLAM</a:t>
                      </a:r>
                      <a:endParaRPr lang="en-US" sz="2400" b="1" dirty="0">
                        <a:solidFill>
                          <a:schemeClr val="bg1"/>
                        </a:solidFill>
                      </a:endParaRPr>
                    </a:p>
                  </a:txBody>
                  <a:tcPr anchor="ctr">
                    <a:solidFill>
                      <a:schemeClr val="bg2">
                        <a:lumMod val="50000"/>
                      </a:schemeClr>
                    </a:solidFill>
                  </a:tcPr>
                </a:tc>
                <a:tc>
                  <a:txBody>
                    <a:bodyPr/>
                    <a:lstStyle/>
                    <a:p>
                      <a:pPr algn="ctr"/>
                      <a:r>
                        <a:rPr lang="tr-TR" sz="2400" b="1" dirty="0">
                          <a:solidFill>
                            <a:schemeClr val="bg1"/>
                          </a:solidFill>
                        </a:rPr>
                        <a:t>18.000 (Olumsuz)</a:t>
                      </a:r>
                      <a:endParaRPr lang="en-US" sz="2400" b="1" dirty="0">
                        <a:solidFill>
                          <a:schemeClr val="bg1"/>
                        </a:solidFill>
                      </a:endParaRPr>
                    </a:p>
                  </a:txBody>
                  <a:tcPr anchor="ctr">
                    <a:solidFill>
                      <a:schemeClr val="bg2">
                        <a:lumMod val="50000"/>
                      </a:schemeClr>
                    </a:solidFill>
                  </a:tcPr>
                </a:tc>
                <a:tc>
                  <a:txBody>
                    <a:bodyPr/>
                    <a:lstStyle/>
                    <a:p>
                      <a:pPr algn="ctr"/>
                      <a:r>
                        <a:rPr lang="tr-TR" sz="2400" b="1" dirty="0">
                          <a:solidFill>
                            <a:schemeClr val="bg1"/>
                          </a:solidFill>
                        </a:rPr>
                        <a:t>75.000 (Olumsuz</a:t>
                      </a:r>
                      <a:endParaRPr lang="en-US" sz="2400" b="1" dirty="0">
                        <a:solidFill>
                          <a:schemeClr val="bg1"/>
                        </a:solidFill>
                      </a:endParaRPr>
                    </a:p>
                  </a:txBody>
                  <a:tcPr anchor="ctr">
                    <a:solidFill>
                      <a:schemeClr val="bg2">
                        <a:lumMod val="50000"/>
                      </a:schemeClr>
                    </a:solidFill>
                  </a:tcPr>
                </a:tc>
                <a:extLst>
                  <a:ext uri="{0D108BD9-81ED-4DB2-BD59-A6C34878D82A}">
                    <a16:rowId xmlns:a16="http://schemas.microsoft.com/office/drawing/2014/main" val="3746153933"/>
                  </a:ext>
                </a:extLst>
              </a:tr>
            </a:tbl>
          </a:graphicData>
        </a:graphic>
      </p:graphicFrame>
    </p:spTree>
    <p:extLst>
      <p:ext uri="{BB962C8B-B14F-4D97-AF65-F5344CB8AC3E}">
        <p14:creationId xmlns:p14="http://schemas.microsoft.com/office/powerpoint/2010/main" val="30923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579DAE-C141-48DB-810E-C070C3008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3"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9" name="Rectangle 8">
            <a:extLst>
              <a:ext uri="{FF2B5EF4-FFF2-40B4-BE49-F238E27FC236}">
                <a16:creationId xmlns:a16="http://schemas.microsoft.com/office/drawing/2014/main" id="{02FD90C3-6350-4D5B-9738-6E94EDF3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3"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57200"/>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BCD2D517-BC35-4439-AC31-06DF764F2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9" y="0"/>
            <a:ext cx="12188825"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useBgFill="1">
        <p:nvSpPr>
          <p:cNvPr id="13" name="Rectangle 12">
            <a:extLst>
              <a:ext uri="{FF2B5EF4-FFF2-40B4-BE49-F238E27FC236}">
                <a16:creationId xmlns:a16="http://schemas.microsoft.com/office/drawing/2014/main" id="{2DD3F846-0483-40F5-A881-0C1AD2A0C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475" y="480060"/>
            <a:ext cx="11235050" cy="5897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pic>
        <p:nvPicPr>
          <p:cNvPr id="2" name="Resim 1"/>
          <p:cNvPicPr>
            <a:picLocks noChangeAspect="1"/>
          </p:cNvPicPr>
          <p:nvPr/>
        </p:nvPicPr>
        <p:blipFill rotWithShape="1">
          <a:blip r:embed="rId2"/>
          <a:srcRect b="9033"/>
          <a:stretch/>
        </p:blipFill>
        <p:spPr>
          <a:xfrm>
            <a:off x="2303163" y="801793"/>
            <a:ext cx="7585675" cy="5273056"/>
          </a:xfrm>
          <a:prstGeom prst="rect">
            <a:avLst/>
          </a:prstGeom>
        </p:spPr>
      </p:pic>
    </p:spTree>
    <p:extLst>
      <p:ext uri="{BB962C8B-B14F-4D97-AF65-F5344CB8AC3E}">
        <p14:creationId xmlns:p14="http://schemas.microsoft.com/office/powerpoint/2010/main" val="329448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Geçmişe bakış">
  <a:themeElements>
    <a:clrScheme name="Geçmişe bakış">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876</Words>
  <Application>Microsoft Macintosh PowerPoint</Application>
  <PresentationFormat>Geniş ekran</PresentationFormat>
  <Paragraphs>146</Paragraphs>
  <Slides>19</Slides>
  <Notes>0</Notes>
  <HiddenSlides>0</HiddenSlides>
  <MMClips>0</MMClips>
  <ScaleCrop>false</ScaleCrop>
  <HeadingPairs>
    <vt:vector size="6" baseType="variant">
      <vt:variant>
        <vt:lpstr>Kullanılan Yazı Tipleri</vt:lpstr>
      </vt:variant>
      <vt:variant>
        <vt:i4>7</vt:i4>
      </vt:variant>
      <vt:variant>
        <vt:lpstr>Tema</vt:lpstr>
      </vt:variant>
      <vt:variant>
        <vt:i4>3</vt:i4>
      </vt:variant>
      <vt:variant>
        <vt:lpstr>Slayt Başlıkları</vt:lpstr>
      </vt:variant>
      <vt:variant>
        <vt:i4>19</vt:i4>
      </vt:variant>
    </vt:vector>
  </HeadingPairs>
  <TitlesOfParts>
    <vt:vector size="29" baseType="lpstr">
      <vt:lpstr>Aptos</vt:lpstr>
      <vt:lpstr>Aptos Display</vt:lpstr>
      <vt:lpstr>Arial</vt:lpstr>
      <vt:lpstr>Calibri</vt:lpstr>
      <vt:lpstr>Calibri Light</vt:lpstr>
      <vt:lpstr>Nunito Sans</vt:lpstr>
      <vt:lpstr>Wingdings</vt:lpstr>
      <vt:lpstr>Geçmişe bakış</vt:lpstr>
      <vt:lpstr>1_Geçmişe bakış</vt:lpstr>
      <vt:lpstr>1_Office Teması</vt:lpstr>
      <vt:lpstr>Maliyet Analizi ve Bütçeleme</vt:lpstr>
      <vt:lpstr>GENEL ÜRETİM GİDERİ SAPMALARI</vt:lpstr>
      <vt:lpstr>BÜTÇE SAPMASI</vt:lpstr>
      <vt:lpstr>Örnek</vt:lpstr>
      <vt:lpstr>PowerPoint Sunusu</vt:lpstr>
      <vt:lpstr>PowerPoint Sunusu</vt:lpstr>
      <vt:lpstr>BÜTÇE SAPMASININ OLASI NEDENLERİ</vt:lpstr>
      <vt:lpstr>VERİM SAPMASI</vt:lpstr>
      <vt:lpstr>Örnek </vt:lpstr>
      <vt:lpstr>Örnek </vt:lpstr>
      <vt:lpstr>VERİM SAPMASININ OLASI NEDENLERİ</vt:lpstr>
      <vt:lpstr>KAPASİTE (HACİM) SAPMASI</vt:lpstr>
      <vt:lpstr>Örnek</vt:lpstr>
      <vt:lpstr>STANDART GÜG YÜKLEME ORANIN HESAPLANMASI </vt:lpstr>
      <vt:lpstr>Örnek</vt:lpstr>
      <vt:lpstr>STANDART GÜG YÜKLEME ORANIN HESAPLANMASI – DİKİM GİDER YERİ</vt:lpstr>
      <vt:lpstr>Örnek</vt:lpstr>
      <vt:lpstr>GENEL ÜRETİM GİDERİ SAPMASI TOPLAMI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Serhan GÜRKAN</dc:creator>
  <cp:lastModifiedBy>Serhan GÜRKAN</cp:lastModifiedBy>
  <cp:revision>19</cp:revision>
  <dcterms:created xsi:type="dcterms:W3CDTF">2024-03-24T12:33:26Z</dcterms:created>
  <dcterms:modified xsi:type="dcterms:W3CDTF">2025-04-21T18:45:35Z</dcterms:modified>
</cp:coreProperties>
</file>