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264" r:id="rId3"/>
    <p:sldId id="263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4" r:id="rId21"/>
    <p:sldId id="285" r:id="rId22"/>
    <p:sldId id="286" r:id="rId23"/>
    <p:sldId id="287" r:id="rId24"/>
    <p:sldId id="288" r:id="rId25"/>
    <p:sldId id="275" r:id="rId26"/>
    <p:sldId id="283" r:id="rId27"/>
    <p:sldId id="289" r:id="rId28"/>
    <p:sldId id="274" r:id="rId29"/>
    <p:sldId id="290" r:id="rId30"/>
    <p:sldId id="291" r:id="rId31"/>
    <p:sldId id="292" r:id="rId32"/>
    <p:sldId id="293" r:id="rId33"/>
    <p:sldId id="294" r:id="rId3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690"/>
  </p:normalViewPr>
  <p:slideViewPr>
    <p:cSldViewPr snapToGrid="0">
      <p:cViewPr varScale="1">
        <p:scale>
          <a:sx n="151" d="100"/>
          <a:sy n="151" d="100"/>
        </p:scale>
        <p:origin x="9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Yönetim Muhasebe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CA60F-B1EA-E656-ADF3-25F9733C2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2D164E-CABC-C0A3-8AE4-F580B497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Yönetim Muhasebesi Nedir?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E09109-CE94-8949-E80D-0C141E9D5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Yönetim muhasebesi, işletme yöneticilerinin planlama, kontrol ve karar alma süreçlerinde ihtiyaç duydukları bilgileri sağlayan muhasebe dalıdır. 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Amaç, yöneticilere doğru zamanda ilgili, anlaşılır ve işletme bölümlerine göre detaylandırılmış bilgiler sunmaktır.</a:t>
            </a:r>
          </a:p>
        </p:txBody>
      </p:sp>
    </p:spTree>
    <p:extLst>
      <p:ext uri="{BB962C8B-B14F-4D97-AF65-F5344CB8AC3E}">
        <p14:creationId xmlns:p14="http://schemas.microsoft.com/office/powerpoint/2010/main" val="1234253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C2123-8FBC-BA5A-E0A1-FD4D2A6E7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C6A341-A1EE-D805-812C-2F09D6678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Finansal Muhasebe ve Yönetim Muhasebesi Karşılaştırması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B3764FAA-5EA9-C772-A340-C763AA9D71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41546"/>
              </p:ext>
            </p:extLst>
          </p:nvPr>
        </p:nvGraphicFramePr>
        <p:xfrm>
          <a:off x="507999" y="2645225"/>
          <a:ext cx="11260668" cy="3359838"/>
        </p:xfrm>
        <a:graphic>
          <a:graphicData uri="http://schemas.openxmlformats.org/drawingml/2006/table">
            <a:tbl>
              <a:tblPr/>
              <a:tblGrid>
                <a:gridCol w="5630334">
                  <a:extLst>
                    <a:ext uri="{9D8B030D-6E8A-4147-A177-3AD203B41FA5}">
                      <a16:colId xmlns:a16="http://schemas.microsoft.com/office/drawing/2014/main" val="1740193544"/>
                    </a:ext>
                  </a:extLst>
                </a:gridCol>
                <a:gridCol w="5630334">
                  <a:extLst>
                    <a:ext uri="{9D8B030D-6E8A-4147-A177-3AD203B41FA5}">
                      <a16:colId xmlns:a16="http://schemas.microsoft.com/office/drawing/2014/main" val="344716946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 i="0" u="sng" dirty="0">
                          <a:latin typeface="AMERICAN TYPEWRITER CONDENSED L" panose="02090306020004020304" pitchFamily="18" charset="0"/>
                        </a:rPr>
                        <a:t>Finansal Muhasebe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1" i="0" u="sng" dirty="0">
                          <a:latin typeface="AMERICAN TYPEWRITER CONDENSED L" panose="02090306020004020304" pitchFamily="18" charset="0"/>
                        </a:rPr>
                        <a:t>Yönetim Muhasebesi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14682"/>
                  </a:ext>
                </a:extLst>
              </a:tr>
              <a:tr h="6189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İşletme dışındaki taraflara raporlar: sahipler, kredi verenler, vergi otoriteleri, düzenleyiciler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İşletme içindeki yöneticilere raporlar: planlama, kontrol, karar alma için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409560"/>
                  </a:ext>
                </a:extLst>
              </a:tr>
              <a:tr h="6189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Geçmiş faaliyetlerin mali sonuçlarına odaklanır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Geleceğe yönelik kararları etkileyen bilgilere odaklanır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679383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Nesnellik ve doğrulanabilirlik vurgulanır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İlgililik (relevance) vurgulanır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463077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Hassasiyet (precision) vurgulanır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Zamanlılık (timeliness) vurgulanır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3081943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Tüm işletmeyi kapsayan raporlar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Bölümlere (segmentlere) göre raporlar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337387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GAAP/IFRS kurallarına uymak zorundadır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GAAP/IFRS’e uymak zorunda değildir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319487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Dış raporlamalar için zorunludur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Zorunlu değildir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726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35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84584-BA30-28E5-4903-9FA8EE3CD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FAB065-1DD4-F779-1101-4FC8742CF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Yönetim Muhasebesinin Üç Temel İşlevi</a:t>
            </a:r>
            <a:br>
              <a:rPr lang="tr-TR" dirty="0">
                <a:latin typeface="American Typewriter Condensed L" panose="02090306020004020304" pitchFamily="18" charset="0"/>
              </a:rPr>
            </a:b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4B87E10-D947-FDE9-80FD-B5CF3B21B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Planlama → Hedef belirleme ve bütçe hazırlama.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Kontrol → Geri bildirim toplama, performans raporları.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Karar Alma → Alternatifler arasından seçim.</a:t>
            </a:r>
          </a:p>
        </p:txBody>
      </p:sp>
    </p:spTree>
    <p:extLst>
      <p:ext uri="{BB962C8B-B14F-4D97-AF65-F5344CB8AC3E}">
        <p14:creationId xmlns:p14="http://schemas.microsoft.com/office/powerpoint/2010/main" val="4066454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0A3AC-B521-F670-D524-AC75D21A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CB1E07-0A2E-230D-B712-C72FE462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Yönetim Muhasebesi Önemli?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F05027-4ACE-1BB0-EE26-22DE4E117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Kariyer İçin Önemi: Gelecekte hangi işte çalışacağınızı kesin bilemezsiniz.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Önemli olan: Belirsiz ortamlara uyum sağlayacak beceriler kazanmak.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Yönetim muhasebesi becerileri → Hangi sektörde olursanız olun değerli: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Plan yapma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Hedeflere ulaşma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Akıllı kararlar alma</a:t>
            </a:r>
          </a:p>
        </p:txBody>
      </p:sp>
    </p:spTree>
    <p:extLst>
      <p:ext uri="{BB962C8B-B14F-4D97-AF65-F5344CB8AC3E}">
        <p14:creationId xmlns:p14="http://schemas.microsoft.com/office/powerpoint/2010/main" val="3939285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2222-F6AC-751E-7E88-1084B799F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7A03E8-48DA-46E9-1F4D-FB8966ADE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Yönetim Muhasebesi Önemli?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0648B2-3140-72B3-BB2E-6643116271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333" y="2478024"/>
            <a:ext cx="5502995" cy="369417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 Bölümleri İçin Örnekler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Pazarlama: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Planlama: TV, basılı, internet reklam bütçesi → Kaç satış temsilcisi işe alınmalı?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Kontrol: İndirim satışları artırıyor mu? Stoklar tatil sezonunda doğru seviyede mi?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Karar: Hizmetler paket halinde mi satılmalı, ayrı ayrı mı? Doğrudan mı satılmalı, distribütörle mi?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Tedarik Zinciri Yönetimi: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Planlama: Gelecek dönem kaç birim üretilecek? Hangi giderler bütçelenmeli?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Kontrol: Harcamalar bütçeye uygun mu? Hatalı ürün oranı düşüyor mu?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Karar: Üretim yurtdışına kaydırılmalı mı? Süreçler yeniden tasarlanmalı mı?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93EF994-A1F3-EBC3-BB6F-73BAF5333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5" y="2478024"/>
            <a:ext cx="5295731" cy="369417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İnsan Kaynakları: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Planlama: İş güvenliği eğitimi için ne kadar bütçe? İşe alım reklamı için ne kadar harcama?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Kontrol: Çalışan devir oranı hedeflere uygun mu? Performans değerlendirmeleri zamanında yapılıyor mu?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Karar: Sağlık maliyetlerini düşürmek için yerinde sağlık personeli işe alınmalı mı? Geçici mi, kadrolu mu istihdam edilmeli?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055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A1EF3-723B-F9E5-04E4-09DF634BB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F5B084-0345-11EB-71A9-1066517B7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Maliyet Sınıflandırması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EC384A-E0E0-149F-36B4-40C5F1DF8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Muhasebede maliyetler farklı amaçlara göre sınıflandırılmıştır. Diğer bir ifade ile her maliyet tanımı her durumda işimize yaramamaktadır.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Maliyetlerin nesnelere yüklenmesi (ürün, müşteri, bölüm)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Üretim işletmelerinde maliyetler (direkt malzeme, direkt işçilik, genel üretim)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Finansal tablolar için (ürün maliyetleri, dönem giderleri)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Maliyet davranışı için (değişken, sabit, karma)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Karar verme için (fark maliyeti, batık maliyet, fırsat maliyeti)</a:t>
            </a:r>
          </a:p>
        </p:txBody>
      </p:sp>
    </p:spTree>
    <p:extLst>
      <p:ext uri="{BB962C8B-B14F-4D97-AF65-F5344CB8AC3E}">
        <p14:creationId xmlns:p14="http://schemas.microsoft.com/office/powerpoint/2010/main" val="725446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D8440-8656-CBC7-AA66-C588137BB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50E0C5-B605-8902-22E6-B5C760A9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Direkt Maliyet (Direct </a:t>
            </a:r>
            <a:r>
              <a:rPr lang="tr-TR" b="0" dirty="0" err="1">
                <a:latin typeface="American Typewriter Condensed L" panose="02090306020004020304" pitchFamily="18" charset="0"/>
              </a:rPr>
              <a:t>Cost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E609D2-8FEB-FB2A-EA29-F854BDAD8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Belirli bir maliyet nesnesine (ürün, müşteri, bölüm vb.) kolayca ve açıkça yüklenebilen maliyet.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Adidas’ın Tokyo ofisindeki satış müdürü maaşı → Tokyo ofisinin direkt maliyeti.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Belirli bir müşteri için basılan 10.000 broşürde kullanılan kâğıt → o müşterinin direkt maliyeti.</a:t>
            </a:r>
          </a:p>
        </p:txBody>
      </p:sp>
    </p:spTree>
    <p:extLst>
      <p:ext uri="{BB962C8B-B14F-4D97-AF65-F5344CB8AC3E}">
        <p14:creationId xmlns:p14="http://schemas.microsoft.com/office/powerpoint/2010/main" val="3632717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30D07-93E1-631A-7441-6694A2A8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77B022-B855-A745-411B-AAA4B37BB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Endirekt Maliyet (</a:t>
            </a:r>
            <a:r>
              <a:rPr lang="tr-TR" b="0" dirty="0" err="1">
                <a:latin typeface="American Typewriter Condensed L" panose="02090306020004020304" pitchFamily="18" charset="0"/>
              </a:rPr>
              <a:t>Indirect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Cost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DFC8CC-4971-9C6C-B954-50BEADCF9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Belirli bir maliyet nesnesine doğrudan yüklenemeyen maliyet.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Ortak maliyetler bu gruba girer.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Campbell </a:t>
            </a:r>
            <a:r>
              <a:rPr lang="tr-TR" dirty="0" err="1">
                <a:latin typeface="American Typewriter Condensed L" panose="02090306020004020304" pitchFamily="18" charset="0"/>
              </a:rPr>
              <a:t>Soup</a:t>
            </a:r>
            <a:r>
              <a:rPr lang="tr-TR" dirty="0">
                <a:latin typeface="American Typewriter Condensed L" panose="02090306020004020304" pitchFamily="18" charset="0"/>
              </a:rPr>
              <a:t> fabrikası birçok çeşit çorba üretir. Fabrika müdürünün maaşı → tek bir ürün için değil, fabrikanın tümü için katlanılır. Bu nedenle tavuklu şehriye çorbası için endirekt maliyettir.</a:t>
            </a:r>
          </a:p>
        </p:txBody>
      </p:sp>
    </p:spTree>
    <p:extLst>
      <p:ext uri="{BB962C8B-B14F-4D97-AF65-F5344CB8AC3E}">
        <p14:creationId xmlns:p14="http://schemas.microsoft.com/office/powerpoint/2010/main" val="2383991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A74FF-E731-B567-EE5E-2CA1D02A1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6C7EBF-9450-5F0F-B22D-17F489AD1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Aynı Maliyet, Farklı Durumlar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9C4FFF-C355-DB8C-31D7-92B3AFA8D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maliyet, kime göre ölçüldüğüne bağlı olarak direkt ya da endirekt olabilir.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Örn</a:t>
            </a:r>
            <a:r>
              <a:rPr lang="tr-TR" dirty="0">
                <a:latin typeface="American Typewriter Condensed L" panose="02090306020004020304" pitchFamily="18" charset="0"/>
              </a:rPr>
              <a:t>: Fabrika müdürü maaşı →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Tavuklu çorba için endirekt maliyet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Tüm üretim bölümü için direkt maliyet</a:t>
            </a:r>
          </a:p>
        </p:txBody>
      </p:sp>
    </p:spTree>
    <p:extLst>
      <p:ext uri="{BB962C8B-B14F-4D97-AF65-F5344CB8AC3E}">
        <p14:creationId xmlns:p14="http://schemas.microsoft.com/office/powerpoint/2010/main" val="3302084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61C69-1C08-7CD4-EAB2-573166CA5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BA50A-32D1-EAA4-D715-DA66DBD98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Örnek Senaryo – Manhattan Mağazası Kira Gideri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DBA5ED3-52D6-C849-5C83-2E3681C1C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478024"/>
            <a:ext cx="10640229" cy="36941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Abercrombie</a:t>
            </a:r>
            <a:r>
              <a:rPr lang="tr-TR" dirty="0">
                <a:latin typeface="American Typewriter Condensed L" panose="02090306020004020304" pitchFamily="18" charset="0"/>
              </a:rPr>
              <a:t> &amp; Fitch’in Beşinci Cadde’deki mağazası yıllık 12,5 milyon $ kira ödemektedir.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Kâr analizinde mağaza düzeyinde bakıldığında: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kira gideri, mağazanın 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direkt? / endirekt? </a:t>
            </a:r>
            <a:r>
              <a:rPr lang="tr-TR" dirty="0">
                <a:latin typeface="American Typewriter Condensed L" panose="02090306020004020304" pitchFamily="18" charset="0"/>
              </a:rPr>
              <a:t>maliyetidir.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Ürün düzeyinde bakıldığında: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Mağazada satılan her bir tişört, gömlek ya da pantolon için kira gideri 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direkt? / endirekt?</a:t>
            </a:r>
            <a:r>
              <a:rPr lang="tr-TR" dirty="0">
                <a:latin typeface="American Typewriter Condensed L" panose="02090306020004020304" pitchFamily="18" charset="0"/>
              </a:rPr>
              <a:t> maliyettir.</a:t>
            </a:r>
          </a:p>
        </p:txBody>
      </p:sp>
    </p:spTree>
    <p:extLst>
      <p:ext uri="{BB962C8B-B14F-4D97-AF65-F5344CB8AC3E}">
        <p14:creationId xmlns:p14="http://schemas.microsoft.com/office/powerpoint/2010/main" val="3090281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BFB83-B049-AE30-161F-41357E416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2E8236-51A1-33AB-DF18-C3864A55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Üretim ve Üretim Dışı Maliyetler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37BC0C-1B39-1C62-73AE-67FF7F7EC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Üretim Maliyetleri (</a:t>
            </a:r>
            <a:r>
              <a:rPr lang="tr-TR" dirty="0" err="1">
                <a:latin typeface="American Typewriter Condensed L" panose="02090306020004020304" pitchFamily="18" charset="0"/>
              </a:rPr>
              <a:t>Manufacturing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Costs</a:t>
            </a:r>
            <a:r>
              <a:rPr lang="tr-TR" dirty="0">
                <a:latin typeface="American Typewriter Condensed L" panose="02090306020004020304" pitchFamily="18" charset="0"/>
              </a:rPr>
              <a:t>): Üretim süreciyle doğrudan ilişkili.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Üretim Dışı Maliyetler (</a:t>
            </a:r>
            <a:r>
              <a:rPr lang="tr-TR" dirty="0" err="1">
                <a:latin typeface="American Typewriter Condensed L" panose="02090306020004020304" pitchFamily="18" charset="0"/>
              </a:rPr>
              <a:t>Nonmanufacturing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Costs</a:t>
            </a:r>
            <a:r>
              <a:rPr lang="tr-TR" dirty="0">
                <a:latin typeface="American Typewriter Condensed L" panose="02090306020004020304" pitchFamily="18" charset="0"/>
              </a:rPr>
              <a:t>): Satış ve genel yönetim giderleri.</a:t>
            </a:r>
          </a:p>
        </p:txBody>
      </p:sp>
    </p:spTree>
    <p:extLst>
      <p:ext uri="{BB962C8B-B14F-4D97-AF65-F5344CB8AC3E}">
        <p14:creationId xmlns:p14="http://schemas.microsoft.com/office/powerpoint/2010/main" val="2910084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3313F-723E-AE9F-2057-74028D23D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25D25C-598B-375F-4129-B479F28A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Üretim Maliyetleri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55304F-73A5-E2FD-66CE-5B9BE50B1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Direkt İlk Madde ve Malzeme (Direct </a:t>
            </a:r>
            <a:r>
              <a:rPr lang="tr-TR" dirty="0" err="1">
                <a:latin typeface="American Typewriter Condensed L" panose="02090306020004020304" pitchFamily="18" charset="0"/>
              </a:rPr>
              <a:t>Materials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Direkt İşçilik (Direct </a:t>
            </a:r>
            <a:r>
              <a:rPr lang="tr-TR" dirty="0" err="1">
                <a:latin typeface="American Typewriter Condensed L" panose="02090306020004020304" pitchFamily="18" charset="0"/>
              </a:rPr>
              <a:t>Labor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Genel Üretim Giderleri (</a:t>
            </a:r>
            <a:r>
              <a:rPr lang="tr-TR" dirty="0" err="1">
                <a:latin typeface="American Typewriter Condensed L" panose="02090306020004020304" pitchFamily="18" charset="0"/>
              </a:rPr>
              <a:t>Manufacturing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Overhead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07955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F4F7F-4C1B-F275-573C-BD571AE7C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667DF3-2EA6-39D5-68A8-0D69E1F92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Maliyet Davranışı (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Behavior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276AA8-B9CD-6CE0-B441-20C0D723E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Maliyet davranışı = bir maliyetin faaliyet düzeyindeki değişime nasıl tepki verdiği.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Yönetim için kritik: Planlama ve bütçelemede hangi maliyetlerin değişeceğini bilmek.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Üç tür maliyet: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Değişken maliyet (</a:t>
            </a:r>
            <a:r>
              <a:rPr lang="tr-TR" dirty="0" err="1">
                <a:latin typeface="American Typewriter Condensed L" panose="02090306020004020304" pitchFamily="18" charset="0"/>
              </a:rPr>
              <a:t>Variable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Sabit maliyet (</a:t>
            </a:r>
            <a:r>
              <a:rPr lang="tr-TR" dirty="0" err="1">
                <a:latin typeface="American Typewriter Condensed L" panose="02090306020004020304" pitchFamily="18" charset="0"/>
              </a:rPr>
              <a:t>Fixed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Karma maliyet (Mixed)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dağılım → Maliyet yapısı (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Structure</a:t>
            </a:r>
            <a:r>
              <a:rPr lang="tr-TR" dirty="0">
                <a:latin typeface="American Typewriter Condensed L" panose="02090306020004020304" pitchFamily="18" charset="0"/>
              </a:rPr>
              <a:t>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380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C484-F190-6406-1A8A-3DF3E5BD7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073599-48F5-AECE-F58C-56F5D41E5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Değişken Maliyet (</a:t>
            </a:r>
            <a:r>
              <a:rPr lang="tr-TR" dirty="0" err="1">
                <a:latin typeface="American Typewriter Condensed L" panose="02090306020004020304" pitchFamily="18" charset="0"/>
              </a:rPr>
              <a:t>Variable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165AF0-B5DD-8A00-3585-73A90EC56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Toplamda → faaliyet düzeyiyle doğru orantılı değişir.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Birim başına → sabit kalır.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Örnekler: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Direkt malzeme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Direkt işçilik (varsayım)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Elektrik, sarf malzemeleri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komisyonları, nakliye giderleri</a:t>
            </a:r>
          </a:p>
        </p:txBody>
      </p:sp>
    </p:spTree>
    <p:extLst>
      <p:ext uri="{BB962C8B-B14F-4D97-AF65-F5344CB8AC3E}">
        <p14:creationId xmlns:p14="http://schemas.microsoft.com/office/powerpoint/2010/main" val="2634858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61244-7219-10F9-68DE-64FDD5091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F0B09B-F6CF-814A-F8E3-890AE6D85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Örnek: </a:t>
            </a:r>
            <a:r>
              <a:rPr lang="tr-TR" dirty="0" err="1">
                <a:latin typeface="American Typewriter Condensed L" panose="02090306020004020304" pitchFamily="18" charset="0"/>
              </a:rPr>
              <a:t>Nooksack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Expeditions</a:t>
            </a:r>
            <a:r>
              <a:rPr lang="tr-TR" dirty="0">
                <a:latin typeface="American Typewriter Condensed L" panose="02090306020004020304" pitchFamily="18" charset="0"/>
              </a:rPr>
              <a:t> (Rafting Turları)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71D5468-DFEB-AD21-3469-0716C15ED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Şirket: Kuzey </a:t>
            </a:r>
            <a:r>
              <a:rPr lang="tr-TR" dirty="0" err="1">
                <a:latin typeface="American Typewriter Condensed L" panose="02090306020004020304" pitchFamily="18" charset="0"/>
              </a:rPr>
              <a:t>Cascade</a:t>
            </a:r>
            <a:r>
              <a:rPr lang="tr-TR" dirty="0">
                <a:latin typeface="American Typewriter Condensed L" panose="02090306020004020304" pitchFamily="18" charset="0"/>
              </a:rPr>
              <a:t> Dağları’nda rafting gezileri düzenliyor.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misafir için öğle yemeği → 30 $ (</a:t>
            </a:r>
            <a:r>
              <a:rPr lang="tr-TR" dirty="0" err="1">
                <a:latin typeface="American Typewriter Condensed L" panose="02090306020004020304" pitchFamily="18" charset="0"/>
              </a:rPr>
              <a:t>caterer’dan</a:t>
            </a:r>
            <a:r>
              <a:rPr lang="tr-TR" dirty="0">
                <a:latin typeface="American Typewriter Condensed L" panose="02090306020004020304" pitchFamily="18" charset="0"/>
              </a:rPr>
              <a:t> alınan).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Maliyet Davranışı: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250 misafir → 250 × 30 $ = 7.500 $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500 misafir → 500 × 30 $ = 15.000 $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750 misafir → 750 × 30 $ = 22.500 $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1.000 misafir → 1.000 × 30 $ = 30.000 $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Sonuç: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Birim başına maliyet sabit = 30 $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 maliyet faaliyet düzeyiyle doğrusal artıyor.</a:t>
            </a:r>
          </a:p>
        </p:txBody>
      </p:sp>
    </p:spTree>
    <p:extLst>
      <p:ext uri="{BB962C8B-B14F-4D97-AF65-F5344CB8AC3E}">
        <p14:creationId xmlns:p14="http://schemas.microsoft.com/office/powerpoint/2010/main" val="1305287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F4C5A-4D60-52EB-A9FE-F220265DE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D2687E-26E7-72E5-68E2-658BD84F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Faaliyet Tabanı (Activity Base) - Maliyet sürücüsü (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 Driver)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9D664-9275-B57D-6798-9839DD244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Değişken maliyetin bağlı olduğu faaliyet ölçütü.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Örnekler: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Üretilen birim sayısı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Satılan ürün miktarı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Çalışılan işçilik saatleri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temsilcisinin yaptığı kilometre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Otelde yıkanan çamaşır </a:t>
            </a:r>
            <a:r>
              <a:rPr lang="tr-TR" dirty="0" err="1">
                <a:latin typeface="American Typewriter Condensed L" panose="02090306020004020304" pitchFamily="18" charset="0"/>
              </a:rPr>
              <a:t>kg’sı</a:t>
            </a: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Hastanedeki dolu yatak sayısı</a:t>
            </a:r>
          </a:p>
        </p:txBody>
      </p:sp>
    </p:spTree>
    <p:extLst>
      <p:ext uri="{BB962C8B-B14F-4D97-AF65-F5344CB8AC3E}">
        <p14:creationId xmlns:p14="http://schemas.microsoft.com/office/powerpoint/2010/main" val="649151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E6172-C0EF-4330-058F-2AA16BD0B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D403C5-20FC-A924-E9C8-F5EC8F524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Sabit Maliyetler (</a:t>
            </a:r>
            <a:r>
              <a:rPr lang="tr-TR" b="0" dirty="0" err="1">
                <a:latin typeface="American Typewriter Condensed L" panose="02090306020004020304" pitchFamily="18" charset="0"/>
              </a:rPr>
              <a:t>Fixed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Costs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D5C091-7149-8CC6-EDCC-312D0B38D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Toplamda, faaliyet düzeyinden bağımsız olarak sabit kalan maliyetler.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Faaliyet seviyesi artsa da azalsa da toplam sabit maliyet değişmez.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Örnekler: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Amortisman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Sigorta giderleri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Emlak vergileri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Kira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Yönetici maaşları</a:t>
            </a:r>
          </a:p>
        </p:txBody>
      </p:sp>
    </p:spTree>
    <p:extLst>
      <p:ext uri="{BB962C8B-B14F-4D97-AF65-F5344CB8AC3E}">
        <p14:creationId xmlns:p14="http://schemas.microsoft.com/office/powerpoint/2010/main" val="3293316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78502-06C2-3F63-2914-0A565D010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E17616-53AE-2259-0033-E65A11FB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Örnek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28DAA9-1BBA-C92C-5F77-E90199FB6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Otel, misafirlerin ekipmanlarını depolamak için aylık 500 $ kira ödüyor.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Kaç misafir gelirse gelsin kira = 500 $ (sabit).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Ortalama maliyetler: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250 misafir → 500 ÷ 250 = 2 $ / misafir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500 misafir → 1 $ / misafir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750 misafir → 0,67 $ / misafir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1.000 misafir → 0,50 $ / misafir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Sonuç: Toplam sabit maliyet değişmez, fakat birim başına sabit maliyet azalarak yayılır.</a:t>
            </a:r>
          </a:p>
        </p:txBody>
      </p:sp>
    </p:spTree>
    <p:extLst>
      <p:ext uri="{BB962C8B-B14F-4D97-AF65-F5344CB8AC3E}">
        <p14:creationId xmlns:p14="http://schemas.microsoft.com/office/powerpoint/2010/main" val="2858289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0A6AF-ACF3-B737-EB75-E84B863AA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CCBBFA-AA58-B4B2-D85B-30556B0A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Sabit Maliyet Türleri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E58FCE-FC68-B819-880F-05F3E07A8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1. Taahhüt Edilmiş (</a:t>
            </a:r>
            <a:r>
              <a:rPr lang="tr-TR" dirty="0" err="1">
                <a:latin typeface="American Typewriter Condensed L" panose="02090306020004020304" pitchFamily="18" charset="0"/>
              </a:rPr>
              <a:t>Committed</a:t>
            </a:r>
            <a:r>
              <a:rPr lang="tr-TR" dirty="0">
                <a:latin typeface="American Typewriter Condensed L" panose="02090306020004020304" pitchFamily="18" charset="0"/>
              </a:rPr>
              <a:t>) Sabit Maliyetler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Uzun vadeli yatırımlar → kısa dönemde kolayca azaltılamaz.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Örn</a:t>
            </a:r>
            <a:r>
              <a:rPr lang="tr-TR" dirty="0">
                <a:latin typeface="American Typewriter Condensed L" panose="02090306020004020304" pitchFamily="18" charset="0"/>
              </a:rPr>
              <a:t>: tesis ve makine yatırımları, emlak vergileri, üst yönetim maaşları.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2. İhtiyari (</a:t>
            </a:r>
            <a:r>
              <a:rPr lang="tr-TR" dirty="0" err="1">
                <a:latin typeface="American Typewriter Condensed L" panose="02090306020004020304" pitchFamily="18" charset="0"/>
              </a:rPr>
              <a:t>Discretionary</a:t>
            </a:r>
            <a:r>
              <a:rPr lang="tr-TR" dirty="0">
                <a:latin typeface="American Typewriter Condensed L" panose="02090306020004020304" pitchFamily="18" charset="0"/>
              </a:rPr>
              <a:t>) Sabit Maliyetler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Yönetimin yıllık kararlarıyla belirlenir.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Örn</a:t>
            </a:r>
            <a:r>
              <a:rPr lang="tr-TR" dirty="0">
                <a:latin typeface="American Typewriter Condensed L" panose="02090306020004020304" pitchFamily="18" charset="0"/>
              </a:rPr>
              <a:t>: reklam, Ar-</a:t>
            </a:r>
            <a:r>
              <a:rPr lang="tr-TR" dirty="0" err="1">
                <a:latin typeface="American Typewriter Condensed L" panose="02090306020004020304" pitchFamily="18" charset="0"/>
              </a:rPr>
              <a:t>Ge</a:t>
            </a:r>
            <a:r>
              <a:rPr lang="tr-TR" dirty="0">
                <a:latin typeface="American Typewriter Condensed L" panose="02090306020004020304" pitchFamily="18" charset="0"/>
              </a:rPr>
              <a:t>, halkla ilişkiler, staj programları.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Kısa dönemde kısılabilir → uzun vadeli hedeflere zarar vermeden.</a:t>
            </a:r>
          </a:p>
        </p:txBody>
      </p:sp>
    </p:spTree>
    <p:extLst>
      <p:ext uri="{BB962C8B-B14F-4D97-AF65-F5344CB8AC3E}">
        <p14:creationId xmlns:p14="http://schemas.microsoft.com/office/powerpoint/2010/main" val="284232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43883-1224-E46A-0869-EE7C082C5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DA5E12-4730-BFC2-1DE2-4C140315B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Doğrusallık (</a:t>
            </a:r>
            <a:r>
              <a:rPr lang="tr-TR" b="0" dirty="0" err="1">
                <a:latin typeface="American Typewriter Condensed L" panose="02090306020004020304" pitchFamily="18" charset="0"/>
              </a:rPr>
              <a:t>Linearity</a:t>
            </a:r>
            <a:r>
              <a:rPr lang="tr-TR" b="0" dirty="0">
                <a:latin typeface="American Typewriter Condensed L" panose="02090306020004020304" pitchFamily="18" charset="0"/>
              </a:rPr>
              <a:t>) ve İlgili Aralık (</a:t>
            </a:r>
            <a:r>
              <a:rPr lang="tr-TR" b="0" dirty="0" err="1">
                <a:latin typeface="American Typewriter Condensed L" panose="02090306020004020304" pitchFamily="18" charset="0"/>
              </a:rPr>
              <a:t>Relevant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Range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ED460F7-ADEA-8EAE-F8C6-940F5CA69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Yönetim muhasebesinde maliyetler, dar bir faaliyet bandında doğrusal kabul edilir.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İlgili aralık: Bu doğrusal varsayımın makul olduğu faaliyet düzeyi aralığı.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aralık dışına çıkıldığında maliyet davranışı değişebilir (yeni kapasite, yeni sözleşme, vb.).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Neden Kritik?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Bütçe, planlama ve maliyet tahminleri ilgili aralık varsayımına dayanır.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Aynı “sabit” maliyet, aralık aşıldığında basamaklı şekilde artabilir.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Yanlış aralık → yanıltıcı birim maliyetler, hatalı fiyatlama/kapasite kararları.</a:t>
            </a:r>
          </a:p>
        </p:txBody>
      </p:sp>
    </p:spTree>
    <p:extLst>
      <p:ext uri="{BB962C8B-B14F-4D97-AF65-F5344CB8AC3E}">
        <p14:creationId xmlns:p14="http://schemas.microsoft.com/office/powerpoint/2010/main" val="1677577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64E4A-90CA-18A2-3000-862C74FF9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1CAD36-7DAC-4B19-D002-CB86A6A5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Örnek: Mayo </a:t>
            </a:r>
            <a:r>
              <a:rPr lang="tr-TR" dirty="0" err="1">
                <a:latin typeface="American Typewriter Condensed L" panose="02090306020004020304" pitchFamily="18" charset="0"/>
              </a:rPr>
              <a:t>Clinic</a:t>
            </a:r>
            <a:r>
              <a:rPr lang="tr-TR" dirty="0">
                <a:latin typeface="American Typewriter Condensed L" panose="02090306020004020304" pitchFamily="18" charset="0"/>
              </a:rPr>
              <a:t> – Test Cihazı (Basamaklı Sabit)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F10374-2FC6-B105-8C87-4418C4BA4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Aylık kira: 20.000 $/cihaz, kapasite 3.000 test/ay.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0–3.000 test: toplam sabit kira 20.000 $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3.001–6.000 test: ikinci cihaz gerekir → 40.000 $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Maliyet, test başına değil cihaz adımı ile artar (basamaklı sabit maliyet).</a:t>
            </a:r>
          </a:p>
        </p:txBody>
      </p:sp>
    </p:spTree>
    <p:extLst>
      <p:ext uri="{BB962C8B-B14F-4D97-AF65-F5344CB8AC3E}">
        <p14:creationId xmlns:p14="http://schemas.microsoft.com/office/powerpoint/2010/main" val="4076176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5CA19-08B8-6F76-3A6C-D1C275ED7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F36D5-CD98-ED94-56B9-E44BF634D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Karma Maliyetler (Mixed </a:t>
            </a:r>
            <a:r>
              <a:rPr lang="tr-TR" dirty="0" err="1">
                <a:latin typeface="American Typewriter Condensed L" panose="02090306020004020304" pitchFamily="18" charset="0"/>
              </a:rPr>
              <a:t>Costs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67AF2A-9BEA-46F5-1558-A0875D85D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Hem sabit hem de değişken unsurlar içerir.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Diğer adı: yarı değişken (</a:t>
            </a:r>
            <a:r>
              <a:rPr lang="tr-TR" dirty="0" err="1">
                <a:latin typeface="American Typewriter Condensed L" panose="02090306020004020304" pitchFamily="18" charset="0"/>
              </a:rPr>
              <a:t>semivariable</a:t>
            </a:r>
            <a:r>
              <a:rPr lang="tr-TR" dirty="0">
                <a:latin typeface="American Typewriter Condensed L" panose="02090306020004020304" pitchFamily="18" charset="0"/>
              </a:rPr>
              <a:t>) maliyetler.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Formül: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𝑌 = 𝑎 + 𝑏𝑋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 = Toplam karma maliyet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 = Sabit maliyet (dikey kesişim)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 = Birim başına değişken maliyet (eğim)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X = Faaliyet düzeyi</a:t>
            </a:r>
          </a:p>
        </p:txBody>
      </p:sp>
    </p:spTree>
    <p:extLst>
      <p:ext uri="{BB962C8B-B14F-4D97-AF65-F5344CB8AC3E}">
        <p14:creationId xmlns:p14="http://schemas.microsoft.com/office/powerpoint/2010/main" val="1793708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04AAA-9941-92F5-EE76-4708870D0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483130-D8DD-9067-25F8-0A97F7DC1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>
                <a:latin typeface="American Typewriter Condensed L" panose="02090306020004020304" pitchFamily="18" charset="0"/>
              </a:rPr>
              <a:t>Nooksack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Expeditions</a:t>
            </a:r>
            <a:r>
              <a:rPr lang="tr-TR" dirty="0">
                <a:latin typeface="American Typewriter Condensed L" panose="02090306020004020304" pitchFamily="18" charset="0"/>
              </a:rPr>
              <a:t> Örneği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77AD06-B16F-61AF-393E-CC35E2E73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Şirketin devlete ödediği lisans ücretleri: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25.000 $ sabit yıllık lisans ücreti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3 $ / rafting turu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1.000 tur yapılırsa: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 = 25.000 $ + (3 $ × 1.000) = 28.000 $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Hiç müşteri gelmese bile 25.000 $ sabit kısım ödenmek zorunda.</a:t>
            </a:r>
          </a:p>
        </p:txBody>
      </p:sp>
    </p:spTree>
    <p:extLst>
      <p:ext uri="{BB962C8B-B14F-4D97-AF65-F5344CB8AC3E}">
        <p14:creationId xmlns:p14="http://schemas.microsoft.com/office/powerpoint/2010/main" val="1575169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4DD81-1219-C013-3EC6-5BE3D3573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A1F6E3-4948-64EF-5FB8-9B424D58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Haftada sunulan kupa sayısı arttıkça kupa başına ortalama maliyet artar mı, azalır mı, yoksa aynı mı kalır?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8CF93A-4243-211B-E7BB-7D8B4B398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Espresso Express, yoğun banliyö alışveriş merkezlerinde birden çok espresso standı işletmektedir. Tek bir standın haftalık sabit gideri 1.200 $’</a:t>
            </a:r>
            <a:r>
              <a:rPr lang="tr-TR" dirty="0" err="1">
                <a:latin typeface="American Typewriter Condensed L" panose="02090306020004020304" pitchFamily="18" charset="0"/>
              </a:rPr>
              <a:t>dır</a:t>
            </a:r>
            <a:r>
              <a:rPr lang="tr-TR" dirty="0">
                <a:latin typeface="American Typewriter Condensed L" panose="02090306020004020304" pitchFamily="18" charset="0"/>
              </a:rPr>
              <a:t>. Kupa başına değişken maliyet 0,22 $’</a:t>
            </a:r>
            <a:r>
              <a:rPr lang="tr-TR" dirty="0" err="1">
                <a:latin typeface="American Typewriter Condensed L" panose="02090306020004020304" pitchFamily="18" charset="0"/>
              </a:rPr>
              <a:t>dır</a:t>
            </a:r>
            <a:r>
              <a:rPr lang="tr-TR" dirty="0">
                <a:latin typeface="American Typewriter Condensed L" panose="02090306020004020304" pitchFamily="18" charset="0"/>
              </a:rPr>
              <a:t>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FF36EA11-C6D8-CA2B-3031-FF23CD368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059269"/>
              </p:ext>
            </p:extLst>
          </p:nvPr>
        </p:nvGraphicFramePr>
        <p:xfrm>
          <a:off x="908304" y="3922323"/>
          <a:ext cx="10515600" cy="134112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45956892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40722126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2437612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2738923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600" b="0" i="0">
                          <a:latin typeface="American Typewriter Condensed L" panose="02090306020004020304" pitchFamily="18" charset="0"/>
                        </a:rPr>
                        <a:t>Haftada Sunulan Kahve (kupa)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 dirty="0">
                          <a:latin typeface="American Typewriter Condensed L" panose="02090306020004020304" pitchFamily="18" charset="0"/>
                        </a:rPr>
                        <a:t>1.000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 dirty="0">
                          <a:latin typeface="American Typewriter Condensed L" panose="02090306020004020304" pitchFamily="18" charset="0"/>
                        </a:rPr>
                        <a:t>1.200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 dirty="0">
                          <a:latin typeface="American Typewriter Condensed L" panose="02090306020004020304" pitchFamily="18" charset="0"/>
                        </a:rPr>
                        <a:t>1.400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598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600" b="0" i="0" dirty="0">
                          <a:latin typeface="American Typewriter Condensed L" panose="02090306020004020304" pitchFamily="18" charset="0"/>
                        </a:rPr>
                        <a:t>Kupa başına sabit gider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>
                          <a:latin typeface="American Typewriter Condensed L" panose="02090306020004020304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>
                          <a:latin typeface="American Typewriter Condensed L" panose="02090306020004020304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>
                          <a:latin typeface="American Typewriter Condensed L" panose="02090306020004020304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115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600" b="0" i="0" dirty="0">
                          <a:latin typeface="American Typewriter Condensed L" panose="02090306020004020304" pitchFamily="18" charset="0"/>
                        </a:rPr>
                        <a:t>Kupa başına değişken gider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>
                          <a:latin typeface="American Typewriter Condensed L" panose="02090306020004020304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>
                          <a:latin typeface="American Typewriter Condensed L" panose="02090306020004020304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>
                          <a:latin typeface="American Typewriter Condensed L" panose="02090306020004020304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393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600" b="0" i="0" dirty="0">
                          <a:latin typeface="American Typewriter Condensed L" panose="02090306020004020304" pitchFamily="18" charset="0"/>
                        </a:rPr>
                        <a:t>Kupa başına ortalama maliyet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>
                          <a:latin typeface="American Typewriter Condensed L" panose="02090306020004020304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>
                          <a:latin typeface="American Typewriter Condensed L" panose="02090306020004020304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1600" b="0" i="0" dirty="0">
                          <a:latin typeface="American Typewriter Condensed L" panose="02090306020004020304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5567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696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0E871-265B-5EBF-0B66-0F9F95378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7D27C7-DD51-A663-B1FD-E5BABFCB4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Karar Alma için Maliyet Sınıfları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3B1751-98AE-E442-E92B-D92C9C028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Karar = alternatifler arasından seçim.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İlgili maliyetler → alternatifler arasında farklı olan geleceğe dönük maliyetler/yararlar.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İlgisiz maliyetler → değişmeyen unsurlar, karar için göz ardı edilmeli.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Differential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 (fark maliyeti): Alternatifler arası maliyet farkı (artış = </a:t>
            </a:r>
            <a:r>
              <a:rPr lang="tr-TR" dirty="0" err="1">
                <a:latin typeface="American Typewriter Condensed L" panose="02090306020004020304" pitchFamily="18" charset="0"/>
              </a:rPr>
              <a:t>incremental</a:t>
            </a:r>
            <a:r>
              <a:rPr lang="tr-TR" dirty="0">
                <a:latin typeface="American Typewriter Condensed L" panose="02090306020004020304" pitchFamily="18" charset="0"/>
              </a:rPr>
              <a:t>, azalış = </a:t>
            </a:r>
            <a:r>
              <a:rPr lang="tr-TR" dirty="0" err="1">
                <a:latin typeface="American Typewriter Condensed L" panose="02090306020004020304" pitchFamily="18" charset="0"/>
              </a:rPr>
              <a:t>decremental</a:t>
            </a:r>
            <a:r>
              <a:rPr lang="tr-TR" dirty="0">
                <a:latin typeface="American Typewriter Condensed L" panose="02090306020004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Differential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revenue</a:t>
            </a:r>
            <a:r>
              <a:rPr lang="tr-TR" dirty="0">
                <a:latin typeface="American Typewriter Condensed L" panose="02090306020004020304" pitchFamily="18" charset="0"/>
              </a:rPr>
              <a:t>: Alternatifler arası gelir farkı.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Sunk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 (batık maliyet): Geçmişte yapılmış, geri alınamayacak maliyet → karar için ilgisiz.</a:t>
            </a: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Opportunity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 (fırsat maliyeti): Tercih edilen seçeneğin kaybettirdiği fayda.</a:t>
            </a:r>
          </a:p>
        </p:txBody>
      </p:sp>
    </p:spTree>
    <p:extLst>
      <p:ext uri="{BB962C8B-B14F-4D97-AF65-F5344CB8AC3E}">
        <p14:creationId xmlns:p14="http://schemas.microsoft.com/office/powerpoint/2010/main" val="2877655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EB58C-6F25-DB0D-33EB-612F17ABA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857D42-10DF-E3E6-EFC6-D27C041B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D85A52-47FA-F20D-0E90-69AC7855D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Natural </a:t>
            </a:r>
            <a:r>
              <a:rPr lang="tr-TR" dirty="0" err="1">
                <a:latin typeface="American Typewriter Condensed L" panose="02090306020004020304" pitchFamily="18" charset="0"/>
              </a:rPr>
              <a:t>Cosmetics</a:t>
            </a:r>
            <a:r>
              <a:rPr lang="tr-TR" dirty="0">
                <a:latin typeface="American Typewriter Condensed L" panose="02090306020004020304" pitchFamily="18" charset="0"/>
              </a:rPr>
              <a:t>, </a:t>
            </a:r>
            <a:r>
              <a:rPr lang="tr-TR" dirty="0" err="1">
                <a:latin typeface="American Typewriter Condensed L" panose="02090306020004020304" pitchFamily="18" charset="0"/>
              </a:rPr>
              <a:t>Inc</a:t>
            </a:r>
            <a:r>
              <a:rPr lang="tr-TR" dirty="0">
                <a:latin typeface="American Typewriter Condensed L" panose="02090306020004020304" pitchFamily="18" charset="0"/>
              </a:rPr>
              <a:t>. şu anda ürünlerini perakendeciler aracılığıyla satmaktadır. Şirket yönetimi, satışlarını artırmak için yeni bir pazarlama yöntemi üzerinde düşünmektedir: ürünlerin mahalle satış temsilcileri aracılığıyla dağıtılması.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Mevcut durum ve olası yeni duruma ilişkin finansal bilgiler bir sonraki slayttadır.</a:t>
            </a:r>
          </a:p>
        </p:txBody>
      </p:sp>
    </p:spTree>
    <p:extLst>
      <p:ext uri="{BB962C8B-B14F-4D97-AF65-F5344CB8AC3E}">
        <p14:creationId xmlns:p14="http://schemas.microsoft.com/office/powerpoint/2010/main" val="3845032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B2F86-2067-40DA-947E-0AEA0A1AD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7E7B86E-4024-1807-4CDF-1E7A0F1A3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b="0" dirty="0">
                <a:latin typeface="American Typewriter Condensed L" panose="02090306020004020304" pitchFamily="18" charset="0"/>
              </a:rPr>
              <a:t>Tartışma Soruları</a:t>
            </a:r>
            <a:br>
              <a:rPr lang="tr-TR" sz="2800" b="0" dirty="0">
                <a:latin typeface="American Typewriter Condensed L" panose="02090306020004020304" pitchFamily="18" charset="0"/>
              </a:rPr>
            </a:br>
            <a:r>
              <a:rPr lang="tr-TR" sz="2800" b="0" dirty="0">
                <a:latin typeface="American Typewriter Condensed L" panose="02090306020004020304" pitchFamily="18" charset="0"/>
              </a:rPr>
              <a:t>Sizce satış temsilcilerine geçiş kararı alınmalı mı? Neden?</a:t>
            </a:r>
            <a:br>
              <a:rPr lang="tr-TR" sz="2800" b="0" dirty="0">
                <a:latin typeface="American Typewriter Condensed L" panose="02090306020004020304" pitchFamily="18" charset="0"/>
              </a:rPr>
            </a:br>
            <a:r>
              <a:rPr lang="tr-TR" sz="2800" b="0" dirty="0">
                <a:latin typeface="American Typewriter Condensed L" panose="02090306020004020304" pitchFamily="18" charset="0"/>
              </a:rPr>
              <a:t>Bu tabloda hangi maliyetler “ilgili”, hangileri “ilgili olmayan” maliyetlerdir?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B624CAE8-0507-BC19-A607-CB5E40697C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2469040"/>
              </p:ext>
            </p:extLst>
          </p:nvPr>
        </p:nvGraphicFramePr>
        <p:xfrm>
          <a:off x="1116013" y="2601017"/>
          <a:ext cx="10167936" cy="3448254"/>
        </p:xfrm>
        <a:graphic>
          <a:graphicData uri="http://schemas.openxmlformats.org/drawingml/2006/table">
            <a:tbl>
              <a:tblPr/>
              <a:tblGrid>
                <a:gridCol w="2541984">
                  <a:extLst>
                    <a:ext uri="{9D8B030D-6E8A-4147-A177-3AD203B41FA5}">
                      <a16:colId xmlns:a16="http://schemas.microsoft.com/office/drawing/2014/main" val="3981944635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614229357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786666439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4066246679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Kalem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Retailer (Mevcut)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Sales Reps (Önerilen)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Differential (Fark)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093639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Satış Geliri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700.000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800.000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+100.000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637602"/>
                  </a:ext>
                </a:extLst>
              </a:tr>
              <a:tr h="6189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Satılan malın maliyeti (var.)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350.000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400.000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+50.000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9631350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Reklam (sabit)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80.000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50.000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-30.000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556020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Komisyon (var.)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40.000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+40.000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7373559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Depresiasyon (sabit)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50.000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80.000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+30.000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033692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Diğer giderler (sabit)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60.000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60.000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8351878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Toplam gider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540.000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625.000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+85.000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491542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Net Faaliyet Kârı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160.000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>
                          <a:latin typeface="American Typewriter Condensed L" panose="02090306020004020304" pitchFamily="18" charset="0"/>
                        </a:rPr>
                        <a:t>175.000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b="0" i="0" dirty="0">
                          <a:latin typeface="American Typewriter Condensed L" panose="02090306020004020304" pitchFamily="18" charset="0"/>
                        </a:rPr>
                        <a:t>+15.000</a:t>
                      </a:r>
                    </a:p>
                  </a:txBody>
                  <a:tcPr marL="88417" marR="88417" marT="44208" marB="44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897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356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0A83B-D702-5749-2DCD-5E4AF9D68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B11C7B-940C-457F-3D34-36C56287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Batık Maliyet (</a:t>
            </a:r>
            <a:r>
              <a:rPr lang="tr-TR" dirty="0" err="1">
                <a:latin typeface="American Typewriter Condensed L" panose="02090306020004020304" pitchFamily="18" charset="0"/>
              </a:rPr>
              <a:t>Sunk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4D61FB-A742-827B-A49E-D66943017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Geçmişte yapılmış ve geri alınamayacak maliyetler.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Kararlarla değişmez → ilgili değildir, göz ardı edilmelidir.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Şirket, yıllar önce özel amaçlı makine için 50.000 $ ödedi.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Ürün artık satılmıyor → bu maliyet geri alınamaz.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Makine için harcanan 50.000 $ → </a:t>
            </a:r>
            <a:r>
              <a:rPr lang="tr-TR" dirty="0" err="1">
                <a:latin typeface="American Typewriter Condensed L" panose="02090306020004020304" pitchFamily="18" charset="0"/>
              </a:rPr>
              <a:t>sunk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80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B754D-A80B-A920-BD88-F668F4F9B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E5E7EF-D677-8549-B0E7-4CDF76253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Fırsat Maliyeti (</a:t>
            </a:r>
            <a:r>
              <a:rPr lang="tr-TR" dirty="0" err="1">
                <a:latin typeface="American Typewriter Condensed L" panose="02090306020004020304" pitchFamily="18" charset="0"/>
              </a:rPr>
              <a:t>Opportunity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26CBB1-D4D5-2CBF-4085-934584F69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seçeneği tercih ederken vazgeçilen potansiyel fayda.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Muhasebe kayıtlarında görünmez → ama karar alma sürecinde dikkate alınmalıdır.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Üniversite öğrencisi haftada 200 $ yarı zamanlı işten kazanıyor.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Bahar tatilinde 1 hafta çalışmaz ve tatile giderse → 200 $ fırsat maliyeti.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Batık Maliyet: Geçmiş, değiştirilemez → karar için önemsiz.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Fırsat Maliyeti: Gelecekte kaybedilen potansiyel fayda → karar için önemli.</a:t>
            </a:r>
          </a:p>
        </p:txBody>
      </p:sp>
    </p:spTree>
    <p:extLst>
      <p:ext uri="{BB962C8B-B14F-4D97-AF65-F5344CB8AC3E}">
        <p14:creationId xmlns:p14="http://schemas.microsoft.com/office/powerpoint/2010/main" val="3189592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C9614-D94A-D7D5-9AC9-5C5ECAF3D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35AEC0-A370-A624-FEBC-0C321B04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Soru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D95256-61A9-EB62-AE17-84B77166C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şirket üç yıl önce 200.000 $’a bir makine satın aldı. Ancak bu makine artık verimli çalışmıyor ve şirket yeni bir makine almayı düşünüyor. Eski makinenin ikinci el değeri yoktur.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Soru: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Eski makine için ödenmiş 200.000 $ mevcut yatırım kararında dikkate alınmalı mıdır? Neden?</a:t>
            </a:r>
          </a:p>
        </p:txBody>
      </p:sp>
    </p:spTree>
    <p:extLst>
      <p:ext uri="{BB962C8B-B14F-4D97-AF65-F5344CB8AC3E}">
        <p14:creationId xmlns:p14="http://schemas.microsoft.com/office/powerpoint/2010/main" val="4139332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F9544-1A4E-51B0-567F-81ED039EC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3DF4DF-CC90-462B-C08B-58918365D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Soru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48FAF65-D708-49BB-C367-486AF1C57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fabrika binası üretim için kullanılabilir ya da yıllık 80.000 $ kira getirisiyle başka bir firmaya kiralanabilir. Yönetim üretime devam ederse kira gelirinden vazgeçmiş olacaktır.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Soru: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durumda fabrikanın kiraya verilmemesinden kaynaklanan 80.000 $ nasıl adlandırılır?</a:t>
            </a:r>
          </a:p>
        </p:txBody>
      </p:sp>
    </p:spTree>
    <p:extLst>
      <p:ext uri="{BB962C8B-B14F-4D97-AF65-F5344CB8AC3E}">
        <p14:creationId xmlns:p14="http://schemas.microsoft.com/office/powerpoint/2010/main" val="1701041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CD5C3-0F85-6D38-3F4E-753DEF77E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59D701-9C5F-68BD-17A9-9C37DDBB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DDA23C-5D51-CD75-7D1B-91C633008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78114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1913</Words>
  <Application>Microsoft Macintosh PowerPoint</Application>
  <PresentationFormat>Geniş ekran</PresentationFormat>
  <Paragraphs>286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40" baseType="lpstr">
      <vt:lpstr>AMERICAN TYPEWRITER CONDENSED L</vt:lpstr>
      <vt:lpstr>AMERICAN TYPEWRITER CONDENSED L</vt:lpstr>
      <vt:lpstr>American Typewriter</vt:lpstr>
      <vt:lpstr>Arial</vt:lpstr>
      <vt:lpstr>Calibri</vt:lpstr>
      <vt:lpstr>Neue Haas Grotesk Text Pro</vt:lpstr>
      <vt:lpstr>AccentBoxVTI</vt:lpstr>
      <vt:lpstr>Yönetim Muhasebe</vt:lpstr>
      <vt:lpstr>Yönetim Muhasebesi Nedir?</vt:lpstr>
      <vt:lpstr>Finansal Muhasebe ve Yönetim Muhasebesi Karşılaştırması</vt:lpstr>
      <vt:lpstr>Yönetim Muhasebesinin Üç Temel İşlevi </vt:lpstr>
      <vt:lpstr>Neden Yönetim Muhasebesi Önemli?</vt:lpstr>
      <vt:lpstr>Neden Yönetim Muhasebesi Önemli?</vt:lpstr>
      <vt:lpstr>Maliyet Sınıflandırması</vt:lpstr>
      <vt:lpstr>Direkt Maliyet (Direct Cost)</vt:lpstr>
      <vt:lpstr>Endirekt Maliyet (Indirect Cost)</vt:lpstr>
      <vt:lpstr>Aynı Maliyet, Farklı Durumlar</vt:lpstr>
      <vt:lpstr>Örnek Senaryo – Manhattan Mağazası Kira Gideri</vt:lpstr>
      <vt:lpstr>Üretim ve Üretim Dışı Maliyetler</vt:lpstr>
      <vt:lpstr>Üretim Maliyetleri</vt:lpstr>
      <vt:lpstr>Maliyet Davranışı (Cost Behavior)</vt:lpstr>
      <vt:lpstr>Değişken Maliyet (Variable Cost)</vt:lpstr>
      <vt:lpstr>Örnek: Nooksack Expeditions (Rafting Turları)</vt:lpstr>
      <vt:lpstr>Faaliyet Tabanı (Activity Base) - Maliyet sürücüsü (Cost Driver)</vt:lpstr>
      <vt:lpstr>Sabit Maliyetler (Fixed Costs)</vt:lpstr>
      <vt:lpstr>Örnek</vt:lpstr>
      <vt:lpstr>Sabit Maliyet Türleri</vt:lpstr>
      <vt:lpstr>Doğrusallık (Linearity) ve İlgili Aralık (Relevant Range)</vt:lpstr>
      <vt:lpstr>Örnek: Mayo Clinic – Test Cihazı (Basamaklı Sabit)</vt:lpstr>
      <vt:lpstr>Karma Maliyetler (Mixed Costs)</vt:lpstr>
      <vt:lpstr>Nooksack Expeditions Örneği</vt:lpstr>
      <vt:lpstr>Haftada sunulan kupa sayısı arttıkça kupa başına ortalama maliyet artar mı, azalır mı, yoksa aynı mı kalır?</vt:lpstr>
      <vt:lpstr>Karar Alma için Maliyet Sınıfları</vt:lpstr>
      <vt:lpstr>Örnek</vt:lpstr>
      <vt:lpstr>Tartışma Soruları Sizce satış temsilcilerine geçiş kararı alınmalı mı? Neden? Bu tabloda hangi maliyetler “ilgili”, hangileri “ilgili olmayan” maliyetlerdir?</vt:lpstr>
      <vt:lpstr>Batık Maliyet (Sunk Cost)</vt:lpstr>
      <vt:lpstr>Fırsat Maliyeti (Opportunity Cost)</vt:lpstr>
      <vt:lpstr>Örnek Soru</vt:lpstr>
      <vt:lpstr>Örnek Soru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40</cp:revision>
  <dcterms:created xsi:type="dcterms:W3CDTF">2025-09-21T08:31:17Z</dcterms:created>
  <dcterms:modified xsi:type="dcterms:W3CDTF">2025-09-21T12:55:29Z</dcterms:modified>
</cp:coreProperties>
</file>