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sldIdLst>
    <p:sldId id="256" r:id="rId2"/>
    <p:sldId id="257" r:id="rId3"/>
    <p:sldId id="258" r:id="rId4"/>
    <p:sldId id="259" r:id="rId5"/>
    <p:sldId id="260" r:id="rId6"/>
    <p:sldId id="261" r:id="rId7"/>
    <p:sldId id="262" r:id="rId8"/>
    <p:sldId id="263"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p:restoredTop sz="94690"/>
  </p:normalViewPr>
  <p:slideViewPr>
    <p:cSldViewPr snapToGrid="0">
      <p:cViewPr varScale="1">
        <p:scale>
          <a:sx n="142" d="100"/>
          <a:sy n="142" d="100"/>
        </p:scale>
        <p:origin x="184" y="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9/21/25</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0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9/21/25</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010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9/21/25</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7480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9/21/25</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2563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9/21/25</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4672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9/21/25</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26421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9/21/25</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7257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9/21/25</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93903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9/21/25</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9820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9/21/25</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8249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9/21/25</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3262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9/21/25</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75362336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34" r:id="rId6"/>
    <p:sldLayoutId id="2147483729" r:id="rId7"/>
    <p:sldLayoutId id="2147483730" r:id="rId8"/>
    <p:sldLayoutId id="2147483731" r:id="rId9"/>
    <p:sldLayoutId id="2147483733" r:id="rId10"/>
    <p:sldLayoutId id="2147483732"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descr="Beyaz yüzeydeki renklerin bir tanıtım">
            <a:extLst>
              <a:ext uri="{FF2B5EF4-FFF2-40B4-BE49-F238E27FC236}">
                <a16:creationId xmlns:a16="http://schemas.microsoft.com/office/drawing/2014/main" id="{4B0D1D34-8305-B62C-6E9F-3B209FB5C406}"/>
              </a:ext>
            </a:extLst>
          </p:cNvPr>
          <p:cNvPicPr>
            <a:picLocks noChangeAspect="1"/>
          </p:cNvPicPr>
          <p:nvPr/>
        </p:nvPicPr>
        <p:blipFill>
          <a:blip r:embed="rId2"/>
          <a:srcRect t="2397" b="22603"/>
          <a:stretch>
            <a:fillRect/>
          </a:stretch>
        </p:blipFill>
        <p:spPr>
          <a:xfrm>
            <a:off x="20" y="10"/>
            <a:ext cx="12191981" cy="6857990"/>
          </a:xfrm>
          <a:prstGeom prst="rect">
            <a:avLst/>
          </a:prstGeom>
        </p:spPr>
      </p:pic>
      <p:sp>
        <p:nvSpPr>
          <p:cNvPr id="16"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715CADEE-C332-0E9C-29EC-E27064C990D7}"/>
              </a:ext>
            </a:extLst>
          </p:cNvPr>
          <p:cNvSpPr>
            <a:spLocks noGrp="1"/>
          </p:cNvSpPr>
          <p:nvPr>
            <p:ph type="ctrTitle"/>
          </p:nvPr>
        </p:nvSpPr>
        <p:spPr>
          <a:xfrm>
            <a:off x="404553" y="3091928"/>
            <a:ext cx="9078562" cy="2387600"/>
          </a:xfrm>
        </p:spPr>
        <p:txBody>
          <a:bodyPr>
            <a:normAutofit/>
          </a:bodyPr>
          <a:lstStyle/>
          <a:p>
            <a:r>
              <a:rPr lang="tr-TR" sz="6600" b="0" dirty="0">
                <a:solidFill>
                  <a:schemeClr val="bg1"/>
                </a:solidFill>
                <a:latin typeface="American Typewriter" panose="02090604020004020304" pitchFamily="18" charset="0"/>
              </a:rPr>
              <a:t>Genel Muhasebe 1</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id="{178E8D61-838C-EA99-7CA2-582E312BF279}"/>
              </a:ext>
            </a:extLst>
          </p:cNvPr>
          <p:cNvSpPr>
            <a:spLocks noGrp="1"/>
          </p:cNvSpPr>
          <p:nvPr>
            <p:ph type="subTitle" idx="1"/>
          </p:nvPr>
        </p:nvSpPr>
        <p:spPr>
          <a:xfrm>
            <a:off x="404553" y="5624945"/>
            <a:ext cx="9078562" cy="592975"/>
          </a:xfrm>
        </p:spPr>
        <p:txBody>
          <a:bodyPr anchor="ctr">
            <a:normAutofit/>
          </a:bodyPr>
          <a:lstStyle/>
          <a:p>
            <a:r>
              <a:rPr lang="tr-TR" dirty="0">
                <a:solidFill>
                  <a:schemeClr val="bg1"/>
                </a:solidFill>
                <a:latin typeface="American Typewriter" panose="02090604020004020304" pitchFamily="18" charset="0"/>
              </a:rPr>
              <a:t>Prof. Dr. Serhan Gürkan</a:t>
            </a:r>
          </a:p>
        </p:txBody>
      </p:sp>
    </p:spTree>
    <p:extLst>
      <p:ext uri="{BB962C8B-B14F-4D97-AF65-F5344CB8AC3E}">
        <p14:creationId xmlns:p14="http://schemas.microsoft.com/office/powerpoint/2010/main" val="3588478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7DF09EB-1000-EEEA-69EC-9CEC989E071E}"/>
              </a:ext>
            </a:extLst>
          </p:cNvPr>
          <p:cNvSpPr>
            <a:spLocks noGrp="1"/>
          </p:cNvSpPr>
          <p:nvPr>
            <p:ph type="title"/>
          </p:nvPr>
        </p:nvSpPr>
        <p:spPr>
          <a:xfrm>
            <a:off x="612648" y="1078992"/>
            <a:ext cx="6268770" cy="1536192"/>
          </a:xfrm>
        </p:spPr>
        <p:txBody>
          <a:bodyPr anchor="b">
            <a:normAutofit/>
          </a:bodyPr>
          <a:lstStyle/>
          <a:p>
            <a:r>
              <a:rPr lang="tr-TR" sz="5200">
                <a:latin typeface="American Typewriter Condensed L" panose="02090306020004020304" pitchFamily="18" charset="0"/>
              </a:rPr>
              <a:t>Ders Kitabı</a:t>
            </a:r>
            <a:endParaRPr lang="tr-TR" sz="5200" b="0">
              <a:latin typeface="American Typewriter Condensed L" panose="02090306020004020304" pitchFamily="18" charset="0"/>
            </a:endParaRPr>
          </a:p>
        </p:txBody>
      </p:sp>
      <p:sp>
        <p:nvSpPr>
          <p:cNvPr id="12" name="Rectangle 11">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6528F38E-3303-05FE-CD5A-E6D3FAEF41D1}"/>
              </a:ext>
            </a:extLst>
          </p:cNvPr>
          <p:cNvSpPr>
            <a:spLocks noGrp="1"/>
          </p:cNvSpPr>
          <p:nvPr>
            <p:ph idx="1"/>
          </p:nvPr>
        </p:nvSpPr>
        <p:spPr>
          <a:xfrm>
            <a:off x="615458" y="3355848"/>
            <a:ext cx="6268770" cy="2825496"/>
          </a:xfrm>
        </p:spPr>
        <p:txBody>
          <a:bodyPr>
            <a:normAutofit/>
          </a:bodyPr>
          <a:lstStyle/>
          <a:p>
            <a:pPr marL="0" indent="0">
              <a:buNone/>
            </a:pPr>
            <a:r>
              <a:rPr lang="tr-TR" sz="1800">
                <a:latin typeface="American Typewriter Condensed L" panose="02090306020004020304" pitchFamily="18" charset="0"/>
              </a:rPr>
              <a:t>Metin Saban, Serhan Gürkan ve Hakan Vargün; Finansal Muhasebe, Beta Basım Yayım ve Dağıtımcılık A.Ş., İstanbul 2018.</a:t>
            </a:r>
          </a:p>
          <a:p>
            <a:pPr marL="0" indent="0">
              <a:buNone/>
            </a:pPr>
            <a:endParaRPr lang="tr-TR" sz="1800">
              <a:latin typeface="American Typewriter Condensed L" panose="02090306020004020304" pitchFamily="18" charset="0"/>
            </a:endParaRPr>
          </a:p>
        </p:txBody>
      </p:sp>
      <p:pic>
        <p:nvPicPr>
          <p:cNvPr id="5" name="Resim 4" descr="metin, insan yüzü, uçucu; el ilanı, tasarım içeren bir resim&#10;&#10;Yapay zeka tarafından oluşturulmuş içerik yanlış olabilir.">
            <a:extLst>
              <a:ext uri="{FF2B5EF4-FFF2-40B4-BE49-F238E27FC236}">
                <a16:creationId xmlns:a16="http://schemas.microsoft.com/office/drawing/2014/main" id="{6D998E4C-ADB3-8B4D-BC8A-2246B8762D1A}"/>
              </a:ext>
            </a:extLst>
          </p:cNvPr>
          <p:cNvPicPr>
            <a:picLocks noChangeAspect="1"/>
          </p:cNvPicPr>
          <p:nvPr/>
        </p:nvPicPr>
        <p:blipFill>
          <a:blip r:embed="rId2"/>
          <a:srcRect r="780"/>
          <a:stretch>
            <a:fillRect/>
          </a:stretch>
        </p:blipFill>
        <p:spPr>
          <a:xfrm>
            <a:off x="7684006" y="10"/>
            <a:ext cx="4507993" cy="6857990"/>
          </a:xfrm>
          <a:prstGeom prst="rect">
            <a:avLst/>
          </a:prstGeom>
        </p:spPr>
      </p:pic>
    </p:spTree>
    <p:extLst>
      <p:ext uri="{BB962C8B-B14F-4D97-AF65-F5344CB8AC3E}">
        <p14:creationId xmlns:p14="http://schemas.microsoft.com/office/powerpoint/2010/main" val="2943746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C0A092-F260-533F-0FBE-78A9BE8F08B9}"/>
              </a:ext>
            </a:extLst>
          </p:cNvPr>
          <p:cNvSpPr>
            <a:spLocks noGrp="1"/>
          </p:cNvSpPr>
          <p:nvPr>
            <p:ph type="title"/>
          </p:nvPr>
        </p:nvSpPr>
        <p:spPr/>
        <p:txBody>
          <a:bodyPr/>
          <a:lstStyle/>
          <a:p>
            <a:r>
              <a:rPr lang="tr-TR" b="0" dirty="0">
                <a:latin typeface="American Typewriter Condensed L" panose="02090306020004020304" pitchFamily="18" charset="0"/>
              </a:rPr>
              <a:t>İşletme Kavramı</a:t>
            </a:r>
          </a:p>
        </p:txBody>
      </p:sp>
      <p:sp>
        <p:nvSpPr>
          <p:cNvPr id="3" name="İçerik Yer Tutucusu 2">
            <a:extLst>
              <a:ext uri="{FF2B5EF4-FFF2-40B4-BE49-F238E27FC236}">
                <a16:creationId xmlns:a16="http://schemas.microsoft.com/office/drawing/2014/main" id="{89978D50-E1C4-99C4-A2CC-EEF43A1F5DE8}"/>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Üretim faktörlerinin (emek, doğal kaynaklar ve sermaye) bilinçli ve sistemli bir şekilde bir araya getirilerek toplumun gereksinim duyduğu mal ve hizmetleri üretip pazarlayan ve katma değer yaratmayı amaçlayan iktisadi birimler olarak tanımlayabiliriz.</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İşletmeler temel olarak kar amacıyla kurulurlar. </a:t>
            </a:r>
          </a:p>
          <a:p>
            <a:pPr marL="0" indent="0" algn="just">
              <a:buNone/>
            </a:pP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161213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BBC1E-0102-1379-A530-3631B388936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6ACED127-3890-0BA7-2E53-312480074BB6}"/>
              </a:ext>
            </a:extLst>
          </p:cNvPr>
          <p:cNvSpPr>
            <a:spLocks noGrp="1"/>
          </p:cNvSpPr>
          <p:nvPr>
            <p:ph type="title"/>
          </p:nvPr>
        </p:nvSpPr>
        <p:spPr/>
        <p:txBody>
          <a:bodyPr/>
          <a:lstStyle/>
          <a:p>
            <a:r>
              <a:rPr lang="tr-TR" b="0" dirty="0">
                <a:latin typeface="American Typewriter Condensed L" panose="02090306020004020304" pitchFamily="18" charset="0"/>
              </a:rPr>
              <a:t>Muhasebenin Tanımı</a:t>
            </a:r>
          </a:p>
        </p:txBody>
      </p:sp>
      <p:sp>
        <p:nvSpPr>
          <p:cNvPr id="3" name="İçerik Yer Tutucusu 2">
            <a:extLst>
              <a:ext uri="{FF2B5EF4-FFF2-40B4-BE49-F238E27FC236}">
                <a16:creationId xmlns:a16="http://schemas.microsoft.com/office/drawing/2014/main" id="{2DC41070-D429-D405-8B67-1DC4DD038A13}"/>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İşletmenin varlıkları ve kaynakları üzerinde değişiklik yaratan, </a:t>
            </a:r>
            <a:r>
              <a:rPr lang="tr-TR" b="1" dirty="0">
                <a:latin typeface="American Typewriter Condensed L" panose="02090306020004020304" pitchFamily="18" charset="0"/>
              </a:rPr>
              <a:t>mali nitelikte ve para ile ifade edilebilen</a:t>
            </a:r>
            <a:r>
              <a:rPr lang="tr-TR" dirty="0">
                <a:latin typeface="American Typewriter Condensed L" panose="02090306020004020304" pitchFamily="18" charset="0"/>
              </a:rPr>
              <a:t> olayların kaydedilmesi, sınıflandırılması, raporlanması, analiz edilmesi ve yorumlanması ile uğraşan bir bilim ve sanat dalıdır.</a:t>
            </a:r>
          </a:p>
        </p:txBody>
      </p:sp>
    </p:spTree>
    <p:extLst>
      <p:ext uri="{BB962C8B-B14F-4D97-AF65-F5344CB8AC3E}">
        <p14:creationId xmlns:p14="http://schemas.microsoft.com/office/powerpoint/2010/main" val="3644520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CA9A6-CF6D-3C87-BD48-E63C77BE256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423CE51-4CFB-8CDA-714F-D16002FE097D}"/>
              </a:ext>
            </a:extLst>
          </p:cNvPr>
          <p:cNvSpPr>
            <a:spLocks noGrp="1"/>
          </p:cNvSpPr>
          <p:nvPr>
            <p:ph type="title"/>
          </p:nvPr>
        </p:nvSpPr>
        <p:spPr/>
        <p:txBody>
          <a:bodyPr/>
          <a:lstStyle/>
          <a:p>
            <a:r>
              <a:rPr lang="tr-TR" b="0" dirty="0">
                <a:latin typeface="American Typewriter Condensed L" panose="02090306020004020304" pitchFamily="18" charset="0"/>
              </a:rPr>
              <a:t>Muhasebenin Konusu</a:t>
            </a:r>
          </a:p>
        </p:txBody>
      </p:sp>
      <p:sp>
        <p:nvSpPr>
          <p:cNvPr id="3" name="İçerik Yer Tutucusu 2">
            <a:extLst>
              <a:ext uri="{FF2B5EF4-FFF2-40B4-BE49-F238E27FC236}">
                <a16:creationId xmlns:a16="http://schemas.microsoft.com/office/drawing/2014/main" id="{DFE9FE87-A683-77AE-3DAE-BE7C1044630B}"/>
              </a:ext>
            </a:extLst>
          </p:cNvPr>
          <p:cNvSpPr>
            <a:spLocks noGrp="1"/>
          </p:cNvSpPr>
          <p:nvPr>
            <p:ph idx="1"/>
          </p:nvPr>
        </p:nvSpPr>
        <p:spPr/>
        <p:txBody>
          <a:bodyPr>
            <a:normAutofit fontScale="92500"/>
          </a:bodyPr>
          <a:lstStyle/>
          <a:p>
            <a:pPr marL="0" indent="0" algn="just">
              <a:buNone/>
            </a:pPr>
            <a:r>
              <a:rPr lang="tr-TR" dirty="0">
                <a:latin typeface="American Typewriter Condensed L" panose="02090306020004020304" pitchFamily="18" charset="0"/>
              </a:rPr>
              <a:t>Sadece </a:t>
            </a:r>
            <a:r>
              <a:rPr lang="tr-TR" b="1" dirty="0">
                <a:solidFill>
                  <a:srgbClr val="FF0000"/>
                </a:solidFill>
                <a:latin typeface="American Typewriter Condensed L" panose="02090306020004020304" pitchFamily="18" charset="0"/>
              </a:rPr>
              <a:t>mali nitelikteki olaylarla </a:t>
            </a:r>
            <a:r>
              <a:rPr lang="tr-TR" dirty="0">
                <a:latin typeface="American Typewriter Condensed L" panose="02090306020004020304" pitchFamily="18" charset="0"/>
              </a:rPr>
              <a:t>ilgilenir.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Mali nitelikteki olay → İşletmenin varlık ve kaynaklarında değişiklik yaratıyorsa muhasebenin konusudur.</a:t>
            </a:r>
          </a:p>
          <a:p>
            <a:pPr marL="0" indent="0" algn="just">
              <a:buNone/>
            </a:pPr>
            <a:r>
              <a:rPr lang="tr-TR" b="1" u="sng" dirty="0">
                <a:latin typeface="American Typewriter Condensed L" panose="02090306020004020304" pitchFamily="18" charset="0"/>
              </a:rPr>
              <a:t>Örnek:</a:t>
            </a:r>
          </a:p>
          <a:p>
            <a:pPr marL="0" indent="0" algn="just">
              <a:buNone/>
            </a:pPr>
            <a:r>
              <a:rPr lang="tr-TR" dirty="0">
                <a:latin typeface="American Typewriter Condensed L" panose="02090306020004020304" pitchFamily="18" charset="0"/>
              </a:rPr>
              <a:t>Banka ile kredi sözleşmesi imzalamak → Henüz nakit girişi yok, muhasebenin konusu değil.</a:t>
            </a:r>
          </a:p>
          <a:p>
            <a:pPr marL="0" indent="0" algn="just">
              <a:buNone/>
            </a:pPr>
            <a:r>
              <a:rPr lang="tr-TR" dirty="0">
                <a:latin typeface="American Typewriter Condensed L" panose="02090306020004020304" pitchFamily="18" charset="0"/>
              </a:rPr>
              <a:t>Kredi kullanıldığında → Varlıklar (nakit) artar, kaynaklar (borç) artar → muhasebenin konusu.</a:t>
            </a:r>
          </a:p>
        </p:txBody>
      </p:sp>
    </p:spTree>
    <p:extLst>
      <p:ext uri="{BB962C8B-B14F-4D97-AF65-F5344CB8AC3E}">
        <p14:creationId xmlns:p14="http://schemas.microsoft.com/office/powerpoint/2010/main" val="43301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464D-5B7F-F2EA-F6F6-FDF30EBABA0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674939B-CC97-FF7C-13E3-AE7CCDCD4D45}"/>
              </a:ext>
            </a:extLst>
          </p:cNvPr>
          <p:cNvSpPr>
            <a:spLocks noGrp="1"/>
          </p:cNvSpPr>
          <p:nvPr>
            <p:ph type="title"/>
          </p:nvPr>
        </p:nvSpPr>
        <p:spPr/>
        <p:txBody>
          <a:bodyPr/>
          <a:lstStyle/>
          <a:p>
            <a:r>
              <a:rPr lang="tr-TR" b="0" dirty="0">
                <a:latin typeface="American Typewriter Condensed L" panose="02090306020004020304" pitchFamily="18" charset="0"/>
              </a:rPr>
              <a:t>Muhasebenin Fonksiyonları</a:t>
            </a:r>
          </a:p>
        </p:txBody>
      </p:sp>
      <p:sp>
        <p:nvSpPr>
          <p:cNvPr id="3" name="İçerik Yer Tutucusu 2">
            <a:extLst>
              <a:ext uri="{FF2B5EF4-FFF2-40B4-BE49-F238E27FC236}">
                <a16:creationId xmlns:a16="http://schemas.microsoft.com/office/drawing/2014/main" id="{D2594764-EAB3-CD00-DCC8-7C5B1299E8F1}"/>
              </a:ext>
            </a:extLst>
          </p:cNvPr>
          <p:cNvSpPr>
            <a:spLocks noGrp="1"/>
          </p:cNvSpPr>
          <p:nvPr>
            <p:ph idx="1"/>
          </p:nvPr>
        </p:nvSpPr>
        <p:spPr/>
        <p:txBody>
          <a:bodyPr>
            <a:normAutofit/>
          </a:bodyPr>
          <a:lstStyle/>
          <a:p>
            <a:pPr marL="0" indent="0" algn="just">
              <a:buNone/>
            </a:pPr>
            <a:r>
              <a:rPr lang="tr-TR" b="1" u="sng" dirty="0">
                <a:latin typeface="American Typewriter Condensed L" panose="02090306020004020304" pitchFamily="18" charset="0"/>
              </a:rPr>
              <a:t>Kaydetme</a:t>
            </a:r>
            <a:r>
              <a:rPr lang="tr-TR" dirty="0">
                <a:latin typeface="American Typewriter Condensed L" panose="02090306020004020304" pitchFamily="18" charset="0"/>
              </a:rPr>
              <a:t>: Mali olayların belgelerle, tarih sırasına göre defterlere işlenmesi.</a:t>
            </a:r>
          </a:p>
          <a:p>
            <a:pPr marL="0" indent="0" algn="just">
              <a:buNone/>
            </a:pPr>
            <a:r>
              <a:rPr lang="tr-TR" b="1" u="sng" dirty="0">
                <a:solidFill>
                  <a:srgbClr val="FF0000"/>
                </a:solidFill>
                <a:latin typeface="American Typewriter Condensed L" panose="02090306020004020304" pitchFamily="18" charset="0"/>
              </a:rPr>
              <a:t>Sınıflandırma</a:t>
            </a:r>
            <a:r>
              <a:rPr lang="tr-TR" dirty="0">
                <a:latin typeface="American Typewriter Condensed L" panose="02090306020004020304" pitchFamily="18" charset="0"/>
              </a:rPr>
              <a:t>: Benzer işlemlerin gruplar halinde toplanması.</a:t>
            </a:r>
          </a:p>
          <a:p>
            <a:pPr marL="0" indent="0" algn="just">
              <a:buNone/>
            </a:pPr>
            <a:r>
              <a:rPr lang="tr-TR" b="1" u="sng" dirty="0">
                <a:solidFill>
                  <a:srgbClr val="0070C0"/>
                </a:solidFill>
                <a:latin typeface="American Typewriter Condensed L" panose="02090306020004020304" pitchFamily="18" charset="0"/>
              </a:rPr>
              <a:t>Raporlama</a:t>
            </a:r>
            <a:r>
              <a:rPr lang="tr-TR" dirty="0">
                <a:latin typeface="American Typewriter Condensed L" panose="02090306020004020304" pitchFamily="18" charset="0"/>
              </a:rPr>
              <a:t>: Karar alıcılara özet ve anlaşılır mali raporlar sunulması.</a:t>
            </a:r>
          </a:p>
          <a:p>
            <a:pPr marL="0" indent="0" algn="just">
              <a:buNone/>
            </a:pPr>
            <a:r>
              <a:rPr lang="tr-TR" b="1" u="sng" dirty="0">
                <a:solidFill>
                  <a:schemeClr val="accent3">
                    <a:lumMod val="75000"/>
                  </a:schemeClr>
                </a:solidFill>
                <a:latin typeface="American Typewriter Condensed L" panose="02090306020004020304" pitchFamily="18" charset="0"/>
              </a:rPr>
              <a:t>Analiz ve Yorumlama:</a:t>
            </a:r>
          </a:p>
          <a:p>
            <a:pPr marL="0" indent="0" algn="just">
              <a:buNone/>
            </a:pPr>
            <a:r>
              <a:rPr lang="tr-TR" dirty="0">
                <a:latin typeface="American Typewriter Condensed L" panose="02090306020004020304" pitchFamily="18" charset="0"/>
              </a:rPr>
              <a:t>Geçmiş dönemlerle, benzer işletmelerle, sektör ortalamalarıyla karşılaştırma</a:t>
            </a:r>
          </a:p>
          <a:p>
            <a:pPr marL="0" indent="0" algn="just">
              <a:buNone/>
            </a:pPr>
            <a:r>
              <a:rPr lang="tr-TR" dirty="0">
                <a:latin typeface="American Typewriter Condensed L" panose="02090306020004020304" pitchFamily="18" charset="0"/>
              </a:rPr>
              <a:t>Karar alıcıların geleceğe yönelik sağlıklı karar vermesi</a:t>
            </a:r>
          </a:p>
        </p:txBody>
      </p:sp>
    </p:spTree>
    <p:extLst>
      <p:ext uri="{BB962C8B-B14F-4D97-AF65-F5344CB8AC3E}">
        <p14:creationId xmlns:p14="http://schemas.microsoft.com/office/powerpoint/2010/main" val="191417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C3CD8-C4F2-AE73-089C-81CF78E3B8D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4D8F2C2-81F1-E0CF-64EC-710F76013A04}"/>
              </a:ext>
            </a:extLst>
          </p:cNvPr>
          <p:cNvSpPr>
            <a:spLocks noGrp="1"/>
          </p:cNvSpPr>
          <p:nvPr>
            <p:ph type="title"/>
          </p:nvPr>
        </p:nvSpPr>
        <p:spPr/>
        <p:txBody>
          <a:bodyPr/>
          <a:lstStyle/>
          <a:p>
            <a:r>
              <a:rPr lang="tr-TR" b="0" dirty="0">
                <a:latin typeface="American Typewriter Condensed L" panose="02090306020004020304" pitchFamily="18" charset="0"/>
              </a:rPr>
              <a:t>Defter Tutma ve Teknoloji</a:t>
            </a:r>
          </a:p>
        </p:txBody>
      </p:sp>
      <p:sp>
        <p:nvSpPr>
          <p:cNvPr id="3" name="İçerik Yer Tutucusu 2">
            <a:extLst>
              <a:ext uri="{FF2B5EF4-FFF2-40B4-BE49-F238E27FC236}">
                <a16:creationId xmlns:a16="http://schemas.microsoft.com/office/drawing/2014/main" id="{F1C969D5-18B4-5E60-2A48-57B086A36D95}"/>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Kaydetme, sınıflandırma ve raporlama işlemleri = Defter tutma</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Günümüzde:</a:t>
            </a:r>
          </a:p>
          <a:p>
            <a:pPr marL="0" indent="0" algn="just">
              <a:buNone/>
            </a:pPr>
            <a:r>
              <a:rPr lang="tr-TR" dirty="0">
                <a:latin typeface="American Typewriter Condensed L" panose="02090306020004020304" pitchFamily="18" charset="0"/>
              </a:rPr>
              <a:t>Bilgi işlem teknolojileri sayesinde işlemler anlık ve güvenilir raporlanabiliyor.</a:t>
            </a:r>
          </a:p>
          <a:p>
            <a:pPr marL="0" indent="0" algn="just">
              <a:buNone/>
            </a:pPr>
            <a:r>
              <a:rPr lang="tr-TR" dirty="0">
                <a:latin typeface="American Typewriter Condensed L" panose="02090306020004020304" pitchFamily="18" charset="0"/>
              </a:rPr>
              <a:t>Yazılım ve donanım → daha hızlı, doğru ve karşılaştırılabilir raporlar.</a:t>
            </a:r>
          </a:p>
        </p:txBody>
      </p:sp>
    </p:spTree>
    <p:extLst>
      <p:ext uri="{BB962C8B-B14F-4D97-AF65-F5344CB8AC3E}">
        <p14:creationId xmlns:p14="http://schemas.microsoft.com/office/powerpoint/2010/main" val="3935436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A698B-6170-E86A-D062-9A4DF149F96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1F9AC01-6598-2B74-CC34-FF3967F7FF4D}"/>
              </a:ext>
            </a:extLst>
          </p:cNvPr>
          <p:cNvSpPr>
            <a:spLocks noGrp="1"/>
          </p:cNvSpPr>
          <p:nvPr>
            <p:ph type="title"/>
          </p:nvPr>
        </p:nvSpPr>
        <p:spPr/>
        <p:txBody>
          <a:bodyPr/>
          <a:lstStyle/>
          <a:p>
            <a:r>
              <a:rPr lang="tr-TR" b="0" dirty="0">
                <a:latin typeface="American Typewriter Condensed L" panose="02090306020004020304" pitchFamily="18" charset="0"/>
              </a:rPr>
              <a:t>Muhasebe Bilgi Kullanıcıları</a:t>
            </a:r>
          </a:p>
        </p:txBody>
      </p:sp>
      <p:sp>
        <p:nvSpPr>
          <p:cNvPr id="3" name="İçerik Yer Tutucusu 2">
            <a:extLst>
              <a:ext uri="{FF2B5EF4-FFF2-40B4-BE49-F238E27FC236}">
                <a16:creationId xmlns:a16="http://schemas.microsoft.com/office/drawing/2014/main" id="{33517F54-8259-7706-50F8-7976A997A87B}"/>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İç kullanıcılar: Yöneticiler</a:t>
            </a:r>
          </a:p>
          <a:p>
            <a:pPr marL="0" indent="0" algn="just">
              <a:buNone/>
            </a:pPr>
            <a:r>
              <a:rPr lang="tr-TR" dirty="0">
                <a:latin typeface="American Typewriter Condensed L" panose="02090306020004020304" pitchFamily="18" charset="0"/>
              </a:rPr>
              <a:t>Dış kullanıcılar: Ortaklar, kredi kurumları, çalışanlar, devlet, kamu</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Ortak amaç: Geçerli, güvenilir, karşılaştırılabilir, anlaşılır raporlar</a:t>
            </a:r>
          </a:p>
        </p:txBody>
      </p:sp>
    </p:spTree>
    <p:extLst>
      <p:ext uri="{BB962C8B-B14F-4D97-AF65-F5344CB8AC3E}">
        <p14:creationId xmlns:p14="http://schemas.microsoft.com/office/powerpoint/2010/main" val="1305936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A1D5F-D9AD-6A09-D71C-F1AE93A568A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A15C02C-BA3B-4744-7490-F3772C104530}"/>
              </a:ext>
            </a:extLst>
          </p:cNvPr>
          <p:cNvSpPr>
            <a:spLocks noGrp="1"/>
          </p:cNvSpPr>
          <p:nvPr>
            <p:ph type="title"/>
          </p:nvPr>
        </p:nvSpPr>
        <p:spPr/>
        <p:txBody>
          <a:bodyPr/>
          <a:lstStyle/>
          <a:p>
            <a:r>
              <a:rPr lang="tr-TR" b="0" dirty="0">
                <a:latin typeface="American Typewriter Condensed L" panose="02090306020004020304" pitchFamily="18" charset="0"/>
              </a:rPr>
              <a:t>Muhasebenin Türleri</a:t>
            </a:r>
          </a:p>
        </p:txBody>
      </p:sp>
      <p:sp>
        <p:nvSpPr>
          <p:cNvPr id="3" name="İçerik Yer Tutucusu 2">
            <a:extLst>
              <a:ext uri="{FF2B5EF4-FFF2-40B4-BE49-F238E27FC236}">
                <a16:creationId xmlns:a16="http://schemas.microsoft.com/office/drawing/2014/main" id="{A1EF63C9-30C3-E487-51DA-C4176AE4DC7C}"/>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İşletmelerin faaliyet, büyüklük, yapı ve amaçlarındaki farklılıklar → farklı muhasebe türlerini doğurmuştur.</a:t>
            </a:r>
          </a:p>
          <a:p>
            <a:pPr marL="0" indent="0" algn="just">
              <a:buNone/>
            </a:pPr>
            <a:r>
              <a:rPr lang="tr-TR" b="1" u="sng" dirty="0">
                <a:latin typeface="American Typewriter Condensed L" panose="02090306020004020304" pitchFamily="18" charset="0"/>
              </a:rPr>
              <a:t>Üç ana tür:</a:t>
            </a:r>
          </a:p>
          <a:p>
            <a:pPr marL="0" indent="0" algn="just">
              <a:buNone/>
            </a:pPr>
            <a:r>
              <a:rPr lang="tr-TR" dirty="0">
                <a:latin typeface="American Typewriter Condensed L" panose="02090306020004020304" pitchFamily="18" charset="0"/>
              </a:rPr>
              <a:t>Genel (Finansal) Muhasebe</a:t>
            </a:r>
          </a:p>
          <a:p>
            <a:pPr marL="0" indent="0" algn="just">
              <a:buNone/>
            </a:pPr>
            <a:r>
              <a:rPr lang="tr-TR" dirty="0">
                <a:latin typeface="American Typewriter Condensed L" panose="02090306020004020304" pitchFamily="18" charset="0"/>
              </a:rPr>
              <a:t>Maliyet Muhasebesi</a:t>
            </a:r>
          </a:p>
          <a:p>
            <a:pPr marL="0" indent="0" algn="just">
              <a:buNone/>
            </a:pPr>
            <a:r>
              <a:rPr lang="tr-TR" dirty="0">
                <a:latin typeface="American Typewriter Condensed L" panose="02090306020004020304" pitchFamily="18" charset="0"/>
              </a:rPr>
              <a:t>Yönetim Muhasebesi</a:t>
            </a:r>
          </a:p>
        </p:txBody>
      </p:sp>
    </p:spTree>
    <p:extLst>
      <p:ext uri="{BB962C8B-B14F-4D97-AF65-F5344CB8AC3E}">
        <p14:creationId xmlns:p14="http://schemas.microsoft.com/office/powerpoint/2010/main" val="2501654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1EA3A-5DD9-59CD-5C7F-104688FA3BE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C420BBE-8935-F50A-99E1-C11A387748C9}"/>
              </a:ext>
            </a:extLst>
          </p:cNvPr>
          <p:cNvSpPr>
            <a:spLocks noGrp="1"/>
          </p:cNvSpPr>
          <p:nvPr>
            <p:ph type="title"/>
          </p:nvPr>
        </p:nvSpPr>
        <p:spPr/>
        <p:txBody>
          <a:bodyPr/>
          <a:lstStyle/>
          <a:p>
            <a:r>
              <a:rPr lang="tr-TR" b="0" dirty="0">
                <a:latin typeface="American Typewriter Condensed L" panose="02090306020004020304" pitchFamily="18" charset="0"/>
              </a:rPr>
              <a:t>Genel (Finansal) Muhasebe</a:t>
            </a:r>
          </a:p>
        </p:txBody>
      </p:sp>
      <p:sp>
        <p:nvSpPr>
          <p:cNvPr id="3" name="İçerik Yer Tutucusu 2">
            <a:extLst>
              <a:ext uri="{FF2B5EF4-FFF2-40B4-BE49-F238E27FC236}">
                <a16:creationId xmlns:a16="http://schemas.microsoft.com/office/drawing/2014/main" id="{0E3D1CAC-71B2-2853-8376-0B2F9AEEEE96}"/>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Tanım: İşletme ile dış çevre arasındaki değer hareketlerini kaydeden, sınıflandıran, raporlayan muhasebe dalıdır.</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Özellikleri:</a:t>
            </a:r>
          </a:p>
          <a:p>
            <a:pPr marL="0" indent="0" algn="just">
              <a:buNone/>
            </a:pPr>
            <a:r>
              <a:rPr lang="tr-TR" dirty="0">
                <a:latin typeface="American Typewriter Condensed L" panose="02090306020004020304" pitchFamily="18" charset="0"/>
              </a:rPr>
              <a:t>İşletmenin mali durumu ve faaliyet sonuçlarını raporlar.</a:t>
            </a:r>
          </a:p>
          <a:p>
            <a:pPr marL="0" indent="0" algn="just">
              <a:buNone/>
            </a:pPr>
            <a:r>
              <a:rPr lang="tr-TR" dirty="0">
                <a:latin typeface="American Typewriter Condensed L" panose="02090306020004020304" pitchFamily="18" charset="0"/>
              </a:rPr>
              <a:t>Dış bilgi kullanıcılarına yöneliktir → “Dışa yönelik muhasebe”</a:t>
            </a:r>
          </a:p>
          <a:p>
            <a:pPr marL="0" indent="0" algn="just">
              <a:buNone/>
            </a:pPr>
            <a:r>
              <a:rPr lang="tr-TR" dirty="0">
                <a:latin typeface="American Typewriter Condensed L" panose="02090306020004020304" pitchFamily="18" charset="0"/>
              </a:rPr>
              <a:t>Kullanıcılar: Finansal kurumlar, kredi kurumları, devlet, yatırımcılar.</a:t>
            </a:r>
          </a:p>
        </p:txBody>
      </p:sp>
    </p:spTree>
    <p:extLst>
      <p:ext uri="{BB962C8B-B14F-4D97-AF65-F5344CB8AC3E}">
        <p14:creationId xmlns:p14="http://schemas.microsoft.com/office/powerpoint/2010/main" val="3744647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B19C5-C946-DB92-F306-EECF77AE6BF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18F1531-ACF2-3285-3E95-475566378005}"/>
              </a:ext>
            </a:extLst>
          </p:cNvPr>
          <p:cNvSpPr>
            <a:spLocks noGrp="1"/>
          </p:cNvSpPr>
          <p:nvPr>
            <p:ph type="title"/>
          </p:nvPr>
        </p:nvSpPr>
        <p:spPr/>
        <p:txBody>
          <a:bodyPr/>
          <a:lstStyle/>
          <a:p>
            <a:r>
              <a:rPr lang="tr-TR" b="0" dirty="0">
                <a:latin typeface="American Typewriter Condensed L" panose="02090306020004020304" pitchFamily="18" charset="0"/>
              </a:rPr>
              <a:t>Maliyet Muhasebesi</a:t>
            </a:r>
          </a:p>
        </p:txBody>
      </p:sp>
      <p:sp>
        <p:nvSpPr>
          <p:cNvPr id="3" name="İçerik Yer Tutucusu 2">
            <a:extLst>
              <a:ext uri="{FF2B5EF4-FFF2-40B4-BE49-F238E27FC236}">
                <a16:creationId xmlns:a16="http://schemas.microsoft.com/office/drawing/2014/main" id="{066770FB-BA0E-ED8F-5902-5029E60B5A17}"/>
              </a:ext>
            </a:extLst>
          </p:cNvPr>
          <p:cNvSpPr>
            <a:spLocks noGrp="1"/>
          </p:cNvSpPr>
          <p:nvPr>
            <p:ph idx="1"/>
          </p:nvPr>
        </p:nvSpPr>
        <p:spPr/>
        <p:txBody>
          <a:bodyPr>
            <a:normAutofit fontScale="77500" lnSpcReduction="20000"/>
          </a:bodyPr>
          <a:lstStyle/>
          <a:p>
            <a:pPr marL="0" indent="0" algn="just">
              <a:buNone/>
            </a:pPr>
            <a:r>
              <a:rPr lang="tr-TR" dirty="0">
                <a:latin typeface="American Typewriter Condensed L" panose="02090306020004020304" pitchFamily="18" charset="0"/>
              </a:rPr>
              <a:t>Tanım: Üretilen mal ve hizmetlerin maliyetini oluşturan unsurların (tür, yer, ürün) belirlenmesi ve izlenmesi.</a:t>
            </a:r>
          </a:p>
          <a:p>
            <a:pPr marL="0" indent="0" algn="just">
              <a:buNone/>
            </a:pPr>
            <a:r>
              <a:rPr lang="tr-TR" b="1" u="sng" dirty="0">
                <a:latin typeface="American Typewriter Condensed L" panose="02090306020004020304" pitchFamily="18" charset="0"/>
              </a:rPr>
              <a:t>Amaçları:</a:t>
            </a:r>
          </a:p>
          <a:p>
            <a:pPr marL="0" indent="0" algn="just">
              <a:buNone/>
            </a:pPr>
            <a:r>
              <a:rPr lang="tr-TR" dirty="0">
                <a:latin typeface="American Typewriter Condensed L" panose="02090306020004020304" pitchFamily="18" charset="0"/>
              </a:rPr>
              <a:t>Maliyetlerin hesaplanması</a:t>
            </a:r>
          </a:p>
          <a:p>
            <a:pPr marL="0" indent="0" algn="just">
              <a:buNone/>
            </a:pPr>
            <a:r>
              <a:rPr lang="tr-TR" dirty="0">
                <a:latin typeface="American Typewriter Condensed L" panose="02090306020004020304" pitchFamily="18" charset="0"/>
              </a:rPr>
              <a:t>Maliyet kontrolü</a:t>
            </a:r>
          </a:p>
          <a:p>
            <a:pPr marL="0" indent="0" algn="just">
              <a:buNone/>
            </a:pPr>
            <a:r>
              <a:rPr lang="tr-TR" dirty="0">
                <a:latin typeface="American Typewriter Condensed L" panose="02090306020004020304" pitchFamily="18" charset="0"/>
              </a:rPr>
              <a:t>Maliyet planlaması</a:t>
            </a:r>
          </a:p>
          <a:p>
            <a:pPr marL="0" indent="0" algn="just">
              <a:buNone/>
            </a:pPr>
            <a:r>
              <a:rPr lang="tr-TR" dirty="0">
                <a:latin typeface="American Typewriter Condensed L" panose="02090306020004020304" pitchFamily="18" charset="0"/>
              </a:rPr>
              <a:t>Yönetim kararlarına destek sağlama</a:t>
            </a:r>
          </a:p>
          <a:p>
            <a:pPr marL="0" indent="0" algn="just">
              <a:buNone/>
            </a:pPr>
            <a:r>
              <a:rPr lang="tr-TR" b="1" u="sng" dirty="0">
                <a:latin typeface="American Typewriter Condensed L" panose="02090306020004020304" pitchFamily="18" charset="0"/>
              </a:rPr>
              <a:t>Özelliği:</a:t>
            </a:r>
          </a:p>
          <a:p>
            <a:pPr marL="0" indent="0" algn="just">
              <a:buNone/>
            </a:pPr>
            <a:r>
              <a:rPr lang="tr-TR" dirty="0">
                <a:latin typeface="American Typewriter Condensed L" panose="02090306020004020304" pitchFamily="18" charset="0"/>
              </a:rPr>
              <a:t>Yönetimin ihtiyaçlarına yöneliktir</a:t>
            </a:r>
          </a:p>
          <a:p>
            <a:pPr marL="0" indent="0" algn="just">
              <a:buNone/>
            </a:pPr>
            <a:r>
              <a:rPr lang="tr-TR" dirty="0">
                <a:latin typeface="American Typewriter Condensed L" panose="02090306020004020304" pitchFamily="18" charset="0"/>
              </a:rPr>
              <a:t>“İçe yönelik muhasebe”</a:t>
            </a:r>
          </a:p>
        </p:txBody>
      </p:sp>
    </p:spTree>
    <p:extLst>
      <p:ext uri="{BB962C8B-B14F-4D97-AF65-F5344CB8AC3E}">
        <p14:creationId xmlns:p14="http://schemas.microsoft.com/office/powerpoint/2010/main" val="301948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2239C-1BF9-9493-84CC-D568178788E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13B0C9A-4DB3-3E05-F8DD-87F8AE521ACF}"/>
              </a:ext>
            </a:extLst>
          </p:cNvPr>
          <p:cNvSpPr>
            <a:spLocks noGrp="1"/>
          </p:cNvSpPr>
          <p:nvPr>
            <p:ph type="title"/>
          </p:nvPr>
        </p:nvSpPr>
        <p:spPr/>
        <p:txBody>
          <a:bodyPr/>
          <a:lstStyle/>
          <a:p>
            <a:r>
              <a:rPr lang="tr-TR" b="0" dirty="0">
                <a:latin typeface="American Typewriter Condensed L" panose="02090306020004020304" pitchFamily="18" charset="0"/>
              </a:rPr>
              <a:t>Yönetim Muhasebesi</a:t>
            </a:r>
          </a:p>
        </p:txBody>
      </p:sp>
      <p:sp>
        <p:nvSpPr>
          <p:cNvPr id="3" name="İçerik Yer Tutucusu 2">
            <a:extLst>
              <a:ext uri="{FF2B5EF4-FFF2-40B4-BE49-F238E27FC236}">
                <a16:creationId xmlns:a16="http://schemas.microsoft.com/office/drawing/2014/main" id="{3C653C4A-6827-CB17-6FA8-55F56A432CA4}"/>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Tanım: Yönetimin planlama, kontrol, karar alma ve performans ölçümüne yönelik bilgi sağlayan muhasebe dalı.</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Özellikleri:</a:t>
            </a:r>
          </a:p>
          <a:p>
            <a:pPr marL="0" indent="0" algn="just">
              <a:buNone/>
            </a:pPr>
            <a:r>
              <a:rPr lang="tr-TR" dirty="0">
                <a:latin typeface="American Typewriter Condensed L" panose="02090306020004020304" pitchFamily="18" charset="0"/>
              </a:rPr>
              <a:t>Ham verileri ihtiyaca uygun bilgiye dönüştürür.</a:t>
            </a:r>
          </a:p>
          <a:p>
            <a:pPr marL="0" indent="0" algn="just">
              <a:buNone/>
            </a:pPr>
            <a:r>
              <a:rPr lang="tr-TR" dirty="0">
                <a:latin typeface="American Typewriter Condensed L" panose="02090306020004020304" pitchFamily="18" charset="0"/>
              </a:rPr>
              <a:t>Sadece işletme yönetimine rapor sunar.</a:t>
            </a:r>
          </a:p>
          <a:p>
            <a:pPr marL="0" indent="0" algn="just">
              <a:buNone/>
            </a:pPr>
            <a:r>
              <a:rPr lang="tr-TR" dirty="0">
                <a:latin typeface="American Typewriter Condensed L" panose="02090306020004020304" pitchFamily="18" charset="0"/>
              </a:rPr>
              <a:t>“İçe yönelik muhasebe”</a:t>
            </a:r>
          </a:p>
        </p:txBody>
      </p:sp>
    </p:spTree>
    <p:extLst>
      <p:ext uri="{BB962C8B-B14F-4D97-AF65-F5344CB8AC3E}">
        <p14:creationId xmlns:p14="http://schemas.microsoft.com/office/powerpoint/2010/main" val="2311044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173AE-2574-3AFC-65A0-C59D454F5CD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F22D12B-48AE-261E-C063-D91FE3555B96}"/>
              </a:ext>
            </a:extLst>
          </p:cNvPr>
          <p:cNvSpPr>
            <a:spLocks noGrp="1"/>
          </p:cNvSpPr>
          <p:nvPr>
            <p:ph type="title"/>
          </p:nvPr>
        </p:nvSpPr>
        <p:spPr/>
        <p:txBody>
          <a:bodyPr/>
          <a:lstStyle/>
          <a:p>
            <a:r>
              <a:rPr lang="tr-TR" b="0" dirty="0">
                <a:latin typeface="American Typewriter Condensed L" panose="02090306020004020304" pitchFamily="18" charset="0"/>
              </a:rPr>
              <a:t>Uzmanlık Muhasebeleri</a:t>
            </a:r>
          </a:p>
        </p:txBody>
      </p:sp>
      <p:sp>
        <p:nvSpPr>
          <p:cNvPr id="3" name="İçerik Yer Tutucusu 2">
            <a:extLst>
              <a:ext uri="{FF2B5EF4-FFF2-40B4-BE49-F238E27FC236}">
                <a16:creationId xmlns:a16="http://schemas.microsoft.com/office/drawing/2014/main" id="{670B0E99-32A2-FD1F-8E6E-2E53C91BF8C0}"/>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Bankacılık, sigortacılık, inşaat, ulaştırma, konaklama muhasebesi vb.</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Temel teknikler aynı → fakat uygulama sektöre göre farklılaşır.</a:t>
            </a:r>
          </a:p>
          <a:p>
            <a:pPr marL="0" indent="0" algn="just">
              <a:buNone/>
            </a:pPr>
            <a:r>
              <a:rPr lang="tr-TR" dirty="0">
                <a:latin typeface="American Typewriter Condensed L" panose="02090306020004020304" pitchFamily="18" charset="0"/>
              </a:rPr>
              <a:t>Örnek:</a:t>
            </a:r>
          </a:p>
          <a:p>
            <a:pPr marL="0" indent="0" algn="just">
              <a:buNone/>
            </a:pPr>
            <a:r>
              <a:rPr lang="tr-TR" dirty="0">
                <a:latin typeface="American Typewriter Condensed L" panose="02090306020004020304" pitchFamily="18" charset="0"/>
              </a:rPr>
              <a:t>Bankacılık muhasebesi → faiz ve krediler ön planda</a:t>
            </a:r>
          </a:p>
          <a:p>
            <a:pPr marL="0" indent="0" algn="just">
              <a:buNone/>
            </a:pPr>
            <a:r>
              <a:rPr lang="tr-TR" dirty="0">
                <a:latin typeface="American Typewriter Condensed L" panose="02090306020004020304" pitchFamily="18" charset="0"/>
              </a:rPr>
              <a:t>İnşaat muhasebesi → uzun vadeli projeler, </a:t>
            </a:r>
            <a:r>
              <a:rPr lang="tr-TR" dirty="0" err="1">
                <a:latin typeface="American Typewriter Condensed L" panose="02090306020004020304" pitchFamily="18" charset="0"/>
              </a:rPr>
              <a:t>hakedişler</a:t>
            </a: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1931466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8B660-7663-C55E-002E-8B2C7F6F37C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8F59CE1-3989-A572-B003-D188DEF64000}"/>
              </a:ext>
            </a:extLst>
          </p:cNvPr>
          <p:cNvSpPr>
            <a:spLocks noGrp="1"/>
          </p:cNvSpPr>
          <p:nvPr>
            <p:ph type="title"/>
          </p:nvPr>
        </p:nvSpPr>
        <p:spPr/>
        <p:txBody>
          <a:bodyPr/>
          <a:lstStyle/>
          <a:p>
            <a:r>
              <a:rPr lang="tr-TR" b="0" dirty="0">
                <a:latin typeface="American Typewriter Condensed L" panose="02090306020004020304" pitchFamily="18" charset="0"/>
              </a:rPr>
              <a:t>Muhasebenin Temel Kavramları</a:t>
            </a:r>
          </a:p>
        </p:txBody>
      </p:sp>
      <p:sp>
        <p:nvSpPr>
          <p:cNvPr id="3" name="İçerik Yer Tutucusu 2">
            <a:extLst>
              <a:ext uri="{FF2B5EF4-FFF2-40B4-BE49-F238E27FC236}">
                <a16:creationId xmlns:a16="http://schemas.microsoft.com/office/drawing/2014/main" id="{B8514AF6-41C3-E4A1-72F5-6F1011B068DD}"/>
              </a:ext>
            </a:extLst>
          </p:cNvPr>
          <p:cNvSpPr>
            <a:spLocks noGrp="1"/>
          </p:cNvSpPr>
          <p:nvPr>
            <p:ph idx="1"/>
          </p:nvPr>
        </p:nvSpPr>
        <p:spPr/>
        <p:txBody>
          <a:bodyPr>
            <a:normAutofit/>
          </a:bodyPr>
          <a:lstStyle/>
          <a:p>
            <a:pPr marL="0" indent="0" algn="just">
              <a:buNone/>
            </a:pPr>
            <a:r>
              <a:rPr lang="tr-TR" b="1" u="sng" dirty="0">
                <a:latin typeface="American Typewriter Condensed L" panose="02090306020004020304" pitchFamily="18" charset="0"/>
              </a:rPr>
              <a:t>İşletmenin Sürekliliği (</a:t>
            </a:r>
            <a:r>
              <a:rPr lang="tr-TR" b="1" u="sng" dirty="0" err="1">
                <a:latin typeface="American Typewriter Condensed L" panose="02090306020004020304" pitchFamily="18" charset="0"/>
              </a:rPr>
              <a:t>Going</a:t>
            </a:r>
            <a:r>
              <a:rPr lang="tr-TR" b="1" u="sng" dirty="0">
                <a:latin typeface="American Typewriter Condensed L" panose="02090306020004020304" pitchFamily="18" charset="0"/>
              </a:rPr>
              <a:t> </a:t>
            </a:r>
            <a:r>
              <a:rPr lang="tr-TR" b="1" u="sng" dirty="0" err="1">
                <a:latin typeface="American Typewriter Condensed L" panose="02090306020004020304" pitchFamily="18" charset="0"/>
              </a:rPr>
              <a:t>Concern</a:t>
            </a:r>
            <a:r>
              <a:rPr lang="tr-TR" b="1" u="sng" dirty="0">
                <a:latin typeface="American Typewriter Condensed L" panose="02090306020004020304" pitchFamily="18" charset="0"/>
              </a:rPr>
              <a:t>)</a:t>
            </a:r>
          </a:p>
          <a:p>
            <a:pPr marL="0" indent="0" algn="just">
              <a:buNone/>
            </a:pPr>
            <a:r>
              <a:rPr lang="tr-TR" dirty="0">
                <a:latin typeface="American Typewriter Condensed L" panose="02090306020004020304" pitchFamily="18" charset="0"/>
              </a:rPr>
              <a:t>İşletmenin öngörülebilir gelecekte faaliyetlerini sürdüreceği varsayılır.</a:t>
            </a:r>
          </a:p>
          <a:p>
            <a:pPr marL="0" indent="0" algn="just">
              <a:buNone/>
            </a:pPr>
            <a:r>
              <a:rPr lang="tr-TR" dirty="0">
                <a:latin typeface="American Typewriter Condensed L" panose="02090306020004020304" pitchFamily="18" charset="0"/>
              </a:rPr>
              <a:t>Süreklilik riske girdiğinde finansal tablolar buna göre hazırlanır.</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Dönemsellik (</a:t>
            </a:r>
            <a:r>
              <a:rPr lang="tr-TR" b="1" u="sng" dirty="0" err="1">
                <a:latin typeface="American Typewriter Condensed L" panose="02090306020004020304" pitchFamily="18" charset="0"/>
              </a:rPr>
              <a:t>Accrual</a:t>
            </a:r>
            <a:r>
              <a:rPr lang="tr-TR" b="1" u="sng" dirty="0">
                <a:latin typeface="American Typewriter Condensed L" panose="02090306020004020304" pitchFamily="18" charset="0"/>
              </a:rPr>
              <a:t> </a:t>
            </a:r>
            <a:r>
              <a:rPr lang="tr-TR" b="1" u="sng" dirty="0" err="1">
                <a:latin typeface="American Typewriter Condensed L" panose="02090306020004020304" pitchFamily="18" charset="0"/>
              </a:rPr>
              <a:t>Basis</a:t>
            </a:r>
            <a:r>
              <a:rPr lang="tr-TR" b="1" u="sng" dirty="0">
                <a:latin typeface="American Typewriter Condensed L" panose="02090306020004020304" pitchFamily="18" charset="0"/>
              </a:rPr>
              <a:t>)</a:t>
            </a:r>
          </a:p>
          <a:p>
            <a:pPr marL="0" indent="0" algn="just">
              <a:buNone/>
            </a:pPr>
            <a:r>
              <a:rPr lang="tr-TR" dirty="0">
                <a:latin typeface="American Typewriter Condensed L" panose="02090306020004020304" pitchFamily="18" charset="0"/>
              </a:rPr>
              <a:t>İşlemler, nakit akışı esas alınmadan gerçekleştiği dönemde kaydedilir.</a:t>
            </a:r>
          </a:p>
          <a:p>
            <a:pPr marL="0" indent="0" algn="just">
              <a:buNone/>
            </a:pPr>
            <a:r>
              <a:rPr lang="tr-TR" dirty="0">
                <a:latin typeface="American Typewriter Condensed L" panose="02090306020004020304" pitchFamily="18" charset="0"/>
              </a:rPr>
              <a:t>Tahakkuk esası → gelir ve giderler ilgili oldukları döneme yansıtılır.</a:t>
            </a:r>
          </a:p>
        </p:txBody>
      </p:sp>
    </p:spTree>
    <p:extLst>
      <p:ext uri="{BB962C8B-B14F-4D97-AF65-F5344CB8AC3E}">
        <p14:creationId xmlns:p14="http://schemas.microsoft.com/office/powerpoint/2010/main" val="1652495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9D58C-2F3A-3BDE-A770-8F0F1541D40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7F9C161-E4BA-4499-80D7-16AC998ACBF1}"/>
              </a:ext>
            </a:extLst>
          </p:cNvPr>
          <p:cNvSpPr>
            <a:spLocks noGrp="1"/>
          </p:cNvSpPr>
          <p:nvPr>
            <p:ph type="title"/>
          </p:nvPr>
        </p:nvSpPr>
        <p:spPr/>
        <p:txBody>
          <a:bodyPr/>
          <a:lstStyle/>
          <a:p>
            <a:r>
              <a:rPr lang="tr-TR" b="0" dirty="0">
                <a:latin typeface="American Typewriter Condensed L" panose="02090306020004020304" pitchFamily="18" charset="0"/>
              </a:rPr>
              <a:t>Muhasebenin Temel Kavramları</a:t>
            </a:r>
          </a:p>
        </p:txBody>
      </p:sp>
      <p:sp>
        <p:nvSpPr>
          <p:cNvPr id="3" name="İçerik Yer Tutucusu 2">
            <a:extLst>
              <a:ext uri="{FF2B5EF4-FFF2-40B4-BE49-F238E27FC236}">
                <a16:creationId xmlns:a16="http://schemas.microsoft.com/office/drawing/2014/main" id="{2E7A1D88-7FE9-F926-70D3-991E8C159BEC}"/>
              </a:ext>
            </a:extLst>
          </p:cNvPr>
          <p:cNvSpPr>
            <a:spLocks noGrp="1"/>
          </p:cNvSpPr>
          <p:nvPr>
            <p:ph idx="1"/>
          </p:nvPr>
        </p:nvSpPr>
        <p:spPr/>
        <p:txBody>
          <a:bodyPr>
            <a:normAutofit/>
          </a:bodyPr>
          <a:lstStyle/>
          <a:p>
            <a:pPr marL="0" indent="0" algn="just">
              <a:buNone/>
            </a:pPr>
            <a:r>
              <a:rPr lang="tr-TR" b="1" u="sng" dirty="0">
                <a:latin typeface="American Typewriter Condensed L" panose="02090306020004020304" pitchFamily="18" charset="0"/>
              </a:rPr>
              <a:t>Parayla Ölçülme</a:t>
            </a:r>
          </a:p>
          <a:p>
            <a:pPr marL="0" indent="0" algn="just">
              <a:buNone/>
            </a:pPr>
            <a:r>
              <a:rPr lang="tr-TR" dirty="0">
                <a:latin typeface="American Typewriter Condensed L" panose="02090306020004020304" pitchFamily="18" charset="0"/>
              </a:rPr>
              <a:t>Mali olaylar, geçerli para birimi ile ifade edilir.</a:t>
            </a:r>
          </a:p>
          <a:p>
            <a:pPr marL="0" indent="0" algn="just">
              <a:buNone/>
            </a:pPr>
            <a:r>
              <a:rPr lang="tr-TR" dirty="0">
                <a:latin typeface="American Typewriter Condensed L" panose="02090306020004020304" pitchFamily="18" charset="0"/>
              </a:rPr>
              <a:t>Türkiye’de genelde TL, fakat </a:t>
            </a:r>
            <a:r>
              <a:rPr lang="tr-TR" dirty="0" err="1">
                <a:latin typeface="American Typewriter Condensed L" panose="02090306020004020304" pitchFamily="18" charset="0"/>
              </a:rPr>
              <a:t>UFRS’de</a:t>
            </a:r>
            <a:r>
              <a:rPr lang="tr-TR" dirty="0">
                <a:latin typeface="American Typewriter Condensed L" panose="02090306020004020304" pitchFamily="18" charset="0"/>
              </a:rPr>
              <a:t> fonksiyonel para birimi esas alınır.</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Maliyet Esası &amp; Gerçeğe Uygun Değer</a:t>
            </a:r>
          </a:p>
          <a:p>
            <a:pPr marL="0" indent="0" algn="just">
              <a:buNone/>
            </a:pPr>
            <a:r>
              <a:rPr lang="tr-TR" dirty="0">
                <a:latin typeface="American Typewriter Condensed L" panose="02090306020004020304" pitchFamily="18" charset="0"/>
              </a:rPr>
              <a:t>Maliyet esası: Varlık ve borçların elde etme maliyetiyle kaydı.</a:t>
            </a:r>
          </a:p>
          <a:p>
            <a:pPr marL="0" indent="0" algn="just">
              <a:buNone/>
            </a:pPr>
            <a:r>
              <a:rPr lang="tr-TR" dirty="0" err="1">
                <a:latin typeface="American Typewriter Condensed L" panose="02090306020004020304" pitchFamily="18" charset="0"/>
              </a:rPr>
              <a:t>UFRS’de</a:t>
            </a:r>
            <a:r>
              <a:rPr lang="tr-TR" dirty="0">
                <a:latin typeface="American Typewriter Condensed L" panose="02090306020004020304" pitchFamily="18" charset="0"/>
              </a:rPr>
              <a:t> ek: Finansal araçlar ve bazı varlıklarda gerçeğe uygun değer ölçümü.</a:t>
            </a:r>
          </a:p>
        </p:txBody>
      </p:sp>
    </p:spTree>
    <p:extLst>
      <p:ext uri="{BB962C8B-B14F-4D97-AF65-F5344CB8AC3E}">
        <p14:creationId xmlns:p14="http://schemas.microsoft.com/office/powerpoint/2010/main" val="3109672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CD057-DBC2-770A-0804-81ACCC26EAB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F996C698-5A9E-E7B7-004F-0FADC2692C32}"/>
              </a:ext>
            </a:extLst>
          </p:cNvPr>
          <p:cNvSpPr>
            <a:spLocks noGrp="1"/>
          </p:cNvSpPr>
          <p:nvPr>
            <p:ph type="title"/>
          </p:nvPr>
        </p:nvSpPr>
        <p:spPr/>
        <p:txBody>
          <a:bodyPr/>
          <a:lstStyle/>
          <a:p>
            <a:r>
              <a:rPr lang="tr-TR" b="0" dirty="0">
                <a:latin typeface="American Typewriter Condensed L" panose="02090306020004020304" pitchFamily="18" charset="0"/>
              </a:rPr>
              <a:t>Muhasebenin Temel Kavramları</a:t>
            </a:r>
          </a:p>
        </p:txBody>
      </p:sp>
      <p:sp>
        <p:nvSpPr>
          <p:cNvPr id="3" name="İçerik Yer Tutucusu 2">
            <a:extLst>
              <a:ext uri="{FF2B5EF4-FFF2-40B4-BE49-F238E27FC236}">
                <a16:creationId xmlns:a16="http://schemas.microsoft.com/office/drawing/2014/main" id="{5C4672AC-4A1F-65E6-C177-960EB9E33E4C}"/>
              </a:ext>
            </a:extLst>
          </p:cNvPr>
          <p:cNvSpPr>
            <a:spLocks noGrp="1"/>
          </p:cNvSpPr>
          <p:nvPr>
            <p:ph idx="1"/>
          </p:nvPr>
        </p:nvSpPr>
        <p:spPr/>
        <p:txBody>
          <a:bodyPr>
            <a:normAutofit fontScale="92500" lnSpcReduction="10000"/>
          </a:bodyPr>
          <a:lstStyle/>
          <a:p>
            <a:pPr marL="0" indent="0" algn="just">
              <a:buNone/>
            </a:pPr>
            <a:r>
              <a:rPr lang="tr-TR" b="1" u="sng" dirty="0">
                <a:latin typeface="American Typewriter Condensed L" panose="02090306020004020304" pitchFamily="18" charset="0"/>
              </a:rPr>
              <a:t>Tam Açıklama ve Önemlilik</a:t>
            </a:r>
          </a:p>
          <a:p>
            <a:pPr marL="0" indent="0" algn="just">
              <a:buNone/>
            </a:pPr>
            <a:r>
              <a:rPr lang="tr-TR" dirty="0">
                <a:latin typeface="American Typewriter Condensed L" panose="02090306020004020304" pitchFamily="18" charset="0"/>
              </a:rPr>
              <a:t>Kullanıcıların kararlarını etkileyecek tüm bilgiler raporlanmalı.</a:t>
            </a:r>
          </a:p>
          <a:p>
            <a:pPr marL="0" indent="0" algn="just">
              <a:buNone/>
            </a:pPr>
            <a:r>
              <a:rPr lang="tr-TR" dirty="0">
                <a:latin typeface="American Typewriter Condensed L" panose="02090306020004020304" pitchFamily="18" charset="0"/>
              </a:rPr>
              <a:t>Önemsiz detaylarla tablolar şişirilmemeli.</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Tutarlılık ve Karşılaştırılabilirlik</a:t>
            </a:r>
          </a:p>
          <a:p>
            <a:pPr marL="0" indent="0" algn="just">
              <a:buNone/>
            </a:pPr>
            <a:r>
              <a:rPr lang="tr-TR" dirty="0">
                <a:latin typeface="American Typewriter Condensed L" panose="02090306020004020304" pitchFamily="18" charset="0"/>
              </a:rPr>
              <a:t>Muhasebe politikaları dönemler arasında tutarlı uygulanmalı.</a:t>
            </a:r>
          </a:p>
          <a:p>
            <a:pPr marL="0" indent="0" algn="just">
              <a:buNone/>
            </a:pPr>
            <a:r>
              <a:rPr lang="tr-TR" dirty="0">
                <a:latin typeface="American Typewriter Condensed L" panose="02090306020004020304" pitchFamily="18" charset="0"/>
              </a:rPr>
              <a:t>Değişiklik varsa gerekçesi ve etkisi açıklanmalı.</a:t>
            </a:r>
          </a:p>
          <a:p>
            <a:pPr marL="0" indent="0" algn="just">
              <a:buNone/>
            </a:pPr>
            <a:r>
              <a:rPr lang="tr-TR" dirty="0">
                <a:latin typeface="American Typewriter Condensed L" panose="02090306020004020304" pitchFamily="18" charset="0"/>
              </a:rPr>
              <a:t>Kullanıcılar dönemler ve işletmeler arasında karşılaştırma yapabilmeli.</a:t>
            </a:r>
          </a:p>
        </p:txBody>
      </p:sp>
    </p:spTree>
    <p:extLst>
      <p:ext uri="{BB962C8B-B14F-4D97-AF65-F5344CB8AC3E}">
        <p14:creationId xmlns:p14="http://schemas.microsoft.com/office/powerpoint/2010/main" val="115473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8D70B-45B6-24E9-6797-4628BD6C0688}"/>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5F5DF8A-8F10-06FD-F81A-EFA0727586E3}"/>
              </a:ext>
            </a:extLst>
          </p:cNvPr>
          <p:cNvSpPr>
            <a:spLocks noGrp="1"/>
          </p:cNvSpPr>
          <p:nvPr>
            <p:ph type="title"/>
          </p:nvPr>
        </p:nvSpPr>
        <p:spPr/>
        <p:txBody>
          <a:bodyPr/>
          <a:lstStyle/>
          <a:p>
            <a:r>
              <a:rPr lang="tr-TR" b="0" dirty="0">
                <a:latin typeface="American Typewriter Condensed L" panose="02090306020004020304" pitchFamily="18" charset="0"/>
              </a:rPr>
              <a:t>Muhasebenin Temel Kavramları</a:t>
            </a:r>
          </a:p>
        </p:txBody>
      </p:sp>
      <p:sp>
        <p:nvSpPr>
          <p:cNvPr id="3" name="İçerik Yer Tutucusu 2">
            <a:extLst>
              <a:ext uri="{FF2B5EF4-FFF2-40B4-BE49-F238E27FC236}">
                <a16:creationId xmlns:a16="http://schemas.microsoft.com/office/drawing/2014/main" id="{6218B1B8-EC56-E80C-FF0C-D64809C7A3FD}"/>
              </a:ext>
            </a:extLst>
          </p:cNvPr>
          <p:cNvSpPr>
            <a:spLocks noGrp="1"/>
          </p:cNvSpPr>
          <p:nvPr>
            <p:ph idx="1"/>
          </p:nvPr>
        </p:nvSpPr>
        <p:spPr/>
        <p:txBody>
          <a:bodyPr>
            <a:normAutofit/>
          </a:bodyPr>
          <a:lstStyle/>
          <a:p>
            <a:pPr marL="0" indent="0" algn="just">
              <a:buNone/>
            </a:pPr>
            <a:r>
              <a:rPr lang="tr-TR" b="1" u="sng" dirty="0">
                <a:latin typeface="American Typewriter Condensed L" panose="02090306020004020304" pitchFamily="18" charset="0"/>
              </a:rPr>
              <a:t>Özün Önceliği (</a:t>
            </a:r>
            <a:r>
              <a:rPr lang="tr-TR" b="1" u="sng" dirty="0" err="1">
                <a:latin typeface="American Typewriter Condensed L" panose="02090306020004020304" pitchFamily="18" charset="0"/>
              </a:rPr>
              <a:t>Substance</a:t>
            </a:r>
            <a:r>
              <a:rPr lang="tr-TR" b="1" u="sng" dirty="0">
                <a:latin typeface="American Typewriter Condensed L" panose="02090306020004020304" pitchFamily="18" charset="0"/>
              </a:rPr>
              <a:t> </a:t>
            </a:r>
            <a:r>
              <a:rPr lang="tr-TR" b="1" u="sng" dirty="0" err="1">
                <a:latin typeface="American Typewriter Condensed L" panose="02090306020004020304" pitchFamily="18" charset="0"/>
              </a:rPr>
              <a:t>Over</a:t>
            </a:r>
            <a:r>
              <a:rPr lang="tr-TR" b="1" u="sng" dirty="0">
                <a:latin typeface="American Typewriter Condensed L" panose="02090306020004020304" pitchFamily="18" charset="0"/>
              </a:rPr>
              <a:t> Form)</a:t>
            </a:r>
          </a:p>
          <a:p>
            <a:pPr marL="0" indent="0" algn="just">
              <a:buNone/>
            </a:pPr>
            <a:r>
              <a:rPr lang="tr-TR" dirty="0">
                <a:latin typeface="American Typewriter Condensed L" panose="02090306020004020304" pitchFamily="18" charset="0"/>
              </a:rPr>
              <a:t>İşlemler yasal şekline değil, ekonomik özüne göre kaydedilir.</a:t>
            </a:r>
          </a:p>
          <a:p>
            <a:pPr marL="0" indent="0" algn="just">
              <a:buNone/>
            </a:pPr>
            <a:r>
              <a:rPr lang="tr-TR" dirty="0" err="1">
                <a:latin typeface="American Typewriter Condensed L" panose="02090306020004020304" pitchFamily="18" charset="0"/>
              </a:rPr>
              <a:t>Örn</a:t>
            </a:r>
            <a:r>
              <a:rPr lang="tr-TR" dirty="0">
                <a:latin typeface="American Typewriter Condensed L" panose="02090306020004020304" pitchFamily="18" charset="0"/>
              </a:rPr>
              <a:t>: Finansal kiralama → kira değil, satın alma gibi değerlendirilir.</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İhtiyatlılık (</a:t>
            </a:r>
            <a:r>
              <a:rPr lang="tr-TR" b="1" u="sng" dirty="0" err="1">
                <a:latin typeface="American Typewriter Condensed L" panose="02090306020004020304" pitchFamily="18" charset="0"/>
              </a:rPr>
              <a:t>Prudence</a:t>
            </a:r>
            <a:r>
              <a:rPr lang="tr-TR" b="1" u="sng" dirty="0">
                <a:latin typeface="American Typewriter Condensed L" panose="02090306020004020304" pitchFamily="18" charset="0"/>
              </a:rPr>
              <a:t>)</a:t>
            </a:r>
          </a:p>
          <a:p>
            <a:pPr marL="0" indent="0" algn="just">
              <a:buNone/>
            </a:pPr>
            <a:r>
              <a:rPr lang="tr-TR" dirty="0">
                <a:latin typeface="American Typewriter Condensed L" panose="02090306020004020304" pitchFamily="18" charset="0"/>
              </a:rPr>
              <a:t>Belirsizlik varsa → gelir/varlıklar kaydedilmez, borç/giderler için karşılık ayrılır.</a:t>
            </a:r>
          </a:p>
        </p:txBody>
      </p:sp>
    </p:spTree>
    <p:extLst>
      <p:ext uri="{BB962C8B-B14F-4D97-AF65-F5344CB8AC3E}">
        <p14:creationId xmlns:p14="http://schemas.microsoft.com/office/powerpoint/2010/main" val="3787411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C4CCA-5300-CB29-86B2-2C1A4BF375A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E7825EB-6D12-DD93-BB3D-6475E6D817DE}"/>
              </a:ext>
            </a:extLst>
          </p:cNvPr>
          <p:cNvSpPr>
            <a:spLocks noGrp="1"/>
          </p:cNvSpPr>
          <p:nvPr>
            <p:ph type="title"/>
          </p:nvPr>
        </p:nvSpPr>
        <p:spPr/>
        <p:txBody>
          <a:bodyPr/>
          <a:lstStyle/>
          <a:p>
            <a:r>
              <a:rPr lang="tr-TR" b="0" dirty="0">
                <a:latin typeface="American Typewriter Condensed L" panose="02090306020004020304" pitchFamily="18" charset="0"/>
              </a:rPr>
              <a:t>Muhasebenin Temel Kavramları</a:t>
            </a:r>
          </a:p>
        </p:txBody>
      </p:sp>
      <p:sp>
        <p:nvSpPr>
          <p:cNvPr id="3" name="İçerik Yer Tutucusu 2">
            <a:extLst>
              <a:ext uri="{FF2B5EF4-FFF2-40B4-BE49-F238E27FC236}">
                <a16:creationId xmlns:a16="http://schemas.microsoft.com/office/drawing/2014/main" id="{8F92CBE1-2D8A-62CF-FEF5-84DE15361B57}"/>
              </a:ext>
            </a:extLst>
          </p:cNvPr>
          <p:cNvSpPr>
            <a:spLocks noGrp="1"/>
          </p:cNvSpPr>
          <p:nvPr>
            <p:ph idx="1"/>
          </p:nvPr>
        </p:nvSpPr>
        <p:spPr/>
        <p:txBody>
          <a:bodyPr>
            <a:normAutofit/>
          </a:bodyPr>
          <a:lstStyle/>
          <a:p>
            <a:pPr marL="0" indent="0" algn="just">
              <a:buNone/>
            </a:pPr>
            <a:r>
              <a:rPr lang="tr-TR" b="1" u="sng" dirty="0">
                <a:latin typeface="American Typewriter Condensed L" panose="02090306020004020304" pitchFamily="18" charset="0"/>
              </a:rPr>
              <a:t>Tarafsızlık ve Güvenilirlik</a:t>
            </a:r>
          </a:p>
          <a:p>
            <a:pPr marL="0" indent="0" algn="just">
              <a:buNone/>
            </a:pPr>
            <a:r>
              <a:rPr lang="tr-TR" dirty="0">
                <a:latin typeface="American Typewriter Condensed L" panose="02090306020004020304" pitchFamily="18" charset="0"/>
              </a:rPr>
              <a:t>Raporlar önyargısız, gerçeğe uygun, tam ve hatasız sunulmalı.</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Sosyal Sorumluluk &amp; Hesap Verebilirlik</a:t>
            </a:r>
          </a:p>
          <a:p>
            <a:pPr marL="0" indent="0" algn="just">
              <a:buNone/>
            </a:pPr>
            <a:r>
              <a:rPr lang="tr-TR" dirty="0">
                <a:latin typeface="American Typewriter Condensed L" panose="02090306020004020304" pitchFamily="18" charset="0"/>
              </a:rPr>
              <a:t>İşletme sadece ortaklara değil, Kredi verenlere, Devlete, Çalışanlara, Kamuya karşı da sorumludur.</a:t>
            </a:r>
          </a:p>
        </p:txBody>
      </p:sp>
    </p:spTree>
    <p:extLst>
      <p:ext uri="{BB962C8B-B14F-4D97-AF65-F5344CB8AC3E}">
        <p14:creationId xmlns:p14="http://schemas.microsoft.com/office/powerpoint/2010/main" val="787339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56A42-B7DA-3BD2-AD8F-687E9C81E0F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7D4A061-1A0C-BE50-FE5C-C8EC33E0BF79}"/>
              </a:ext>
            </a:extLst>
          </p:cNvPr>
          <p:cNvSpPr>
            <a:spLocks noGrp="1"/>
          </p:cNvSpPr>
          <p:nvPr>
            <p:ph type="title"/>
          </p:nvPr>
        </p:nvSpPr>
        <p:spPr/>
        <p:txBody>
          <a:bodyPr/>
          <a:lstStyle/>
          <a:p>
            <a:r>
              <a:rPr lang="tr-TR" b="0" dirty="0">
                <a:latin typeface="American Typewriter Condensed L" panose="02090306020004020304" pitchFamily="18" charset="0"/>
              </a:rPr>
              <a:t>Muhasebenin Temel Kavramları</a:t>
            </a:r>
          </a:p>
        </p:txBody>
      </p:sp>
      <p:sp>
        <p:nvSpPr>
          <p:cNvPr id="3" name="İçerik Yer Tutucusu 2">
            <a:extLst>
              <a:ext uri="{FF2B5EF4-FFF2-40B4-BE49-F238E27FC236}">
                <a16:creationId xmlns:a16="http://schemas.microsoft.com/office/drawing/2014/main" id="{4C096FB7-9A38-FDB0-79F0-EA85D4EA8B1F}"/>
              </a:ext>
            </a:extLst>
          </p:cNvPr>
          <p:cNvSpPr>
            <a:spLocks noGrp="1"/>
          </p:cNvSpPr>
          <p:nvPr>
            <p:ph idx="1"/>
          </p:nvPr>
        </p:nvSpPr>
        <p:spPr/>
        <p:txBody>
          <a:bodyPr/>
          <a:lstStyle/>
          <a:p>
            <a:pPr marL="0" indent="0" algn="just">
              <a:buNone/>
            </a:pPr>
            <a:r>
              <a:rPr lang="tr-TR" b="1" u="sng" dirty="0">
                <a:latin typeface="American Typewriter Condensed L" panose="02090306020004020304" pitchFamily="18" charset="0"/>
              </a:rPr>
              <a:t>Kişilik Kavramı</a:t>
            </a:r>
          </a:p>
          <a:p>
            <a:pPr marL="0" indent="0" algn="just">
              <a:buNone/>
            </a:pPr>
            <a:r>
              <a:rPr lang="tr-TR" dirty="0">
                <a:latin typeface="American Typewriter Condensed L" panose="02090306020004020304" pitchFamily="18" charset="0"/>
              </a:rPr>
              <a:t>İşletmenin sahip veya sahiplerinden, yöneticilerinden, personelinden ve diğer ilgililerden ayrı bir kişiliğe sahip olduğunu ve o işletmenin muhasebe işlemlerinin sadece bu kişilik adına yürütülmesi gerektiğini öngörür.</a:t>
            </a:r>
          </a:p>
        </p:txBody>
      </p:sp>
    </p:spTree>
    <p:extLst>
      <p:ext uri="{BB962C8B-B14F-4D97-AF65-F5344CB8AC3E}">
        <p14:creationId xmlns:p14="http://schemas.microsoft.com/office/powerpoint/2010/main" val="3759647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C0A092-F260-533F-0FBE-78A9BE8F08B9}"/>
              </a:ext>
            </a:extLst>
          </p:cNvPr>
          <p:cNvSpPr>
            <a:spLocks noGrp="1"/>
          </p:cNvSpPr>
          <p:nvPr>
            <p:ph type="title"/>
          </p:nvPr>
        </p:nvSpPr>
        <p:spPr/>
        <p:txBody>
          <a:bodyPr/>
          <a:lstStyle/>
          <a:p>
            <a:r>
              <a:rPr lang="tr-TR" b="0" dirty="0">
                <a:latin typeface="American Typewriter Condensed L" panose="02090306020004020304" pitchFamily="18" charset="0"/>
              </a:rPr>
              <a:t>Temel Muhasebe Denkliği</a:t>
            </a:r>
          </a:p>
        </p:txBody>
      </p:sp>
      <p:sp>
        <p:nvSpPr>
          <p:cNvPr id="3" name="İçerik Yer Tutucusu 2">
            <a:extLst>
              <a:ext uri="{FF2B5EF4-FFF2-40B4-BE49-F238E27FC236}">
                <a16:creationId xmlns:a16="http://schemas.microsoft.com/office/drawing/2014/main" id="{89978D50-E1C4-99C4-A2CC-EEF43A1F5DE8}"/>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İşletmenin varlıkları ve bu varlıkların nasıl finanse edildiği arasında daima eşitlik vardır.</a:t>
            </a:r>
          </a:p>
          <a:p>
            <a:pPr marL="0" indent="0" algn="just">
              <a:buNone/>
            </a:pPr>
            <a:r>
              <a:rPr lang="tr-TR" dirty="0">
                <a:latin typeface="American Typewriter Condensed L" panose="02090306020004020304" pitchFamily="18" charset="0"/>
              </a:rPr>
              <a:t>Genel formül:</a:t>
            </a:r>
          </a:p>
          <a:p>
            <a:pPr marL="0" indent="0" algn="ctr">
              <a:buNone/>
            </a:pPr>
            <a:r>
              <a:rPr lang="tr-TR" b="1" dirty="0">
                <a:solidFill>
                  <a:srgbClr val="FF0000"/>
                </a:solidFill>
                <a:latin typeface="American Typewriter Condensed L" panose="02090306020004020304" pitchFamily="18" charset="0"/>
              </a:rPr>
              <a:t>VARLIKLAR = KAYNAKLAR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Varlıklar → İşletmenin sahip oldukları</a:t>
            </a:r>
          </a:p>
          <a:p>
            <a:pPr marL="0" indent="0" algn="just">
              <a:buNone/>
            </a:pPr>
            <a:r>
              <a:rPr lang="tr-TR" dirty="0">
                <a:latin typeface="American Typewriter Condensed L" panose="02090306020004020304" pitchFamily="18" charset="0"/>
              </a:rPr>
              <a:t>Kaynaklar → Varlıkların finansman yolları</a:t>
            </a:r>
          </a:p>
        </p:txBody>
      </p:sp>
    </p:spTree>
    <p:extLst>
      <p:ext uri="{BB962C8B-B14F-4D97-AF65-F5344CB8AC3E}">
        <p14:creationId xmlns:p14="http://schemas.microsoft.com/office/powerpoint/2010/main" val="1522193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D0E-9996-5B44-C703-4DE64A2A05B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8C07A6F-75C1-9975-89BE-3261E16ADE47}"/>
              </a:ext>
            </a:extLst>
          </p:cNvPr>
          <p:cNvSpPr>
            <a:spLocks noGrp="1"/>
          </p:cNvSpPr>
          <p:nvPr>
            <p:ph type="title"/>
          </p:nvPr>
        </p:nvSpPr>
        <p:spPr/>
        <p:txBody>
          <a:bodyPr/>
          <a:lstStyle/>
          <a:p>
            <a:r>
              <a:rPr lang="tr-TR" b="0" dirty="0">
                <a:latin typeface="American Typewriter Condensed L" panose="02090306020004020304" pitchFamily="18" charset="0"/>
              </a:rPr>
              <a:t>Temel Muhasebe Denkliği</a:t>
            </a:r>
          </a:p>
        </p:txBody>
      </p:sp>
      <p:sp>
        <p:nvSpPr>
          <p:cNvPr id="3" name="İçerik Yer Tutucusu 2">
            <a:extLst>
              <a:ext uri="{FF2B5EF4-FFF2-40B4-BE49-F238E27FC236}">
                <a16:creationId xmlns:a16="http://schemas.microsoft.com/office/drawing/2014/main" id="{945B496B-FEE8-E8AA-2CC8-5EA58BEFF562}"/>
              </a:ext>
            </a:extLst>
          </p:cNvPr>
          <p:cNvSpPr>
            <a:spLocks noGrp="1"/>
          </p:cNvSpPr>
          <p:nvPr>
            <p:ph idx="1"/>
          </p:nvPr>
        </p:nvSpPr>
        <p:spPr/>
        <p:txBody>
          <a:bodyPr>
            <a:normAutofit fontScale="92500"/>
          </a:bodyPr>
          <a:lstStyle/>
          <a:p>
            <a:pPr marL="0" indent="0" algn="just">
              <a:buNone/>
            </a:pPr>
            <a:r>
              <a:rPr lang="tr-TR" dirty="0">
                <a:latin typeface="American Typewriter Condensed L" panose="02090306020004020304" pitchFamily="18" charset="0"/>
              </a:rPr>
              <a:t>İlk Eşitlik: İşletme kurulduğunda kaynak = Sermaye</a:t>
            </a:r>
          </a:p>
          <a:p>
            <a:pPr marL="0" indent="0" algn="just">
              <a:buNone/>
            </a:pPr>
            <a:r>
              <a:rPr lang="tr-TR" dirty="0">
                <a:latin typeface="American Typewriter Condensed L" panose="02090306020004020304" pitchFamily="18" charset="0"/>
              </a:rPr>
              <a:t>Denklem:</a:t>
            </a:r>
          </a:p>
          <a:p>
            <a:pPr marL="0" indent="0" algn="just">
              <a:buNone/>
            </a:pPr>
            <a:r>
              <a:rPr lang="tr-TR" b="1" dirty="0">
                <a:latin typeface="American Typewriter Condensed L" panose="02090306020004020304" pitchFamily="18" charset="0"/>
              </a:rPr>
              <a:t>VARLIKLAR = SERMAYE</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Borçların Eklenmesi: İşletme varlıklarını sadece sermaye ile değil, borçlanarak da artırabilir.</a:t>
            </a:r>
          </a:p>
          <a:p>
            <a:pPr marL="0" indent="0" algn="just">
              <a:buNone/>
            </a:pPr>
            <a:r>
              <a:rPr lang="tr-TR" dirty="0">
                <a:latin typeface="American Typewriter Condensed L" panose="02090306020004020304" pitchFamily="18" charset="0"/>
              </a:rPr>
              <a:t>Denklem:</a:t>
            </a:r>
          </a:p>
          <a:p>
            <a:pPr marL="0" indent="0" algn="just">
              <a:buNone/>
            </a:pPr>
            <a:r>
              <a:rPr lang="tr-TR" b="1" dirty="0">
                <a:latin typeface="American Typewriter Condensed L" panose="02090306020004020304" pitchFamily="18" charset="0"/>
              </a:rPr>
              <a:t>VARLIKLAR = SERMAYE + BORÇLAR</a:t>
            </a:r>
          </a:p>
        </p:txBody>
      </p:sp>
    </p:spTree>
    <p:extLst>
      <p:ext uri="{BB962C8B-B14F-4D97-AF65-F5344CB8AC3E}">
        <p14:creationId xmlns:p14="http://schemas.microsoft.com/office/powerpoint/2010/main" val="972635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84479-0039-21F7-390E-16FEE122FC4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4369887C-45AB-4313-6C36-B921E5C6C280}"/>
              </a:ext>
            </a:extLst>
          </p:cNvPr>
          <p:cNvSpPr>
            <a:spLocks noGrp="1"/>
          </p:cNvSpPr>
          <p:nvPr>
            <p:ph type="title"/>
          </p:nvPr>
        </p:nvSpPr>
        <p:spPr/>
        <p:txBody>
          <a:bodyPr/>
          <a:lstStyle/>
          <a:p>
            <a:r>
              <a:rPr lang="tr-TR" b="0" dirty="0">
                <a:latin typeface="American Typewriter Condensed L" panose="02090306020004020304" pitchFamily="18" charset="0"/>
              </a:rPr>
              <a:t>Temel Muhasebe Denkliği</a:t>
            </a:r>
          </a:p>
        </p:txBody>
      </p:sp>
      <p:sp>
        <p:nvSpPr>
          <p:cNvPr id="3" name="İçerik Yer Tutucusu 2">
            <a:extLst>
              <a:ext uri="{FF2B5EF4-FFF2-40B4-BE49-F238E27FC236}">
                <a16:creationId xmlns:a16="http://schemas.microsoft.com/office/drawing/2014/main" id="{0263285C-5DBC-DF75-1654-4AD6D878C08D}"/>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Karın Eklenmesi: İşletme faaliyetleri sonucu kar elde edebilir.</a:t>
            </a:r>
          </a:p>
          <a:p>
            <a:pPr marL="0" indent="0" algn="just">
              <a:buNone/>
            </a:pPr>
            <a:r>
              <a:rPr lang="tr-TR" dirty="0">
                <a:latin typeface="American Typewriter Condensed L" panose="02090306020004020304" pitchFamily="18" charset="0"/>
              </a:rPr>
              <a:t>Bu durumda denklem: </a:t>
            </a:r>
            <a:r>
              <a:rPr lang="tr-TR" b="1" dirty="0">
                <a:latin typeface="American Typewriter Condensed L" panose="02090306020004020304" pitchFamily="18" charset="0"/>
              </a:rPr>
              <a:t>VARLIKLAR = </a:t>
            </a:r>
            <a:r>
              <a:rPr lang="tr-TR" b="1" dirty="0">
                <a:solidFill>
                  <a:srgbClr val="FF0000"/>
                </a:solidFill>
                <a:latin typeface="American Typewriter Condensed L" panose="02090306020004020304" pitchFamily="18" charset="0"/>
              </a:rPr>
              <a:t>SERMAYE + KAR </a:t>
            </a:r>
            <a:r>
              <a:rPr lang="tr-TR" b="1" dirty="0">
                <a:latin typeface="American Typewriter Condensed L" panose="02090306020004020304" pitchFamily="18" charset="0"/>
              </a:rPr>
              <a:t>+ BORÇLAR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Özsermaye Kavramı: Özsermaye = Sermaye + Kar</a:t>
            </a:r>
          </a:p>
          <a:p>
            <a:pPr marL="0" indent="0" algn="just">
              <a:buNone/>
            </a:pPr>
            <a:r>
              <a:rPr lang="tr-TR" dirty="0">
                <a:latin typeface="American Typewriter Condensed L" panose="02090306020004020304" pitchFamily="18" charset="0"/>
              </a:rPr>
              <a:t>Temel denklem:</a:t>
            </a:r>
          </a:p>
          <a:p>
            <a:pPr marL="0" indent="0" algn="just">
              <a:buNone/>
            </a:pPr>
            <a:r>
              <a:rPr lang="tr-TR" b="1" dirty="0">
                <a:latin typeface="American Typewriter Condensed L" panose="02090306020004020304" pitchFamily="18" charset="0"/>
              </a:rPr>
              <a:t>VARLIKLAR = ÖZSERMAYE + BORÇLAR</a:t>
            </a:r>
          </a:p>
        </p:txBody>
      </p:sp>
    </p:spTree>
    <p:extLst>
      <p:ext uri="{BB962C8B-B14F-4D97-AF65-F5344CB8AC3E}">
        <p14:creationId xmlns:p14="http://schemas.microsoft.com/office/powerpoint/2010/main" val="2737372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69ACC-7B84-6536-95AD-0DBCC8BD692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9274435-27D1-175F-C04B-4957BF5DBB10}"/>
              </a:ext>
            </a:extLst>
          </p:cNvPr>
          <p:cNvSpPr>
            <a:spLocks noGrp="1"/>
          </p:cNvSpPr>
          <p:nvPr>
            <p:ph type="title"/>
          </p:nvPr>
        </p:nvSpPr>
        <p:spPr/>
        <p:txBody>
          <a:bodyPr/>
          <a:lstStyle/>
          <a:p>
            <a:r>
              <a:rPr lang="tr-TR" b="0" dirty="0">
                <a:latin typeface="American Typewriter Condensed L" panose="02090306020004020304" pitchFamily="18" charset="0"/>
              </a:rPr>
              <a:t>Temel Muhasebe Denkliği</a:t>
            </a:r>
          </a:p>
        </p:txBody>
      </p:sp>
      <p:sp>
        <p:nvSpPr>
          <p:cNvPr id="3" name="İçerik Yer Tutucusu 2">
            <a:extLst>
              <a:ext uri="{FF2B5EF4-FFF2-40B4-BE49-F238E27FC236}">
                <a16:creationId xmlns:a16="http://schemas.microsoft.com/office/drawing/2014/main" id="{22133C05-35BE-F2B3-4E08-4B5616654796}"/>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Mevcutlar ve Alacaklar Ayrımı: Varlıklar → ikiye ayrılabilir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Mevcutlar (nakit, stok vb.)</a:t>
            </a:r>
          </a:p>
          <a:p>
            <a:pPr marL="0" indent="0" algn="just">
              <a:buNone/>
            </a:pPr>
            <a:r>
              <a:rPr lang="tr-TR" dirty="0">
                <a:latin typeface="American Typewriter Condensed L" panose="02090306020004020304" pitchFamily="18" charset="0"/>
              </a:rPr>
              <a:t>Alacaklar (üçüncü kişilerden alınacak değerler)</a:t>
            </a:r>
          </a:p>
          <a:p>
            <a:pPr marL="0" indent="0" algn="just">
              <a:buNone/>
            </a:pPr>
            <a:r>
              <a:rPr lang="tr-TR" dirty="0">
                <a:latin typeface="American Typewriter Condensed L" panose="02090306020004020304" pitchFamily="18" charset="0"/>
              </a:rPr>
              <a:t>Denklem:</a:t>
            </a:r>
          </a:p>
          <a:p>
            <a:pPr marL="0" indent="0" algn="just">
              <a:buNone/>
            </a:pPr>
            <a:r>
              <a:rPr lang="tr-TR" b="1" dirty="0">
                <a:latin typeface="American Typewriter Condensed L" panose="02090306020004020304" pitchFamily="18" charset="0"/>
              </a:rPr>
              <a:t>MEVCUTLAR + ALACAKLAR = ÖZSERMAYE + BORÇLAR</a:t>
            </a:r>
          </a:p>
        </p:txBody>
      </p:sp>
    </p:spTree>
    <p:extLst>
      <p:ext uri="{BB962C8B-B14F-4D97-AF65-F5344CB8AC3E}">
        <p14:creationId xmlns:p14="http://schemas.microsoft.com/office/powerpoint/2010/main" val="149192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F9175-395A-E108-96A4-252F8E05BD1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E4A8E4F-2B70-828E-F4A6-FD6C39F508B0}"/>
              </a:ext>
            </a:extLst>
          </p:cNvPr>
          <p:cNvSpPr>
            <a:spLocks noGrp="1"/>
          </p:cNvSpPr>
          <p:nvPr>
            <p:ph type="title"/>
          </p:nvPr>
        </p:nvSpPr>
        <p:spPr/>
        <p:txBody>
          <a:bodyPr/>
          <a:lstStyle/>
          <a:p>
            <a:r>
              <a:rPr lang="tr-TR" b="0" dirty="0">
                <a:latin typeface="American Typewriter Condensed L" panose="02090306020004020304" pitchFamily="18" charset="0"/>
              </a:rPr>
              <a:t>ÖRNEKLER</a:t>
            </a:r>
          </a:p>
        </p:txBody>
      </p:sp>
      <p:sp>
        <p:nvSpPr>
          <p:cNvPr id="3" name="İçerik Yer Tutucusu 2">
            <a:extLst>
              <a:ext uri="{FF2B5EF4-FFF2-40B4-BE49-F238E27FC236}">
                <a16:creationId xmlns:a16="http://schemas.microsoft.com/office/drawing/2014/main" id="{6E5A6521-B000-7F2A-1D56-9F0D85600AC7}"/>
              </a:ext>
            </a:extLst>
          </p:cNvPr>
          <p:cNvSpPr>
            <a:spLocks noGrp="1"/>
          </p:cNvSpPr>
          <p:nvPr>
            <p:ph idx="1"/>
          </p:nvPr>
        </p:nvSpPr>
        <p:spPr/>
        <p:txBody>
          <a:bodyPr>
            <a:normAutofit fontScale="92500" lnSpcReduction="20000"/>
          </a:bodyPr>
          <a:lstStyle/>
          <a:p>
            <a:pPr marL="0" indent="0" algn="just">
              <a:buNone/>
            </a:pPr>
            <a:r>
              <a:rPr lang="tr-TR" dirty="0">
                <a:latin typeface="American Typewriter Condensed L" panose="02090306020004020304" pitchFamily="18" charset="0"/>
              </a:rPr>
              <a:t>Muhasebe denkliklerini yazarak gösteriniz.</a:t>
            </a:r>
          </a:p>
          <a:p>
            <a:pPr marL="457200" indent="-457200" algn="just">
              <a:buFont typeface="+mj-lt"/>
              <a:buAutoNum type="arabicPeriod"/>
            </a:pPr>
            <a:r>
              <a:rPr lang="tr-TR" dirty="0">
                <a:latin typeface="American Typewriter Condensed L" panose="02090306020004020304" pitchFamily="18" charset="0"/>
              </a:rPr>
              <a:t>Bir girişimci işletmeyi kurarken 100.000 TL sermaye koymuştur.</a:t>
            </a:r>
          </a:p>
          <a:p>
            <a:pPr marL="457200" indent="-457200" algn="just">
              <a:buFont typeface="+mj-lt"/>
              <a:buAutoNum type="arabicPeriod"/>
            </a:pPr>
            <a:r>
              <a:rPr lang="tr-TR" dirty="0">
                <a:latin typeface="American Typewriter Condensed L" panose="02090306020004020304" pitchFamily="18" charset="0"/>
              </a:rPr>
              <a:t>İşletmeye 80.000 TL sermaye konulmuş, ayrıca 20.000 TL banka kredisi alınmıştır.</a:t>
            </a:r>
          </a:p>
          <a:p>
            <a:pPr marL="457200" indent="-457200" algn="just">
              <a:buFont typeface="+mj-lt"/>
              <a:buAutoNum type="arabicPeriod"/>
            </a:pPr>
            <a:r>
              <a:rPr lang="tr-TR" dirty="0">
                <a:latin typeface="American Typewriter Condensed L" panose="02090306020004020304" pitchFamily="18" charset="0"/>
              </a:rPr>
              <a:t>Bir işletmenin 120.000 TL sermayesi, 30.000 TL borcu vardır. Dönem sonunda 10.000 TL kar elde edilmiştir.</a:t>
            </a:r>
          </a:p>
          <a:p>
            <a:pPr marL="457200" indent="-457200" algn="just">
              <a:buFont typeface="+mj-lt"/>
              <a:buAutoNum type="arabicPeriod"/>
            </a:pPr>
            <a:r>
              <a:rPr lang="tr-TR" dirty="0">
                <a:latin typeface="American Typewriter Condensed L" panose="02090306020004020304" pitchFamily="18" charset="0"/>
              </a:rPr>
              <a:t>Bir işletmenin varlık toplamı 200.000 TL, borçları ise 50.000 TL’dir. Özsermayeyi hesaplayarak denklemi kurunuz.</a:t>
            </a:r>
          </a:p>
          <a:p>
            <a:pPr marL="457200" indent="-457200" algn="just">
              <a:buFont typeface="+mj-lt"/>
              <a:buAutoNum type="arabicPeriod"/>
            </a:pPr>
            <a:r>
              <a:rPr lang="tr-TR" dirty="0">
                <a:latin typeface="American Typewriter Condensed L" panose="02090306020004020304" pitchFamily="18" charset="0"/>
              </a:rPr>
              <a:t>Bir işletmenin mevcutları (nakit + stok) 90.000 TL, alacakları 30.000 TL’dir. Borçları 20.000 TL’dir. Denkliği mevcutlar ve alacaklar ayrımını kullanarak yazınız.</a:t>
            </a:r>
          </a:p>
        </p:txBody>
      </p:sp>
    </p:spTree>
    <p:extLst>
      <p:ext uri="{BB962C8B-B14F-4D97-AF65-F5344CB8AC3E}">
        <p14:creationId xmlns:p14="http://schemas.microsoft.com/office/powerpoint/2010/main" val="692891611"/>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49</TotalTime>
  <Words>1015</Words>
  <Application>Microsoft Macintosh PowerPoint</Application>
  <PresentationFormat>Geniş ekran</PresentationFormat>
  <Paragraphs>149</Paragraphs>
  <Slides>24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24</vt:i4>
      </vt:variant>
    </vt:vector>
  </HeadingPairs>
  <TitlesOfParts>
    <vt:vector size="30" baseType="lpstr">
      <vt:lpstr>American Typewriter</vt:lpstr>
      <vt:lpstr>American Typewriter Condensed L</vt:lpstr>
      <vt:lpstr>Arial</vt:lpstr>
      <vt:lpstr>Calibri</vt:lpstr>
      <vt:lpstr>Neue Haas Grotesk Text Pro</vt:lpstr>
      <vt:lpstr>AccentBoxVTI</vt:lpstr>
      <vt:lpstr>Genel Muhasebe 1</vt:lpstr>
      <vt:lpstr>Ders Kitabı</vt:lpstr>
      <vt:lpstr>İşletme Kavramı</vt:lpstr>
      <vt:lpstr>Muhasebenin Tanımı</vt:lpstr>
      <vt:lpstr>Muhasebenin Konusu</vt:lpstr>
      <vt:lpstr>Muhasebenin Fonksiyonları</vt:lpstr>
      <vt:lpstr>Defter Tutma ve Teknoloji</vt:lpstr>
      <vt:lpstr>Muhasebe Bilgi Kullanıcıları</vt:lpstr>
      <vt:lpstr>Muhasebenin Türleri</vt:lpstr>
      <vt:lpstr>Genel (Finansal) Muhasebe</vt:lpstr>
      <vt:lpstr>Maliyet Muhasebesi</vt:lpstr>
      <vt:lpstr>Yönetim Muhasebesi</vt:lpstr>
      <vt:lpstr>Uzmanlık Muhasebeleri</vt:lpstr>
      <vt:lpstr>Muhasebenin Temel Kavramları</vt:lpstr>
      <vt:lpstr>Muhasebenin Temel Kavramları</vt:lpstr>
      <vt:lpstr>Muhasebenin Temel Kavramları</vt:lpstr>
      <vt:lpstr>Muhasebenin Temel Kavramları</vt:lpstr>
      <vt:lpstr>Muhasebenin Temel Kavramları</vt:lpstr>
      <vt:lpstr>Muhasebenin Temel Kavramları</vt:lpstr>
      <vt:lpstr>Temel Muhasebe Denkliği</vt:lpstr>
      <vt:lpstr>Temel Muhasebe Denkliği</vt:lpstr>
      <vt:lpstr>Temel Muhasebe Denkliği</vt:lpstr>
      <vt:lpstr>Temel Muhasebe Denkliği</vt:lpstr>
      <vt:lpstr>ÖRNEKLER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Serhan GÜRKAN</dc:creator>
  <cp:lastModifiedBy>Serhan GÜRKAN</cp:lastModifiedBy>
  <cp:revision>15</cp:revision>
  <dcterms:created xsi:type="dcterms:W3CDTF">2025-09-21T08:31:17Z</dcterms:created>
  <dcterms:modified xsi:type="dcterms:W3CDTF">2025-09-21T09:36:22Z</dcterms:modified>
</cp:coreProperties>
</file>