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263" r:id="rId3"/>
    <p:sldId id="264" r:id="rId4"/>
    <p:sldId id="265" r:id="rId5"/>
    <p:sldId id="278" r:id="rId6"/>
    <p:sldId id="266" r:id="rId7"/>
    <p:sldId id="267" r:id="rId8"/>
    <p:sldId id="268" r:id="rId9"/>
    <p:sldId id="269" r:id="rId10"/>
    <p:sldId id="270" r:id="rId11"/>
    <p:sldId id="276" r:id="rId12"/>
    <p:sldId id="277" r:id="rId13"/>
    <p:sldId id="279" r:id="rId14"/>
    <p:sldId id="280" r:id="rId15"/>
    <p:sldId id="281" r:id="rId16"/>
    <p:sldId id="282" r:id="rId17"/>
    <p:sldId id="271" r:id="rId18"/>
    <p:sldId id="272" r:id="rId19"/>
    <p:sldId id="283" r:id="rId20"/>
    <p:sldId id="284" r:id="rId21"/>
    <p:sldId id="285" r:id="rId22"/>
    <p:sldId id="273" r:id="rId23"/>
    <p:sldId id="274" r:id="rId24"/>
    <p:sldId id="275" r:id="rId25"/>
    <p:sldId id="286" r:id="rId2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15"/>
    <p:restoredTop sz="94690"/>
  </p:normalViewPr>
  <p:slideViewPr>
    <p:cSldViewPr snapToGrid="0">
      <p:cViewPr varScale="1">
        <p:scale>
          <a:sx n="142" d="100"/>
          <a:sy n="142" d="100"/>
        </p:scale>
        <p:origin x="184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19E4AE-5DB5-49EC-9428-F0CE73CCF02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EDE9E4-0243-43CC-9BCE-62DB321DAE71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Aktif = Pasif</a:t>
          </a:r>
          <a:endParaRPr lang="en-US" dirty="0"/>
        </a:p>
      </dgm:t>
    </dgm:pt>
    <dgm:pt modelId="{DA4C847D-E8B7-42FD-80CB-394970970B24}" type="parTrans" cxnId="{9E7C9FFC-62FF-4438-80EA-D5BDE20E747D}">
      <dgm:prSet/>
      <dgm:spPr/>
      <dgm:t>
        <a:bodyPr/>
        <a:lstStyle/>
        <a:p>
          <a:endParaRPr lang="en-US"/>
        </a:p>
      </dgm:t>
    </dgm:pt>
    <dgm:pt modelId="{2392EC0E-6D90-4EC8-8E4A-C5403105180D}" type="sibTrans" cxnId="{9E7C9FFC-62FF-4438-80EA-D5BDE20E747D}">
      <dgm:prSet/>
      <dgm:spPr/>
      <dgm:t>
        <a:bodyPr/>
        <a:lstStyle/>
        <a:p>
          <a:endParaRPr lang="en-US"/>
        </a:p>
      </dgm:t>
    </dgm:pt>
    <dgm:pt modelId="{4484A4C8-F3DB-46A2-92A5-ED34DD2EEE34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Varlıklar = Kaynaklar</a:t>
          </a:r>
          <a:endParaRPr lang="en-US" dirty="0"/>
        </a:p>
      </dgm:t>
    </dgm:pt>
    <dgm:pt modelId="{D37D7F38-F6CD-43BC-B469-8BA7934101EE}" type="parTrans" cxnId="{2DDA6B5F-31A0-4965-A8C6-254A87B226A5}">
      <dgm:prSet/>
      <dgm:spPr/>
      <dgm:t>
        <a:bodyPr/>
        <a:lstStyle/>
        <a:p>
          <a:endParaRPr lang="en-US"/>
        </a:p>
      </dgm:t>
    </dgm:pt>
    <dgm:pt modelId="{06060623-68A4-4D0B-9DD1-5587E6399EF7}" type="sibTrans" cxnId="{2DDA6B5F-31A0-4965-A8C6-254A87B226A5}">
      <dgm:prSet/>
      <dgm:spPr/>
      <dgm:t>
        <a:bodyPr/>
        <a:lstStyle/>
        <a:p>
          <a:endParaRPr lang="en-US"/>
        </a:p>
      </dgm:t>
    </dgm:pt>
    <dgm:pt modelId="{E20B3D82-5A0A-4F54-9B69-8FF59D2FFDAC}" type="pres">
      <dgm:prSet presAssocID="{4419E4AE-5DB5-49EC-9428-F0CE73CCF02B}" presName="root" presStyleCnt="0">
        <dgm:presLayoutVars>
          <dgm:dir/>
          <dgm:resizeHandles val="exact"/>
        </dgm:presLayoutVars>
      </dgm:prSet>
      <dgm:spPr/>
    </dgm:pt>
    <dgm:pt modelId="{609D52B1-487E-42F1-A761-6F57389D53A3}" type="pres">
      <dgm:prSet presAssocID="{B9EDE9E4-0243-43CC-9BCE-62DB321DAE71}" presName="compNode" presStyleCnt="0"/>
      <dgm:spPr/>
    </dgm:pt>
    <dgm:pt modelId="{F707F0CA-B33C-4DA7-B8CA-B44C1442FDF3}" type="pres">
      <dgm:prSet presAssocID="{B9EDE9E4-0243-43CC-9BCE-62DB321DAE7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nay işareti"/>
        </a:ext>
      </dgm:extLst>
    </dgm:pt>
    <dgm:pt modelId="{9D5181B9-95B3-4C30-891B-30FBCDB6F37C}" type="pres">
      <dgm:prSet presAssocID="{B9EDE9E4-0243-43CC-9BCE-62DB321DAE71}" presName="spaceRect" presStyleCnt="0"/>
      <dgm:spPr/>
    </dgm:pt>
    <dgm:pt modelId="{2F5563DC-C789-49A4-A7E9-F5ADE18AB925}" type="pres">
      <dgm:prSet presAssocID="{B9EDE9E4-0243-43CC-9BCE-62DB321DAE71}" presName="textRect" presStyleLbl="revTx" presStyleIdx="0" presStyleCnt="2">
        <dgm:presLayoutVars>
          <dgm:chMax val="1"/>
          <dgm:chPref val="1"/>
        </dgm:presLayoutVars>
      </dgm:prSet>
      <dgm:spPr/>
    </dgm:pt>
    <dgm:pt modelId="{D1E84759-D70B-4101-8715-207D645C26AD}" type="pres">
      <dgm:prSet presAssocID="{2392EC0E-6D90-4EC8-8E4A-C5403105180D}" presName="sibTrans" presStyleCnt="0"/>
      <dgm:spPr/>
    </dgm:pt>
    <dgm:pt modelId="{138D333B-A95A-44CE-B19D-5DCD419BC90B}" type="pres">
      <dgm:prSet presAssocID="{4484A4C8-F3DB-46A2-92A5-ED34DD2EEE34}" presName="compNode" presStyleCnt="0"/>
      <dgm:spPr/>
    </dgm:pt>
    <dgm:pt modelId="{C282866F-9265-485A-B182-E57E13EA5FD1}" type="pres">
      <dgm:prSet presAssocID="{4484A4C8-F3DB-46A2-92A5-ED34DD2EEE3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Yenilenebilir Enerji"/>
        </a:ext>
      </dgm:extLst>
    </dgm:pt>
    <dgm:pt modelId="{EFC28867-1E92-458C-A70A-ADF3611034B0}" type="pres">
      <dgm:prSet presAssocID="{4484A4C8-F3DB-46A2-92A5-ED34DD2EEE34}" presName="spaceRect" presStyleCnt="0"/>
      <dgm:spPr/>
    </dgm:pt>
    <dgm:pt modelId="{194EE6FD-12E7-4623-AB9C-2D4EB9B889F4}" type="pres">
      <dgm:prSet presAssocID="{4484A4C8-F3DB-46A2-92A5-ED34DD2EEE3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8FDFE45C-642A-4E62-B0F7-685AAA90D79F}" type="presOf" srcId="{4484A4C8-F3DB-46A2-92A5-ED34DD2EEE34}" destId="{194EE6FD-12E7-4623-AB9C-2D4EB9B889F4}" srcOrd="0" destOrd="0" presId="urn:microsoft.com/office/officeart/2018/2/layout/IconLabelList"/>
    <dgm:cxn modelId="{2DDA6B5F-31A0-4965-A8C6-254A87B226A5}" srcId="{4419E4AE-5DB5-49EC-9428-F0CE73CCF02B}" destId="{4484A4C8-F3DB-46A2-92A5-ED34DD2EEE34}" srcOrd="1" destOrd="0" parTransId="{D37D7F38-F6CD-43BC-B469-8BA7934101EE}" sibTransId="{06060623-68A4-4D0B-9DD1-5587E6399EF7}"/>
    <dgm:cxn modelId="{47E3DD7A-D3C5-4955-8914-A758702E6A05}" type="presOf" srcId="{B9EDE9E4-0243-43CC-9BCE-62DB321DAE71}" destId="{2F5563DC-C789-49A4-A7E9-F5ADE18AB925}" srcOrd="0" destOrd="0" presId="urn:microsoft.com/office/officeart/2018/2/layout/IconLabelList"/>
    <dgm:cxn modelId="{28DF1999-F8FB-45CE-B95B-CC062D1BFF5B}" type="presOf" srcId="{4419E4AE-5DB5-49EC-9428-F0CE73CCF02B}" destId="{E20B3D82-5A0A-4F54-9B69-8FF59D2FFDAC}" srcOrd="0" destOrd="0" presId="urn:microsoft.com/office/officeart/2018/2/layout/IconLabelList"/>
    <dgm:cxn modelId="{9E7C9FFC-62FF-4438-80EA-D5BDE20E747D}" srcId="{4419E4AE-5DB5-49EC-9428-F0CE73CCF02B}" destId="{B9EDE9E4-0243-43CC-9BCE-62DB321DAE71}" srcOrd="0" destOrd="0" parTransId="{DA4C847D-E8B7-42FD-80CB-394970970B24}" sibTransId="{2392EC0E-6D90-4EC8-8E4A-C5403105180D}"/>
    <dgm:cxn modelId="{6DD3828A-27B1-4B6E-9C19-74CE20E0AA53}" type="presParOf" srcId="{E20B3D82-5A0A-4F54-9B69-8FF59D2FFDAC}" destId="{609D52B1-487E-42F1-A761-6F57389D53A3}" srcOrd="0" destOrd="0" presId="urn:microsoft.com/office/officeart/2018/2/layout/IconLabelList"/>
    <dgm:cxn modelId="{77304B18-F817-4881-BA72-7F70CFD5663D}" type="presParOf" srcId="{609D52B1-487E-42F1-A761-6F57389D53A3}" destId="{F707F0CA-B33C-4DA7-B8CA-B44C1442FDF3}" srcOrd="0" destOrd="0" presId="urn:microsoft.com/office/officeart/2018/2/layout/IconLabelList"/>
    <dgm:cxn modelId="{77C51D73-5FA8-4256-A3D6-75FFBCE20230}" type="presParOf" srcId="{609D52B1-487E-42F1-A761-6F57389D53A3}" destId="{9D5181B9-95B3-4C30-891B-30FBCDB6F37C}" srcOrd="1" destOrd="0" presId="urn:microsoft.com/office/officeart/2018/2/layout/IconLabelList"/>
    <dgm:cxn modelId="{C543F74A-9AF8-4AA0-BD5E-4BEC52866E9B}" type="presParOf" srcId="{609D52B1-487E-42F1-A761-6F57389D53A3}" destId="{2F5563DC-C789-49A4-A7E9-F5ADE18AB925}" srcOrd="2" destOrd="0" presId="urn:microsoft.com/office/officeart/2018/2/layout/IconLabelList"/>
    <dgm:cxn modelId="{9962535A-1877-4EA0-A230-5DC65EB52EF1}" type="presParOf" srcId="{E20B3D82-5A0A-4F54-9B69-8FF59D2FFDAC}" destId="{D1E84759-D70B-4101-8715-207D645C26AD}" srcOrd="1" destOrd="0" presId="urn:microsoft.com/office/officeart/2018/2/layout/IconLabelList"/>
    <dgm:cxn modelId="{53848650-12A0-48D3-81F2-E74534D9804F}" type="presParOf" srcId="{E20B3D82-5A0A-4F54-9B69-8FF59D2FFDAC}" destId="{138D333B-A95A-44CE-B19D-5DCD419BC90B}" srcOrd="2" destOrd="0" presId="urn:microsoft.com/office/officeart/2018/2/layout/IconLabelList"/>
    <dgm:cxn modelId="{C1722984-8CB1-4CC3-85D1-AE23732571DE}" type="presParOf" srcId="{138D333B-A95A-44CE-B19D-5DCD419BC90B}" destId="{C282866F-9265-485A-B182-E57E13EA5FD1}" srcOrd="0" destOrd="0" presId="urn:microsoft.com/office/officeart/2018/2/layout/IconLabelList"/>
    <dgm:cxn modelId="{BFBD8974-852A-415E-B17F-5D537E8EC178}" type="presParOf" srcId="{138D333B-A95A-44CE-B19D-5DCD419BC90B}" destId="{EFC28867-1E92-458C-A70A-ADF3611034B0}" srcOrd="1" destOrd="0" presId="urn:microsoft.com/office/officeart/2018/2/layout/IconLabelList"/>
    <dgm:cxn modelId="{315AF47E-5726-4650-97E8-292C4CEB5FB6}" type="presParOf" srcId="{138D333B-A95A-44CE-B19D-5DCD419BC90B}" destId="{194EE6FD-12E7-4623-AB9C-2D4EB9B889F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07F0CA-B33C-4DA7-B8CA-B44C1442FDF3}">
      <dsp:nvSpPr>
        <dsp:cNvPr id="0" name=""/>
        <dsp:cNvSpPr/>
      </dsp:nvSpPr>
      <dsp:spPr>
        <a:xfrm>
          <a:off x="1574063" y="280017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563DC-C789-49A4-A7E9-F5ADE18AB925}">
      <dsp:nvSpPr>
        <dsp:cNvPr id="0" name=""/>
        <dsp:cNvSpPr/>
      </dsp:nvSpPr>
      <dsp:spPr>
        <a:xfrm>
          <a:off x="386063" y="269415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Aktif = Pasif</a:t>
          </a:r>
          <a:endParaRPr lang="en-US" sz="3600" kern="1200" dirty="0"/>
        </a:p>
      </dsp:txBody>
      <dsp:txXfrm>
        <a:off x="386063" y="2694158"/>
        <a:ext cx="4320000" cy="720000"/>
      </dsp:txXfrm>
    </dsp:sp>
    <dsp:sp modelId="{C282866F-9265-485A-B182-E57E13EA5FD1}">
      <dsp:nvSpPr>
        <dsp:cNvPr id="0" name=""/>
        <dsp:cNvSpPr/>
      </dsp:nvSpPr>
      <dsp:spPr>
        <a:xfrm>
          <a:off x="6650063" y="280017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4EE6FD-12E7-4623-AB9C-2D4EB9B889F4}">
      <dsp:nvSpPr>
        <dsp:cNvPr id="0" name=""/>
        <dsp:cNvSpPr/>
      </dsp:nvSpPr>
      <dsp:spPr>
        <a:xfrm>
          <a:off x="5462063" y="269415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Varlıklar = Kaynaklar</a:t>
          </a:r>
          <a:endParaRPr lang="en-US" sz="3600" kern="1200" dirty="0"/>
        </a:p>
      </dsp:txBody>
      <dsp:txXfrm>
        <a:off x="5462063" y="2694158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Genel Muhasebe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C2123-8FBC-BA5A-E0A1-FD4D2A6E7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C6A341-A1EE-D805-812C-2F09D6678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Finansal Tablolar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9040BBE-F481-5317-EC22-E1BBD7D44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Muhasebe, mali nitelikteki işlemleri ve olayları kaydetme, </a:t>
            </a:r>
            <a:r>
              <a:rPr lang="tr-TR" dirty="0" err="1">
                <a:latin typeface="American Typewriter Condensed L" panose="02090306020004020304" pitchFamily="18" charset="0"/>
              </a:rPr>
              <a:t>sınıﬂandırma</a:t>
            </a:r>
            <a:r>
              <a:rPr lang="tr-TR" dirty="0">
                <a:latin typeface="American Typewriter Condensed L" panose="02090306020004020304" pitchFamily="18" charset="0"/>
              </a:rPr>
              <a:t>, 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özetleme</a:t>
            </a:r>
            <a:r>
              <a:rPr lang="tr-TR" dirty="0">
                <a:latin typeface="American Typewriter Condensed L" panose="02090306020004020304" pitchFamily="18" charset="0"/>
              </a:rPr>
              <a:t> ve sonuçları yorumlama bilim ve sanatı olarak tanımlanmaktadır.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Temel muhasebe denkliğine dayalı kayıtların özetlenmesiyle, işletmenin finansal durumu ve performansı hakkında iç ve dış kullanıcılara bilgi sağlayan raporlardır.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350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CA60F-B1EA-E656-ADF3-25F9733C2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2D164E-CABC-C0A3-8AE4-F580B497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Finansal Tabloların Amacı ve Kapsamı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E09109-CE94-8949-E80D-0C141E9D5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Finansal tablolar;</a:t>
            </a:r>
            <a:br>
              <a:rPr lang="tr-TR" dirty="0">
                <a:latin typeface="American Typewriter Condensed L" panose="02090306020004020304" pitchFamily="18" charset="0"/>
              </a:rPr>
            </a:br>
            <a:r>
              <a:rPr lang="tr-TR" dirty="0">
                <a:latin typeface="American Typewriter Condensed L" panose="02090306020004020304" pitchFamily="18" charset="0"/>
              </a:rPr>
              <a:t>(a) Varlıklar</a:t>
            </a:r>
            <a:br>
              <a:rPr lang="tr-TR" dirty="0">
                <a:latin typeface="American Typewriter Condensed L" panose="02090306020004020304" pitchFamily="18" charset="0"/>
              </a:rPr>
            </a:br>
            <a:r>
              <a:rPr lang="tr-TR" dirty="0">
                <a:latin typeface="American Typewriter Condensed L" panose="02090306020004020304" pitchFamily="18" charset="0"/>
              </a:rPr>
              <a:t>(b) Borçlar</a:t>
            </a:r>
            <a:br>
              <a:rPr lang="tr-TR" dirty="0">
                <a:latin typeface="American Typewriter Condensed L" panose="02090306020004020304" pitchFamily="18" charset="0"/>
              </a:rPr>
            </a:br>
            <a:r>
              <a:rPr lang="tr-TR" dirty="0">
                <a:latin typeface="American Typewriter Condensed L" panose="02090306020004020304" pitchFamily="18" charset="0"/>
              </a:rPr>
              <a:t>(c) Özsermaye</a:t>
            </a:r>
            <a:br>
              <a:rPr lang="tr-TR" dirty="0">
                <a:latin typeface="American Typewriter Condensed L" panose="02090306020004020304" pitchFamily="18" charset="0"/>
              </a:rPr>
            </a:br>
            <a:r>
              <a:rPr lang="tr-TR" dirty="0">
                <a:latin typeface="American Typewriter Condensed L" panose="02090306020004020304" pitchFamily="18" charset="0"/>
              </a:rPr>
              <a:t>(d) Gelir ve giderler (kâr/zarar dâhil)</a:t>
            </a:r>
            <a:br>
              <a:rPr lang="tr-TR" dirty="0">
                <a:latin typeface="American Typewriter Condensed L" panose="02090306020004020304" pitchFamily="18" charset="0"/>
              </a:rPr>
            </a:br>
            <a:r>
              <a:rPr lang="tr-TR" dirty="0">
                <a:latin typeface="American Typewriter Condensed L" panose="02090306020004020304" pitchFamily="18" charset="0"/>
              </a:rPr>
              <a:t>(e) Ortak katkıları ve dağıtımlar</a:t>
            </a:r>
            <a:br>
              <a:rPr lang="tr-TR" dirty="0">
                <a:latin typeface="American Typewriter Condensed L" panose="02090306020004020304" pitchFamily="18" charset="0"/>
              </a:rPr>
            </a:br>
            <a:r>
              <a:rPr lang="tr-TR" dirty="0">
                <a:latin typeface="American Typewriter Condensed L" panose="02090306020004020304" pitchFamily="18" charset="0"/>
              </a:rPr>
              <a:t>(f) Nakit akışları</a:t>
            </a:r>
            <a:br>
              <a:rPr lang="tr-TR" dirty="0">
                <a:latin typeface="American Typewriter Condensed L" panose="02090306020004020304" pitchFamily="18" charset="0"/>
              </a:rPr>
            </a:br>
            <a:r>
              <a:rPr lang="tr-TR" dirty="0">
                <a:latin typeface="American Typewriter Condensed L" panose="02090306020004020304" pitchFamily="18" charset="0"/>
              </a:rPr>
              <a:t>hakkında bilgi sunar.</a:t>
            </a:r>
          </a:p>
        </p:txBody>
      </p:sp>
    </p:spTree>
    <p:extLst>
      <p:ext uri="{BB962C8B-B14F-4D97-AF65-F5344CB8AC3E}">
        <p14:creationId xmlns:p14="http://schemas.microsoft.com/office/powerpoint/2010/main" val="123425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84584-BA30-28E5-4903-9FA8EE3CD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FAB065-1DD4-F779-1101-4FC8742CF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Finansal Tablolar Seti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4B87E10-D947-FDE9-80FD-B5CF3B21B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Finansal Durum (Bilanço)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Kâr/Zarar Tablosu ve Kapsamlı Gelir Tablosu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Özkaynak Değişim Tablosu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Nakit Akış Tablosu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Dipnotlar (açıklamalar, önemli muhasebe politikaları)</a:t>
            </a:r>
          </a:p>
        </p:txBody>
      </p:sp>
    </p:spTree>
    <p:extLst>
      <p:ext uri="{BB962C8B-B14F-4D97-AF65-F5344CB8AC3E}">
        <p14:creationId xmlns:p14="http://schemas.microsoft.com/office/powerpoint/2010/main" val="4066454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6E493-5D3A-0296-EB45-C81B22EAC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D4DF06-3322-3132-F791-5A089D96A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Finansal Tablo Türleri: Neden Birden Fazla?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851D25-D99D-D051-BF7D-B31917359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Tek bir tablo her şeyi gösteremez.</a:t>
            </a:r>
          </a:p>
          <a:p>
            <a:pPr algn="just">
              <a:buFont typeface="Wingdings" pitchFamily="2" charset="2"/>
              <a:buChar char="Ø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Farklı tablolar, farklı sorulara cevap verir.</a:t>
            </a:r>
          </a:p>
          <a:p>
            <a:pPr algn="just">
              <a:buFont typeface="Wingdings" pitchFamily="2" charset="2"/>
              <a:buChar char="Ø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Tablolar birbirine bağlıdır ve birlikte okunmalıdır.</a:t>
            </a:r>
          </a:p>
        </p:txBody>
      </p:sp>
    </p:spTree>
    <p:extLst>
      <p:ext uri="{BB962C8B-B14F-4D97-AF65-F5344CB8AC3E}">
        <p14:creationId xmlns:p14="http://schemas.microsoft.com/office/powerpoint/2010/main" val="2252693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0A3AC-B521-F670-D524-AC75D21A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CB1E07-0A2E-230D-B712-C72FE462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Sınırlar ve Tamamlayıcı Bilgi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F05027-4ACE-1BB0-EE26-22DE4E117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Geçmiş odaklıdır; geleceğe ilişkin kesinlik sağlamaz.</a:t>
            </a:r>
          </a:p>
          <a:p>
            <a:pPr algn="just">
              <a:buFont typeface="Wingdings" pitchFamily="2" charset="2"/>
              <a:buChar char="Ø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Mali olmayan (ör. marka değeri algısı, çevreye saygı, kurumsallık vb.) bilgiler yoktur.</a:t>
            </a:r>
          </a:p>
          <a:p>
            <a:pPr algn="just">
              <a:buFont typeface="Wingdings" pitchFamily="2" charset="2"/>
              <a:buChar char="Ø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Kullanıcılar karar için ek kaynaklara başvurur (pazar verisi, yönetim açıklamaları, sektör raporları).</a:t>
            </a:r>
          </a:p>
        </p:txBody>
      </p:sp>
    </p:spTree>
    <p:extLst>
      <p:ext uri="{BB962C8B-B14F-4D97-AF65-F5344CB8AC3E}">
        <p14:creationId xmlns:p14="http://schemas.microsoft.com/office/powerpoint/2010/main" val="393928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2222-F6AC-751E-7E88-1084B799F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7A03E8-48DA-46E9-1F4D-FB8966ADE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Hazırlamada Genel İlkeler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0648B2-3140-72B3-BB2E-664311627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romanLcParenBoth"/>
            </a:pPr>
            <a:r>
              <a:rPr lang="tr-TR" dirty="0">
                <a:latin typeface="American Typewriter Condensed L" panose="02090306020004020304" pitchFamily="18" charset="0"/>
              </a:rPr>
              <a:t>Tahakkuk Esası</a:t>
            </a:r>
          </a:p>
          <a:p>
            <a:pPr marL="514350" indent="-514350">
              <a:buAutoNum type="romanLcParenBoth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514350" indent="-514350">
              <a:buAutoNum type="romanLcParenBoth"/>
            </a:pPr>
            <a:r>
              <a:rPr lang="tr-TR" dirty="0">
                <a:latin typeface="American Typewriter Condensed L" panose="02090306020004020304" pitchFamily="18" charset="0"/>
              </a:rPr>
              <a:t>İşletmenin Sürekliliği</a:t>
            </a:r>
          </a:p>
          <a:p>
            <a:pPr marL="514350" indent="-514350">
              <a:buAutoNum type="romanLcParenBoth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514350" indent="-514350">
              <a:buAutoNum type="romanLcParenBoth"/>
            </a:pPr>
            <a:r>
              <a:rPr lang="tr-TR" dirty="0">
                <a:latin typeface="American Typewriter Condensed L" panose="02090306020004020304" pitchFamily="18" charset="0"/>
              </a:rPr>
              <a:t>İhtiyatlılık</a:t>
            </a:r>
          </a:p>
        </p:txBody>
      </p:sp>
    </p:spTree>
    <p:extLst>
      <p:ext uri="{BB962C8B-B14F-4D97-AF65-F5344CB8AC3E}">
        <p14:creationId xmlns:p14="http://schemas.microsoft.com/office/powerpoint/2010/main" val="4070551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A1EF3-723B-F9E5-04E4-09DF634BB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F5B084-0345-11EB-71A9-1066517B7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Tahakkuk Esası (Tanım)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EC384A-E0E0-149F-36B4-40C5F1DF8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İşlemler ve olaylar, </a:t>
            </a:r>
            <a:r>
              <a:rPr lang="tr-TR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nakit giriş/çıkışından bağımsız olarak </a:t>
            </a:r>
            <a:r>
              <a:rPr lang="tr-TR" dirty="0">
                <a:latin typeface="American Typewriter Condensed L" panose="02090306020004020304" pitchFamily="18" charset="0"/>
              </a:rPr>
              <a:t>gerçekleştiği dönemde kaydedilir ve raporlanır.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Soru: 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“2015 yılının başında ödenen 2 yıllık peşin sigorta ödemesi hangi dönemlerde gider olur?”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446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D8440-8656-CBC7-AA66-C588137BB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50E0C5-B605-8902-22E6-B5C760A9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İşletmenin Sürekliliği (</a:t>
            </a:r>
            <a:r>
              <a:rPr lang="tr-TR" dirty="0" err="1">
                <a:latin typeface="American Typewriter Condensed L" panose="02090306020004020304" pitchFamily="18" charset="0"/>
              </a:rPr>
              <a:t>Going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Concern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E609D2-8FEB-FB2A-EA29-F854BDAD8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İşletmenin öngörülebilir gelecekte faaliyetlerini sürdüreceği varsayımıyla tablolar hazırlanır.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Yönetim, raporlama dönemi sonundan itibaren en az 12 ay için tüm bilgileri değerlendirir.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Ciddi belirsizlik varsa dipnotlarda açıklanır.</a:t>
            </a:r>
          </a:p>
        </p:txBody>
      </p:sp>
    </p:spTree>
    <p:extLst>
      <p:ext uri="{BB962C8B-B14F-4D97-AF65-F5344CB8AC3E}">
        <p14:creationId xmlns:p14="http://schemas.microsoft.com/office/powerpoint/2010/main" val="3632717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30D07-93E1-631A-7441-6694A2A8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77B022-B855-A745-411B-AAA4B37BB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İhtiyatlılık (</a:t>
            </a:r>
            <a:r>
              <a:rPr lang="tr-TR" b="0" dirty="0" err="1">
                <a:latin typeface="American Typewriter Condensed L" panose="02090306020004020304" pitchFamily="18" charset="0"/>
              </a:rPr>
              <a:t>Prudence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DFC8CC-4971-9C6C-B954-50BEADCF9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Ne demek? </a:t>
            </a:r>
            <a:r>
              <a:rPr lang="tr-TR" dirty="0">
                <a:latin typeface="American Typewriter Condensed L" panose="02090306020004020304" pitchFamily="18" charset="0"/>
              </a:rPr>
              <a:t>Belirsizlik varsa temkinli davran.</a:t>
            </a:r>
          </a:p>
          <a:p>
            <a:pPr marL="0" indent="0" algn="ctr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“Gelirleri abartma, giderleri saklama.”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Neden? </a:t>
            </a:r>
            <a:r>
              <a:rPr lang="tr-TR" dirty="0">
                <a:latin typeface="American Typewriter Condensed L" panose="02090306020004020304" pitchFamily="18" charset="0"/>
              </a:rPr>
              <a:t>Karar verenleri yanıltmamak ve tabloları dürüstçe sunmak için.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Nasıl uygularız?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Gelir: Kesinleşmeden kaydetme.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Gider/Yükümlülük: Olası ve tahmin edilebiliyorsa kaydet.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Ne değildir? </a:t>
            </a:r>
            <a:r>
              <a:rPr lang="tr-TR" dirty="0">
                <a:latin typeface="American Typewriter Condensed L" panose="02090306020004020304" pitchFamily="18" charset="0"/>
              </a:rPr>
              <a:t>Kötümserlik değil. Abartma da yapma. Amaç gerçeğe en yakın sunum.</a:t>
            </a:r>
          </a:p>
        </p:txBody>
      </p:sp>
    </p:spTree>
    <p:extLst>
      <p:ext uri="{BB962C8B-B14F-4D97-AF65-F5344CB8AC3E}">
        <p14:creationId xmlns:p14="http://schemas.microsoft.com/office/powerpoint/2010/main" val="2383991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A6C7E-978B-890F-D60F-B8A9B269D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59F6DE-1D6D-0237-F60A-7B928FC20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79268A-0BA9-474C-8FBB-48A12BF69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701" y="2190157"/>
            <a:ext cx="10168128" cy="425297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Dava tazminatı: Avukat “ödemek yüksek olasılık” diyor, tahmini 500.000 TL.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Karşılık ayır ve dipnotta açıkla. (Olasılık düşükse: karşılık ayırma, dipnotla bilgi ver.)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Şüpheli alacak: Müşteriden 100.000 TL alacağın var, ödeme gücü zayıf.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Şüpheli alacak karşılığı ayır.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Stok değer düşüklüğü: Bozulan stokların satış değeri maliyetin altında.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Değeri aşağı çek, farkı gider yaz.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Yapma: </a:t>
            </a:r>
            <a:r>
              <a:rPr lang="tr-TR" dirty="0">
                <a:latin typeface="American Typewriter Condensed L" panose="02090306020004020304" pitchFamily="18" charset="0"/>
              </a:rPr>
              <a:t>Daha gerçekleşmeden gelir yazma (ör. sadece sözleşme imzalandı diye).</a:t>
            </a:r>
          </a:p>
        </p:txBody>
      </p:sp>
    </p:spTree>
    <p:extLst>
      <p:ext uri="{BB962C8B-B14F-4D97-AF65-F5344CB8AC3E}">
        <p14:creationId xmlns:p14="http://schemas.microsoft.com/office/powerpoint/2010/main" val="910959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B3724-FFD8-24B6-7820-3FE466E57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4D38FE-3290-7BDC-72A1-7FCD55AFA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Bu İlkeler Neden Önemli?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E4EF8E-999E-9DD9-E518-596D8979B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Tahakkuk → Performans ve yükümlülüklerin dönemsel doğruluğu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Süreklilik → Ölçüm temeli ve değerleme istikrarı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İhtiyatlılık → Karar alıcılar için güvenilirlik ve temkinli sunum</a:t>
            </a:r>
          </a:p>
        </p:txBody>
      </p:sp>
    </p:spTree>
    <p:extLst>
      <p:ext uri="{BB962C8B-B14F-4D97-AF65-F5344CB8AC3E}">
        <p14:creationId xmlns:p14="http://schemas.microsoft.com/office/powerpoint/2010/main" val="1641760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84A83-2346-460F-559C-FA9E6CF67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3C12C4-CB46-5A76-48FD-1EC2D231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Finansal Durum Tablosu (Bilanço): Tanım ve Mantık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ABB766-6E56-8454-98E8-29B5B4AF1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İşletmenin 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belirli bir tarihte </a:t>
            </a:r>
            <a:r>
              <a:rPr lang="tr-TR" dirty="0">
                <a:latin typeface="American Typewriter Condensed L" panose="02090306020004020304" pitchFamily="18" charset="0"/>
              </a:rPr>
              <a:t>sahip olduğu 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varlıkları ve bu varlıkların sağlandığı kaynakları</a:t>
            </a:r>
            <a:r>
              <a:rPr lang="tr-TR" dirty="0">
                <a:latin typeface="American Typewriter Condensed L" panose="02090306020004020304" pitchFamily="18" charset="0"/>
              </a:rPr>
              <a:t> gösteren bir finansal (mali) tablo olarak tanımlanabilir.</a:t>
            </a:r>
          </a:p>
          <a:p>
            <a:pPr marL="0" indent="0" algn="ctr">
              <a:buNone/>
            </a:pPr>
            <a:br>
              <a:rPr lang="tr-TR" dirty="0">
                <a:latin typeface="American Typewriter Condensed L" panose="02090306020004020304" pitchFamily="18" charset="0"/>
              </a:rPr>
            </a:br>
            <a:r>
              <a:rPr lang="tr-TR" dirty="0">
                <a:latin typeface="American Typewriter Condensed L" panose="02090306020004020304" pitchFamily="18" charset="0"/>
              </a:rPr>
              <a:t>Sol taraf: Varlıklar (Aktif) | Sağ taraf: Kaynaklar (Pasif)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7DCCCA5-C7FF-201E-F8BF-794C3A486F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00" r="10801" b="8674"/>
          <a:stretch>
            <a:fillRect/>
          </a:stretch>
        </p:blipFill>
        <p:spPr>
          <a:xfrm>
            <a:off x="3078223" y="4564231"/>
            <a:ext cx="6035553" cy="174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9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5F5B3-BA18-D233-6F0A-FF6B00B55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A3483B-D5AC-7922-ECE3-8E2C037AD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Aktif Taraf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7F40BD-8FBB-D8D7-0B11-88D649A4C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İşletmenin sahip olduğu varlıkların (Alacaklar da bir varlıktır) yazılı olduğu yerdir.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En likitten (en kolay paraya dönüşen) en az likide doğru varlıklar sıralanır.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İki grup: Dönen ve Duran varlıklar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Hızlı Kontrol: </a:t>
            </a:r>
            <a:r>
              <a:rPr lang="tr-TR" dirty="0">
                <a:latin typeface="American Typewriter Condensed L" panose="02090306020004020304" pitchFamily="18" charset="0"/>
              </a:rPr>
              <a:t>En likit varlık hangisidir?”</a:t>
            </a:r>
          </a:p>
        </p:txBody>
      </p:sp>
    </p:spTree>
    <p:extLst>
      <p:ext uri="{BB962C8B-B14F-4D97-AF65-F5344CB8AC3E}">
        <p14:creationId xmlns:p14="http://schemas.microsoft.com/office/powerpoint/2010/main" val="2124478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CA374-4D2A-2A2A-F66B-48F685638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7E6775-2947-F232-3B1E-C2B73EAD5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Dönen Varlıklar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4C60EF-C009-90DD-8624-4B6689694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12 ay içinde paraya dönüşecek/kullanılacak varlıkların yazılı olduğu yerdir.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Örnek</a:t>
            </a:r>
            <a:r>
              <a:rPr lang="tr-TR" dirty="0">
                <a:latin typeface="American Typewriter Condensed L" panose="02090306020004020304" pitchFamily="18" charset="0"/>
              </a:rPr>
              <a:t>: Kasa, Banka, Menkul Kıymetler, Alacaklar, Stoklar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Hızlı Kontrol: </a:t>
            </a:r>
            <a:r>
              <a:rPr lang="tr-TR" dirty="0">
                <a:latin typeface="American Typewriter Condensed L" panose="02090306020004020304" pitchFamily="18" charset="0"/>
              </a:rPr>
              <a:t>“Alacaklar dönen mi duran mı? Neden?”</a:t>
            </a:r>
          </a:p>
        </p:txBody>
      </p:sp>
    </p:spTree>
    <p:extLst>
      <p:ext uri="{BB962C8B-B14F-4D97-AF65-F5344CB8AC3E}">
        <p14:creationId xmlns:p14="http://schemas.microsoft.com/office/powerpoint/2010/main" val="266906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FDA0F-519C-8B8E-5348-2F86D9B21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753498-07E4-0248-2A05-D706477CE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Duran Varlıklar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7FE0F2-FDD5-CDCA-AE64-2A79CF4DD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12 aydan uzun süre yararlanılması planlanan yada paraya çevrilmesi düşünülmeyen varlıkların yazılı olduğu yerdir.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 Binalar, Tesis-Makine, Taşıtlar, Haklar, İştirakler</a:t>
            </a:r>
          </a:p>
        </p:txBody>
      </p:sp>
    </p:spTree>
    <p:extLst>
      <p:ext uri="{BB962C8B-B14F-4D97-AF65-F5344CB8AC3E}">
        <p14:creationId xmlns:p14="http://schemas.microsoft.com/office/powerpoint/2010/main" val="815812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A74FF-E731-B567-EE5E-2CA1D02A1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6C7EBF-9450-5F0F-B22D-17F489AD1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Pasif Taraf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9C4FFF-C355-DB8C-31D7-92B3AFA8D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İşletmenin varlıklarının sağlandığı kaynakların yazılı olduğu taraftır. </a:t>
            </a:r>
          </a:p>
          <a:p>
            <a:pPr marL="0" indent="0" algn="ctr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Yabancı Kaynaklar (Borçlar) + Özkaynaklar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Yabancı kaynaklar: Kısa Vadeli ve Uzun Vadeli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Hızlı Kontrol: </a:t>
            </a:r>
            <a:r>
              <a:rPr lang="tr-TR" dirty="0">
                <a:latin typeface="American Typewriter Condensed L" panose="02090306020004020304" pitchFamily="18" charset="0"/>
              </a:rPr>
              <a:t>“Sence ‘öz’ kelimesi neyi anlatıyor?”</a:t>
            </a:r>
          </a:p>
        </p:txBody>
      </p:sp>
    </p:spTree>
    <p:extLst>
      <p:ext uri="{BB962C8B-B14F-4D97-AF65-F5344CB8AC3E}">
        <p14:creationId xmlns:p14="http://schemas.microsoft.com/office/powerpoint/2010/main" val="3302084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61C69-1C08-7CD4-EAB2-573166CA5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BA50A-32D1-EAA4-D715-DA66DBD98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Kısa Vadeli Yabancı Kaynaklar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DBA5ED3-52D6-C849-5C83-2E3681C1C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Raporlama döneminden (bilânço tarihinden) itibaren 12 ay içinde ödenecek borçlardan oluşmaktadır.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 Kısa vadeli banka kredileri, Ticari borçlar, Alınan avanslar, Ödenecek vergi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Hızlı Kontrol: </a:t>
            </a:r>
            <a:r>
              <a:rPr lang="tr-TR" dirty="0">
                <a:latin typeface="American Typewriter Condensed L" panose="02090306020004020304" pitchFamily="18" charset="0"/>
              </a:rPr>
              <a:t>“Ödenecek elektrik faturası hangi grupta?”</a:t>
            </a:r>
          </a:p>
        </p:txBody>
      </p:sp>
    </p:spTree>
    <p:extLst>
      <p:ext uri="{BB962C8B-B14F-4D97-AF65-F5344CB8AC3E}">
        <p14:creationId xmlns:p14="http://schemas.microsoft.com/office/powerpoint/2010/main" val="3090281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86B4A-D791-6B6F-0F9B-8FE7941E7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707F12-210F-B860-D9B4-D0B3A6E9D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Uzun Vadeli Yabancı Kaynaklar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26A088-13AD-D38A-4D79-31DDAEAE4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Raporlama döneminden (bilânço tarihinden) itibaren 12 aydan daha uzun bir süre sonra ödenecek borçlardan oluşmaktadır.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 Uzun vadeli krediler, Tahviller, Uzun vadeli ticari borçlar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Hızlı Kontrol:</a:t>
            </a:r>
            <a:r>
              <a:rPr lang="tr-TR" dirty="0">
                <a:latin typeface="American Typewriter Condensed L" panose="02090306020004020304" pitchFamily="18" charset="0"/>
              </a:rPr>
              <a:t> “5 yıl vadeli banka kredisi kısa mı uzun mu?”</a:t>
            </a:r>
          </a:p>
        </p:txBody>
      </p:sp>
    </p:spTree>
    <p:extLst>
      <p:ext uri="{BB962C8B-B14F-4D97-AF65-F5344CB8AC3E}">
        <p14:creationId xmlns:p14="http://schemas.microsoft.com/office/powerpoint/2010/main" val="844264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A6E5A-D063-EBE8-EB22-33A04ECA6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BD78E0-9514-5672-6C57-D6478464B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Özkaynaklar (Özsermaye)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C93804-6AC6-9F16-25D3-B33AF7970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Sermaye (ortakların koyduğu), Yedekler, Dağıtılmamış kârlar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İşletmenin sahiplerine ait net değeri</a:t>
            </a:r>
          </a:p>
        </p:txBody>
      </p:sp>
    </p:spTree>
    <p:extLst>
      <p:ext uri="{BB962C8B-B14F-4D97-AF65-F5344CB8AC3E}">
        <p14:creationId xmlns:p14="http://schemas.microsoft.com/office/powerpoint/2010/main" val="42322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FAE58-39A9-47C1-6256-FEBFA1408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09A497-2A5D-8E2D-C525-FF1B21A4C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Finansal Durum Tablosu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B0CC0D-8F35-0427-4D52-E377DF568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33950FB-9EC3-AB3F-1973-E2A459F97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624" y="3204508"/>
            <a:ext cx="9304617" cy="271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54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BFB83-B049-AE30-161F-41357E416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2E8236-51A1-33AB-DF18-C3864A55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Temel Eşitlik – Finansal Durum Tablosu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3CF9AB27-856C-AADB-1784-87D1657A6F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5568" y="2478024"/>
          <a:ext cx="10168128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0084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B2F86-2067-40DA-947E-0AEA0A1AD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7E7B86E-4024-1807-4CDF-1E7A0F1A3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Temel Eşitlik – Finansal Durum Tablosu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F8471C-0CC0-A8CF-F71D-590BC4299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61309" y="3146608"/>
            <a:ext cx="3734338" cy="3043518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Dönen Varlıklar + 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Duran Varlıklar 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B5DAFDF-7829-0170-DEB7-3DC189B05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3128680"/>
            <a:ext cx="4937760" cy="3043519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Kısa Vadeli Yabancı Kaynaklar + </a:t>
            </a:r>
          </a:p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Uzun Vadeli Yabancı Kaynaklar +</a:t>
            </a:r>
          </a:p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Özkaynaklar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AFFC145-13CD-89AE-665D-D18321324EA3}"/>
              </a:ext>
            </a:extLst>
          </p:cNvPr>
          <p:cNvSpPr txBox="1"/>
          <p:nvPr/>
        </p:nvSpPr>
        <p:spPr>
          <a:xfrm>
            <a:off x="5412878" y="3352801"/>
            <a:ext cx="5245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/>
              <a:t>=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8D8FE6D-5703-9B83-FBC2-51DBD1AA8B75}"/>
              </a:ext>
            </a:extLst>
          </p:cNvPr>
          <p:cNvSpPr txBox="1"/>
          <p:nvPr/>
        </p:nvSpPr>
        <p:spPr>
          <a:xfrm>
            <a:off x="3958240" y="2300970"/>
            <a:ext cx="10262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American Typewriter Condensed" panose="02090606020004020304" pitchFamily="18" charset="0"/>
              </a:rPr>
              <a:t>Aktif</a:t>
            </a:r>
            <a:endParaRPr lang="tr-TR" b="1" dirty="0">
              <a:latin typeface="American Typewriter Condensed" panose="02090606020004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7F172F0-7534-FD27-C47B-EE37696D982E}"/>
              </a:ext>
            </a:extLst>
          </p:cNvPr>
          <p:cNvSpPr txBox="1"/>
          <p:nvPr/>
        </p:nvSpPr>
        <p:spPr>
          <a:xfrm>
            <a:off x="6345936" y="2300969"/>
            <a:ext cx="994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American Typewriter Condensed" panose="02090606020004020304" pitchFamily="18" charset="0"/>
              </a:rPr>
              <a:t>Pasif</a:t>
            </a:r>
            <a:endParaRPr lang="tr-TR" b="1" dirty="0">
              <a:latin typeface="American Typewriter Condensed" panose="02090606020004020304" pitchFamily="18" charset="0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B7F89F9-E7F5-8066-16DA-5B65811D7AA6}"/>
              </a:ext>
            </a:extLst>
          </p:cNvPr>
          <p:cNvSpPr txBox="1"/>
          <p:nvPr/>
        </p:nvSpPr>
        <p:spPr>
          <a:xfrm>
            <a:off x="5412878" y="2247181"/>
            <a:ext cx="5245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812356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4DD81-1219-C013-3EC6-5BE3D3573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A1F6E3-4948-64EF-5FB8-9B424D58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Bölüm Sonu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B8CF93A-4243-211B-E7BB-7D8B4B398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Finansal tabloların amacı nedir?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“Tek tablo her şeyi anlatır” ifadesi doğru mu? Neden?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Finansal tablolar geçmişe mi geleceğe mi odaklıdır?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“Satış Aralık 2025’te yapıldı, nakit Ocak 2026 tarihinde gelecek.” Gelir hangi döneme yazılır? 2025 mi 2026 mı?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Stokların net değeri maliyetin altına düşerse ne yaparız? Neden?</a:t>
            </a:r>
          </a:p>
        </p:txBody>
      </p:sp>
    </p:spTree>
    <p:extLst>
      <p:ext uri="{BB962C8B-B14F-4D97-AF65-F5344CB8AC3E}">
        <p14:creationId xmlns:p14="http://schemas.microsoft.com/office/powerpoint/2010/main" val="3442696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F65E5-0ABE-D78A-3999-3A0EE2593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B9C70E-4953-3276-5E10-CEE4BB4AA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Bölüm Sonu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7DB329-5938-5BC9-AE1B-772976E5A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Finansal Durum Tablosu neden “belirli bir tarihin </a:t>
            </a:r>
            <a:r>
              <a:rPr lang="tr-TR" dirty="0" err="1">
                <a:latin typeface="American Typewriter Condensed L" panose="02090306020004020304" pitchFamily="18" charset="0"/>
              </a:rPr>
              <a:t>fotoğrafı”dır</a:t>
            </a:r>
            <a:r>
              <a:rPr lang="tr-TR" dirty="0">
                <a:latin typeface="American Typewriter Condensed L" panose="02090306020004020304" pitchFamily="18" charset="0"/>
              </a:rPr>
              <a:t> denir?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Hangisi daha likit: kasa mı bina mı?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bankacı gözü ile Kısa Vadeli Yabancı Kaynakların çok yüksek olmasının riski nedir?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Uzun vade borçların avantaj–dezavantajları neler olabilir?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Varlık = 900, Yükümlülük = 300 → Özkaynak = ?</a:t>
            </a:r>
          </a:p>
        </p:txBody>
      </p:sp>
    </p:spTree>
    <p:extLst>
      <p:ext uri="{BB962C8B-B14F-4D97-AF65-F5344CB8AC3E}">
        <p14:creationId xmlns:p14="http://schemas.microsoft.com/office/powerpoint/2010/main" val="277873729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942</Words>
  <Application>Microsoft Macintosh PowerPoint</Application>
  <PresentationFormat>Geniş ekran</PresentationFormat>
  <Paragraphs>138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3" baseType="lpstr">
      <vt:lpstr>American Typewriter</vt:lpstr>
      <vt:lpstr>American Typewriter Condensed</vt:lpstr>
      <vt:lpstr>American Typewriter Condensed L</vt:lpstr>
      <vt:lpstr>Arial</vt:lpstr>
      <vt:lpstr>Calibri</vt:lpstr>
      <vt:lpstr>Neue Haas Grotesk Text Pro</vt:lpstr>
      <vt:lpstr>Wingdings</vt:lpstr>
      <vt:lpstr>AccentBoxVTI</vt:lpstr>
      <vt:lpstr>Genel Muhasebe 1</vt:lpstr>
      <vt:lpstr>Finansal Tablolar</vt:lpstr>
      <vt:lpstr>Finansal Tabloların Amacı ve Kapsamı</vt:lpstr>
      <vt:lpstr>Finansal Tablolar Seti </vt:lpstr>
      <vt:lpstr>Finansal Tablo Türleri: Neden Birden Fazla?</vt:lpstr>
      <vt:lpstr>Sınırlar ve Tamamlayıcı Bilgi</vt:lpstr>
      <vt:lpstr>Hazırlamada Genel İlkeler</vt:lpstr>
      <vt:lpstr>Tahakkuk Esası (Tanım)</vt:lpstr>
      <vt:lpstr>İşletmenin Sürekliliği (Going Concern)</vt:lpstr>
      <vt:lpstr>İhtiyatlılık (Prudence)</vt:lpstr>
      <vt:lpstr>Örnekler</vt:lpstr>
      <vt:lpstr>Bu İlkeler Neden Önemli?</vt:lpstr>
      <vt:lpstr>Finansal Durum Tablosu (Bilanço): Tanım ve Mantık</vt:lpstr>
      <vt:lpstr>Aktif Taraf </vt:lpstr>
      <vt:lpstr>Dönen Varlıklar</vt:lpstr>
      <vt:lpstr>Duran Varlıklar</vt:lpstr>
      <vt:lpstr>Pasif Taraf</vt:lpstr>
      <vt:lpstr>Kısa Vadeli Yabancı Kaynaklar</vt:lpstr>
      <vt:lpstr>Uzun Vadeli Yabancı Kaynaklar</vt:lpstr>
      <vt:lpstr>Özkaynaklar (Özsermaye)</vt:lpstr>
      <vt:lpstr>Finansal Durum Tablosu</vt:lpstr>
      <vt:lpstr>Temel Eşitlik – Finansal Durum Tablosu</vt:lpstr>
      <vt:lpstr>Temel Eşitlik – Finansal Durum Tablosu</vt:lpstr>
      <vt:lpstr>Bölüm Sonu Sorular</vt:lpstr>
      <vt:lpstr>Bölüm Sonu Sorular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52</cp:revision>
  <dcterms:created xsi:type="dcterms:W3CDTF">2025-09-21T08:31:17Z</dcterms:created>
  <dcterms:modified xsi:type="dcterms:W3CDTF">2025-09-28T13:04:08Z</dcterms:modified>
</cp:coreProperties>
</file>