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94" r:id="rId3"/>
    <p:sldId id="295" r:id="rId4"/>
    <p:sldId id="296" r:id="rId5"/>
    <p:sldId id="298" r:id="rId6"/>
    <p:sldId id="297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24" r:id="rId23"/>
    <p:sldId id="325" r:id="rId24"/>
    <p:sldId id="314" r:id="rId25"/>
    <p:sldId id="315" r:id="rId26"/>
    <p:sldId id="316" r:id="rId27"/>
    <p:sldId id="317" r:id="rId28"/>
    <p:sldId id="318" r:id="rId29"/>
    <p:sldId id="319" r:id="rId30"/>
    <p:sldId id="323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6"/>
    <p:restoredTop sz="94690"/>
  </p:normalViewPr>
  <p:slideViewPr>
    <p:cSldViewPr snapToGrid="0">
      <p:cViewPr varScale="1">
        <p:scale>
          <a:sx n="146" d="100"/>
          <a:sy n="146" d="100"/>
        </p:scale>
        <p:origin x="16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Regresyon Yöntemi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1.9434082787844292E-2"/>
                  <c:y val="-6.55221773748869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aseline="0"/>
                      <a:t>y = 0.7589x + 3.431</a:t>
                    </a:r>
                    <a:br>
                      <a:rPr lang="en-US" sz="1800" baseline="0"/>
                    </a:br>
                    <a:r>
                      <a:rPr lang="en-US" sz="1800" baseline="0"/>
                      <a:t>R² = 0.8964</a:t>
                    </a:r>
                    <a:endParaRPr lang="en-US" sz="18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Sayfa1!$B$4:$B$10</c:f>
              <c:numCache>
                <c:formatCode>General</c:formatCode>
                <c:ptCount val="7"/>
                <c:pt idx="0">
                  <c:v>5</c:v>
                </c:pt>
                <c:pt idx="1">
                  <c:v>5.6</c:v>
                </c:pt>
                <c:pt idx="2">
                  <c:v>6.2</c:v>
                </c:pt>
                <c:pt idx="3">
                  <c:v>6.5</c:v>
                </c:pt>
                <c:pt idx="4">
                  <c:v>7.1</c:v>
                </c:pt>
                <c:pt idx="5">
                  <c:v>7.3</c:v>
                </c:pt>
                <c:pt idx="6">
                  <c:v>8</c:v>
                </c:pt>
              </c:numCache>
            </c:numRef>
          </c:xVal>
          <c:yVal>
            <c:numRef>
              <c:f>Sayfa1!$C$4:$C$10</c:f>
              <c:numCache>
                <c:formatCode>General</c:formatCode>
                <c:ptCount val="7"/>
                <c:pt idx="0">
                  <c:v>7.4</c:v>
                </c:pt>
                <c:pt idx="1">
                  <c:v>7.9</c:v>
                </c:pt>
                <c:pt idx="2">
                  <c:v>7.8</c:v>
                </c:pt>
                <c:pt idx="3">
                  <c:v>8.1999999999999993</c:v>
                </c:pt>
                <c:pt idx="4">
                  <c:v>8.5</c:v>
                </c:pt>
                <c:pt idx="5">
                  <c:v>9.1</c:v>
                </c:pt>
                <c:pt idx="6">
                  <c:v>9.8000000000000007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219-5647-8868-EF6A67E67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6823280"/>
        <c:axId val="1075892864"/>
      </c:scatterChart>
      <c:valAx>
        <c:axId val="616823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75892864"/>
        <c:crosses val="autoZero"/>
        <c:crossBetween val="midCat"/>
      </c:valAx>
      <c:valAx>
        <c:axId val="107589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616823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CD5C3-0F85-6D38-3F4E-753DEF77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59D701-9C5F-68BD-17A9-9C37DDBB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Kısa Hatırlatmalar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DDA23C-5D51-CD75-7D1B-91C633008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02" y="2249423"/>
            <a:ext cx="10168128" cy="418524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Faaliyet Ölçüsü (</a:t>
            </a:r>
            <a:r>
              <a:rPr lang="tr-TR" b="1" dirty="0" err="1">
                <a:latin typeface="American Typewriter Condensed L" panose="02090306020004020304" pitchFamily="18" charset="0"/>
              </a:rPr>
              <a:t>Cost</a:t>
            </a:r>
            <a:r>
              <a:rPr lang="tr-TR" b="1" dirty="0">
                <a:latin typeface="American Typewriter Condensed L" panose="02090306020004020304" pitchFamily="18" charset="0"/>
              </a:rPr>
              <a:t> Driver) Nedir?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Tanım: Bir maliyeti harekete geçiren/artan faaliyet ölçüsüdür.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Model: Y = </a:t>
            </a:r>
            <a:r>
              <a:rPr lang="tr-TR" dirty="0" err="1">
                <a:latin typeface="American Typewriter Condensed L" panose="02090306020004020304" pitchFamily="18" charset="0"/>
              </a:rPr>
              <a:t>aX</a:t>
            </a:r>
            <a:r>
              <a:rPr lang="tr-TR" dirty="0">
                <a:latin typeface="American Typewriter Condensed L" panose="02090306020004020304" pitchFamily="18" charset="0"/>
              </a:rPr>
              <a:t> + b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a: birim başına değişken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X: seçtiğin faaliyet ölçüsü (adet, makine-saat, işçi-saat, km…)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b: sabit kısım (</a:t>
            </a:r>
            <a:r>
              <a:rPr lang="tr-TR" dirty="0" err="1">
                <a:latin typeface="American Typewriter Condensed L" panose="02090306020004020304" pitchFamily="18" charset="0"/>
              </a:rPr>
              <a:t>X’den</a:t>
            </a:r>
            <a:r>
              <a:rPr lang="tr-TR" dirty="0">
                <a:latin typeface="American Typewriter Condensed L" panose="02090306020004020304" pitchFamily="18" charset="0"/>
              </a:rPr>
              <a:t> bağımsız)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Kritik soru: “Seçtiğim X, bu maliyeti gerçekten tetikliyor mu?”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“Bir fırında elektrik gideri için X ne olmalı: üretilen ekmek adedi mi, fırının çalışma saati mi? Neden?”</a:t>
            </a:r>
          </a:p>
        </p:txBody>
      </p:sp>
    </p:spTree>
    <p:extLst>
      <p:ext uri="{BB962C8B-B14F-4D97-AF65-F5344CB8AC3E}">
        <p14:creationId xmlns:p14="http://schemas.microsoft.com/office/powerpoint/2010/main" val="219678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F1A9A-14DC-DE99-5438-F72817A43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8FD9DF-17F9-BC57-184D-0614FCD72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İyi Bir X Nasıl Seçilir?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218872-ED80-D623-AC71-46CCEAB09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42529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Nedensellik: X arttıkça maliyet mantıken artmalı (doğrudan ilişki).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Ölçülebilirlik: Kolay ve tutarlı şekilde ölçülebilmeli.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Basitlik: Gereksiz karmaşadan kaçın (tek baskın sürücü çoğu zaman yeter).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pastanede aylık maliyetler: Her biri için uygun </a:t>
            </a:r>
            <a:r>
              <a:rPr lang="tr-TR" dirty="0" err="1">
                <a:latin typeface="American Typewriter Condensed L" panose="02090306020004020304" pitchFamily="18" charset="0"/>
              </a:rPr>
              <a:t>X’i</a:t>
            </a:r>
            <a:r>
              <a:rPr lang="tr-TR" dirty="0">
                <a:latin typeface="American Typewriter Condensed L" panose="02090306020004020304" pitchFamily="18" charset="0"/>
              </a:rPr>
              <a:t> yaz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Karton kutu gideri …. 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Fırın elektrik gideri …. 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Kurye yakıt gideri …. 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Depo kirası …. ?</a:t>
            </a:r>
          </a:p>
        </p:txBody>
      </p:sp>
    </p:spTree>
    <p:extLst>
      <p:ext uri="{BB962C8B-B14F-4D97-AF65-F5344CB8AC3E}">
        <p14:creationId xmlns:p14="http://schemas.microsoft.com/office/powerpoint/2010/main" val="406566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E860D-77AD-246F-2427-F54EA52D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569D83-7EBF-115A-AD80-A2BDDBCF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Önemsiyoruz?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5B453F-AB4D-7F97-B390-4F506D2F0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Bütçe ve tahmin (Y = a + </a:t>
            </a:r>
            <a:r>
              <a:rPr lang="tr-TR" dirty="0" err="1">
                <a:latin typeface="American Typewriter Condensed L" panose="02090306020004020304" pitchFamily="18" charset="0"/>
              </a:rPr>
              <a:t>bX</a:t>
            </a:r>
            <a:r>
              <a:rPr lang="tr-TR" dirty="0">
                <a:latin typeface="American Typewriter Condensed L" panose="02090306020004020304" pitchFamily="18" charset="0"/>
              </a:rPr>
              <a:t> ile plan)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CVP / katkı analizi (katkı payı, başa baş)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Fiyatlama ve kararlar (ek birim maliyeti öngörme)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“Doğru </a:t>
            </a:r>
            <a:r>
              <a:rPr lang="tr-TR" dirty="0" err="1">
                <a:latin typeface="American Typewriter Condensed L" panose="02090306020004020304" pitchFamily="18" charset="0"/>
              </a:rPr>
              <a:t>X’i</a:t>
            </a:r>
            <a:r>
              <a:rPr lang="tr-TR" dirty="0">
                <a:latin typeface="American Typewriter Condensed L" panose="02090306020004020304" pitchFamily="18" charset="0"/>
              </a:rPr>
              <a:t> seçmek, bütçe hatasını nasıl azaltır?”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7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731A-95EB-078C-515B-45E843167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46CC8C-590D-2C71-C07B-66FE1A7E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Sabit – Değişken Giderleri Ayrıştırma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435173-699F-3DDF-DE94-579F92175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analizi (pratik ama öznel)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düşük ve en yüksek hacimler tekniği (hızlı, aykırıya hassas)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Serpme diyagramı (görsel kontrol)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Yarı ortalamalar tekniği (hızlı, aykırıya daha az hassas)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Basit regresyon - En küçük kareler tekniği (en sağlam; R², anlamlılık)</a:t>
            </a:r>
          </a:p>
        </p:txBody>
      </p:sp>
    </p:spTree>
    <p:extLst>
      <p:ext uri="{BB962C8B-B14F-4D97-AF65-F5344CB8AC3E}">
        <p14:creationId xmlns:p14="http://schemas.microsoft.com/office/powerpoint/2010/main" val="138166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437E9-7B1D-35A0-82E2-18AE92584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BA33DF-A77A-56E1-1A7D-35DCC57A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bu yöntemler var?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9F7DB1-CE34-BA0F-8DF2-1A82032D7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Tek tek fatura okumak yavaş ve öznel olabilir.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Yöntemler hızlı, tekrarlanabilir, tutarlı sonuç verir.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 = </a:t>
            </a:r>
            <a:r>
              <a:rPr lang="tr-TR" dirty="0" err="1">
                <a:latin typeface="American Typewriter Condensed L" panose="02090306020004020304" pitchFamily="18" charset="0"/>
              </a:rPr>
              <a:t>a·x</a:t>
            </a:r>
            <a:r>
              <a:rPr lang="tr-TR" dirty="0">
                <a:latin typeface="American Typewriter Condensed L" panose="02090306020004020304" pitchFamily="18" charset="0"/>
              </a:rPr>
              <a:t> + b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Böylece x (faaliyet) değiştiğinde maliyet nasıl değişir net ve hızlıca görürüz.</a:t>
            </a:r>
          </a:p>
        </p:txBody>
      </p:sp>
    </p:spTree>
    <p:extLst>
      <p:ext uri="{BB962C8B-B14F-4D97-AF65-F5344CB8AC3E}">
        <p14:creationId xmlns:p14="http://schemas.microsoft.com/office/powerpoint/2010/main" val="182939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9FCC-F6F0-2BDC-2AF8-174EC3B0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A60E3F-803A-2913-EBC2-E8703F86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 Analizi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BA1F76-428B-A7E9-998F-C0D1FDEED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Gider hesaplarını tek tek gözden geçirip değişken, sabit veya karma diye uzman görüşüyle sınıflandırma yöntemidir.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 Zaman Tercih Edilir?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Hızlı ilk tahmin lazımken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Veri kısıtlı (az dönem, dağınık kayıt)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Operasyon bilgisi güçlü (yönetici, usta başı deneyimi)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Regresyon vb. istatistik araçlara erişim yokken</a:t>
            </a:r>
          </a:p>
        </p:txBody>
      </p:sp>
    </p:spTree>
    <p:extLst>
      <p:ext uri="{BB962C8B-B14F-4D97-AF65-F5344CB8AC3E}">
        <p14:creationId xmlns:p14="http://schemas.microsoft.com/office/powerpoint/2010/main" val="15990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2244F-D81A-9428-C279-5F6BA2E0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A30D04-0B5C-3162-39CD-E79868B50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Adım Adım Nasıl Yapılır?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499770-9B31-170D-3324-2CECB05A2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Kapsamı seç (hesap/grup, dönem)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Her hesabı değişken–sabit–karma diye etiketle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Nedenini yazılı notla (kanıt: sözleşme, fatura yapısı, süreç)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a ve b için basit tahmin koy: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Toplam fonksiyon: ilgili hesapları topla → </a:t>
            </a:r>
            <a:r>
              <a:rPr lang="tr-TR" dirty="0" err="1">
                <a:latin typeface="American Typewriter Condensed L" panose="02090306020004020304" pitchFamily="18" charset="0"/>
              </a:rPr>
              <a:t>Y_toplam</a:t>
            </a:r>
            <a:r>
              <a:rPr lang="tr-TR" dirty="0">
                <a:latin typeface="American Typewriter Condensed L" panose="02090306020004020304" pitchFamily="18" charset="0"/>
              </a:rPr>
              <a:t> = </a:t>
            </a:r>
            <a:r>
              <a:rPr lang="el-GR" dirty="0">
                <a:latin typeface="American Typewriter Condensed L" panose="02090306020004020304" pitchFamily="18" charset="0"/>
              </a:rPr>
              <a:t>Σ(</a:t>
            </a:r>
            <a:r>
              <a:rPr lang="tr-TR" dirty="0" err="1">
                <a:latin typeface="American Typewriter Condensed L" panose="02090306020004020304" pitchFamily="18" charset="0"/>
              </a:rPr>
              <a:t>a_i·x</a:t>
            </a:r>
            <a:r>
              <a:rPr lang="tr-TR" dirty="0">
                <a:latin typeface="American Typewriter Condensed L" panose="02090306020004020304" pitchFamily="18" charset="0"/>
              </a:rPr>
              <a:t>) + </a:t>
            </a:r>
            <a:r>
              <a:rPr lang="el-GR" dirty="0">
                <a:latin typeface="American Typewriter Condensed L" panose="02090306020004020304" pitchFamily="18" charset="0"/>
              </a:rPr>
              <a:t>Σ(</a:t>
            </a:r>
            <a:r>
              <a:rPr lang="tr-TR" dirty="0" err="1">
                <a:latin typeface="American Typewriter Condensed L" panose="02090306020004020304" pitchFamily="18" charset="0"/>
              </a:rPr>
              <a:t>b_i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575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05CF8-9B0B-F0EF-27FD-E2839517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D75D4B-4D3A-6500-170D-A0E49500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Hızlı Sınıflandırma Rehberi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FDD0E5-7D35-2CB2-07D9-129B47C03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Direkt malzeme, ambalaj, komisyon → genelde değişken (</a:t>
            </a:r>
            <a:r>
              <a:rPr lang="tr-TR" dirty="0" err="1">
                <a:latin typeface="American Typewriter Condensed L" panose="02090306020004020304" pitchFamily="18" charset="0"/>
              </a:rPr>
              <a:t>a·x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Kira, sigorta, yönetici maaşı → genelde sabit (b)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Elektrik, bakım, telefon → çoğu zaman karma (</a:t>
            </a:r>
            <a:r>
              <a:rPr lang="tr-TR" dirty="0" err="1">
                <a:latin typeface="American Typewriter Condensed L" panose="02090306020004020304" pitchFamily="18" charset="0"/>
              </a:rPr>
              <a:t>a·x</a:t>
            </a:r>
            <a:r>
              <a:rPr lang="tr-TR" dirty="0">
                <a:latin typeface="American Typewriter Condensed L" panose="02090306020004020304" pitchFamily="18" charset="0"/>
              </a:rPr>
              <a:t> + b)</a:t>
            </a:r>
          </a:p>
        </p:txBody>
      </p:sp>
    </p:spTree>
    <p:extLst>
      <p:ext uri="{BB962C8B-B14F-4D97-AF65-F5344CB8AC3E}">
        <p14:creationId xmlns:p14="http://schemas.microsoft.com/office/powerpoint/2010/main" val="2745654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8F0B8-B2BD-9A3B-232D-D95AF6053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CB2BFF-3FB2-94C5-9B07-55DEB612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Şirketin şehir içi teslimatını yapan tek ticari araç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7AFB9573-8542-BF0D-E025-1A4C6EBDCB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877278"/>
              </p:ext>
            </p:extLst>
          </p:nvPr>
        </p:nvGraphicFramePr>
        <p:xfrm>
          <a:off x="819512" y="2406370"/>
          <a:ext cx="10168128" cy="3646550"/>
        </p:xfrm>
        <a:graphic>
          <a:graphicData uri="http://schemas.openxmlformats.org/drawingml/2006/table">
            <a:tbl>
              <a:tblPr/>
              <a:tblGrid>
                <a:gridCol w="2542032">
                  <a:extLst>
                    <a:ext uri="{9D8B030D-6E8A-4147-A177-3AD203B41FA5}">
                      <a16:colId xmlns:a16="http://schemas.microsoft.com/office/drawing/2014/main" val="2031861724"/>
                    </a:ext>
                  </a:extLst>
                </a:gridCol>
                <a:gridCol w="2542032">
                  <a:extLst>
                    <a:ext uri="{9D8B030D-6E8A-4147-A177-3AD203B41FA5}">
                      <a16:colId xmlns:a16="http://schemas.microsoft.com/office/drawing/2014/main" val="3581102019"/>
                    </a:ext>
                  </a:extLst>
                </a:gridCol>
                <a:gridCol w="2542032">
                  <a:extLst>
                    <a:ext uri="{9D8B030D-6E8A-4147-A177-3AD203B41FA5}">
                      <a16:colId xmlns:a16="http://schemas.microsoft.com/office/drawing/2014/main" val="2258455379"/>
                    </a:ext>
                  </a:extLst>
                </a:gridCol>
                <a:gridCol w="2542032">
                  <a:extLst>
                    <a:ext uri="{9D8B030D-6E8A-4147-A177-3AD203B41FA5}">
                      <a16:colId xmlns:a16="http://schemas.microsoft.com/office/drawing/2014/main" val="4175818857"/>
                    </a:ext>
                  </a:extLst>
                </a:gridCol>
              </a:tblGrid>
              <a:tr h="289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1" i="0" dirty="0">
                          <a:latin typeface="American Typewriter Condensed L" panose="02090306020004020304" pitchFamily="18" charset="0"/>
                        </a:rPr>
                        <a:t>Gider kalemi</a:t>
                      </a:r>
                    </a:p>
                  </a:txBody>
                  <a:tcPr marL="72434" marR="72434" marT="36217" marB="362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1" i="0" dirty="0">
                          <a:latin typeface="American Typewriter Condensed L" panose="02090306020004020304" pitchFamily="18" charset="0"/>
                        </a:rPr>
                        <a:t>Tür</a:t>
                      </a:r>
                    </a:p>
                  </a:txBody>
                  <a:tcPr marL="72434" marR="72434" marT="36217" marB="362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1" i="0" dirty="0">
                          <a:latin typeface="American Typewriter Condensed L" panose="02090306020004020304" pitchFamily="18" charset="0"/>
                        </a:rPr>
                        <a:t>Gerekçe (özet)</a:t>
                      </a:r>
                    </a:p>
                  </a:txBody>
                  <a:tcPr marL="72434" marR="72434" marT="36217" marB="362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1" i="0" dirty="0">
                          <a:latin typeface="American Typewriter Condensed L" panose="02090306020004020304" pitchFamily="18" charset="0"/>
                        </a:rPr>
                        <a:t>Parametre</a:t>
                      </a:r>
                    </a:p>
                  </a:txBody>
                  <a:tcPr marL="72434" marR="72434" marT="36217" marB="362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757482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Yakıt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Değişken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Tüketim km ile orantılı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0,12 L/km × 40 TL/L ≈ 4,8 TL/km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329814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Rutin bakım (yağ, filtre vb.)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Değişken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Kullanım arttıkça artar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0,6 TL/km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647821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Lastik aşınma payı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Değişken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km ile aşınır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0,4 TL/km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481812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Şoför maaşı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Ay bazında sabit ücret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22.000 TL/ay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677589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Kasko/ Trafik sigortası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Aylık 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1.500 TL/ay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53307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MTV/vergiler (aylık pay)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Aylık paylaştırılmış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500 TL/ay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468975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Amortisman (aylık pay)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Zaman bazlı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6.000 TL/ay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897667"/>
                  </a:ext>
                </a:extLst>
              </a:tr>
              <a:tr h="419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>
                          <a:latin typeface="American Typewriter Condensed L" panose="02090306020004020304" pitchFamily="18" charset="0"/>
                        </a:rPr>
                        <a:t>Park/garaj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Sabit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Aylık sabit kira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400" b="0" i="0" dirty="0">
                          <a:latin typeface="American Typewriter Condensed L" panose="02090306020004020304" pitchFamily="18" charset="0"/>
                        </a:rPr>
                        <a:t>1.000 TL/ay</a:t>
                      </a:r>
                    </a:p>
                  </a:txBody>
                  <a:tcPr marL="72434" marR="72434" marT="36217" marB="362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980560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76F52053-8963-5A0C-CE0A-955C1C88DD6E}"/>
              </a:ext>
            </a:extLst>
          </p:cNvPr>
          <p:cNvSpPr txBox="1"/>
          <p:nvPr/>
        </p:nvSpPr>
        <p:spPr>
          <a:xfrm>
            <a:off x="3911600" y="6309360"/>
            <a:ext cx="3305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 = 5,8TL/km * X + 31.000TL</a:t>
            </a:r>
          </a:p>
        </p:txBody>
      </p:sp>
    </p:spTree>
    <p:extLst>
      <p:ext uri="{BB962C8B-B14F-4D97-AF65-F5344CB8AC3E}">
        <p14:creationId xmlns:p14="http://schemas.microsoft.com/office/powerpoint/2010/main" val="346858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AB87F-2F62-BB87-6885-0B12F5B21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6C4A36-B827-B96B-6B1F-086220D3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Avantajları – Dezavantajları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ED5CAF-15CD-8598-20FB-6CF057A5BD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Çok hızlı ve ucuz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Alan bilgisini kullanır (pratik gerçeklerle uyum)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İlk esnek bütçe için yeterli doğruluk sağlayabilir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DC8F72BC-0956-43AA-5C22-D2F83E0358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Öznel olabilir (kişi–kişiye değişir)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Kanıta dayanak zayıfsa hataya açık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Aykırı dönemleri gözden kaçırabilir</a:t>
            </a:r>
          </a:p>
          <a:p>
            <a:pPr marL="0" indent="0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Regresyona göre istatistiksel güvencesi yok</a:t>
            </a:r>
          </a:p>
        </p:txBody>
      </p:sp>
    </p:spTree>
    <p:extLst>
      <p:ext uri="{BB962C8B-B14F-4D97-AF65-F5344CB8AC3E}">
        <p14:creationId xmlns:p14="http://schemas.microsoft.com/office/powerpoint/2010/main" val="65153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B524A-C13B-5A5E-603A-24442C00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642BAC-9D31-2ACF-A26D-49BD58F26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 Zaman Özellikle Gerekli?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8DFCA8-B07A-8281-7805-6688FF1D4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hat/şube açıldı; uzun veri geçmişi yok.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ERP geçişi sonrası veriler henüz tutarlı değil.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Mevsimsel/aykırı dönemler çok; hızlı ön tahmin lazım.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Zaman kısıtı var; “bu hafta” bütçe sunumu.</a:t>
            </a:r>
          </a:p>
        </p:txBody>
      </p:sp>
    </p:spTree>
    <p:extLst>
      <p:ext uri="{BB962C8B-B14F-4D97-AF65-F5344CB8AC3E}">
        <p14:creationId xmlns:p14="http://schemas.microsoft.com/office/powerpoint/2010/main" val="8219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FBE1-6DB8-FD14-3075-FE52FBB11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B559D9-216E-1698-F138-F0CD36C5C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En Düşük Ve En Yüksek Hacimler (High – </a:t>
            </a:r>
            <a:r>
              <a:rPr lang="tr-TR" b="0" dirty="0" err="1">
                <a:latin typeface="American Typewriter Condensed L" panose="02090306020004020304" pitchFamily="18" charset="0"/>
              </a:rPr>
              <a:t>Low</a:t>
            </a:r>
            <a:r>
              <a:rPr lang="tr-TR" b="0" dirty="0">
                <a:latin typeface="American Typewriter Condensed L" panose="02090306020004020304" pitchFamily="18" charset="0"/>
              </a:rPr>
              <a:t>) Tekniği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E89533-B35A-D763-EDC9-3135A6E66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High–</a:t>
            </a:r>
            <a:r>
              <a:rPr lang="tr-TR" dirty="0" err="1">
                <a:latin typeface="American Typewriter Condensed L" panose="02090306020004020304" pitchFamily="18" charset="0"/>
              </a:rPr>
              <a:t>Low</a:t>
            </a:r>
            <a:r>
              <a:rPr lang="tr-TR" dirty="0">
                <a:latin typeface="American Typewriter Condensed L" panose="02090306020004020304" pitchFamily="18" charset="0"/>
              </a:rPr>
              <a:t>: Veriye dayanır (en yüksek ve en düşük </a:t>
            </a:r>
            <a:r>
              <a:rPr lang="tr-TR" dirty="0" err="1">
                <a:latin typeface="American Typewriter Condensed L" panose="02090306020004020304" pitchFamily="18" charset="0"/>
              </a:rPr>
              <a:t>x’i</a:t>
            </a:r>
            <a:r>
              <a:rPr lang="tr-TR" dirty="0">
                <a:latin typeface="American Typewriter Condensed L" panose="02090306020004020304" pitchFamily="18" charset="0"/>
              </a:rPr>
              <a:t> kullanır) → daha nesnel.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Az veriyle (iki nokta) a ve b’yi hızlıca bulur.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 Zaman Tercih Edilir?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Hızlı, sayısal bir ayrıştırma istiyorsun.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Veri az, regresyon kuracak kadar dönem yok.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analizindeki öznelliği azaltmak istiyorsun.</a:t>
            </a:r>
          </a:p>
        </p:txBody>
      </p:sp>
    </p:spTree>
    <p:extLst>
      <p:ext uri="{BB962C8B-B14F-4D97-AF65-F5344CB8AC3E}">
        <p14:creationId xmlns:p14="http://schemas.microsoft.com/office/powerpoint/2010/main" val="987236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A191-9413-A389-F005-5664C8F2D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5DB7AA-A5F2-A98E-D5E2-BF4E2A3E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Ön Koşullar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A7E844-8FB8-789D-FC95-EB2786B2D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x (faaliyet ölçüsü) doğru seçilmeli (adet, makine-saat, km, vb.).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Kullanılan dönemler aynı koşullarda olmalı (fiyat/anomali not edilmelidir).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İlgili aralıkta kalmalısınız; kapasite sıçraması yoksa model geçerlidir.</a:t>
            </a:r>
          </a:p>
        </p:txBody>
      </p:sp>
    </p:spTree>
    <p:extLst>
      <p:ext uri="{BB962C8B-B14F-4D97-AF65-F5344CB8AC3E}">
        <p14:creationId xmlns:p14="http://schemas.microsoft.com/office/powerpoint/2010/main" val="2305400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40A62-C47F-B90B-0EDD-7303B465D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29ED37-EADB-9CFE-BC5E-51F5C16A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Adım Adım High–</a:t>
            </a:r>
            <a:r>
              <a:rPr lang="tr-TR" dirty="0" err="1">
                <a:latin typeface="American Typewriter Condensed L" panose="02090306020004020304" pitchFamily="18" charset="0"/>
              </a:rPr>
              <a:t>Low</a:t>
            </a:r>
            <a:r>
              <a:rPr lang="tr-TR" dirty="0">
                <a:latin typeface="American Typewriter Condensed L" panose="02090306020004020304" pitchFamily="18" charset="0"/>
              </a:rPr>
              <a:t> (Formül)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8E691E-C868-398C-6834-EB9705DDA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En yüksek x ve en düşük x dönemlerini seç.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 = (</a:t>
            </a:r>
            <a:r>
              <a:rPr lang="tr-TR" dirty="0" err="1">
                <a:latin typeface="American Typewriter Condensed L" panose="02090306020004020304" pitchFamily="18" charset="0"/>
              </a:rPr>
              <a:t>Y_yüksek</a:t>
            </a:r>
            <a:r>
              <a:rPr lang="tr-TR" dirty="0">
                <a:latin typeface="American Typewriter Condensed L" panose="02090306020004020304" pitchFamily="18" charset="0"/>
              </a:rPr>
              <a:t> − </a:t>
            </a:r>
            <a:r>
              <a:rPr lang="tr-TR" dirty="0" err="1">
                <a:latin typeface="American Typewriter Condensed L" panose="02090306020004020304" pitchFamily="18" charset="0"/>
              </a:rPr>
              <a:t>Y_düşük</a:t>
            </a:r>
            <a:r>
              <a:rPr lang="tr-TR" dirty="0">
                <a:latin typeface="American Typewriter Condensed L" panose="02090306020004020304" pitchFamily="18" charset="0"/>
              </a:rPr>
              <a:t>) / (</a:t>
            </a:r>
            <a:r>
              <a:rPr lang="tr-TR" dirty="0" err="1">
                <a:latin typeface="American Typewriter Condensed L" panose="02090306020004020304" pitchFamily="18" charset="0"/>
              </a:rPr>
              <a:t>x_yüksek</a:t>
            </a:r>
            <a:r>
              <a:rPr lang="tr-TR" dirty="0">
                <a:latin typeface="American Typewriter Condensed L" panose="02090306020004020304" pitchFamily="18" charset="0"/>
              </a:rPr>
              <a:t> − </a:t>
            </a:r>
            <a:r>
              <a:rPr lang="tr-TR" dirty="0" err="1">
                <a:latin typeface="American Typewriter Condensed L" panose="02090306020004020304" pitchFamily="18" charset="0"/>
              </a:rPr>
              <a:t>x_düşük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 = </a:t>
            </a:r>
            <a:r>
              <a:rPr lang="tr-TR" dirty="0" err="1">
                <a:latin typeface="American Typewriter Condensed L" panose="02090306020004020304" pitchFamily="18" charset="0"/>
              </a:rPr>
              <a:t>Y_yüksek</a:t>
            </a:r>
            <a:r>
              <a:rPr lang="tr-TR" dirty="0">
                <a:latin typeface="American Typewriter Condensed L" panose="02090306020004020304" pitchFamily="18" charset="0"/>
              </a:rPr>
              <a:t> − </a:t>
            </a:r>
            <a:r>
              <a:rPr lang="tr-TR" dirty="0" err="1">
                <a:latin typeface="American Typewriter Condensed L" panose="02090306020004020304" pitchFamily="18" charset="0"/>
              </a:rPr>
              <a:t>a·x_yüksek</a:t>
            </a:r>
            <a:r>
              <a:rPr lang="tr-TR" dirty="0">
                <a:latin typeface="American Typewriter Condensed L" panose="02090306020004020304" pitchFamily="18" charset="0"/>
              </a:rPr>
              <a:t> (veya düşük değerle aynı b bulunur)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Fonksiyon: Y = </a:t>
            </a:r>
            <a:r>
              <a:rPr lang="tr-TR" dirty="0" err="1">
                <a:latin typeface="American Typewriter Condensed L" panose="02090306020004020304" pitchFamily="18" charset="0"/>
              </a:rPr>
              <a:t>a·x</a:t>
            </a:r>
            <a:r>
              <a:rPr lang="tr-TR" dirty="0">
                <a:latin typeface="American Typewriter Condensed L" panose="02090306020004020304" pitchFamily="18" charset="0"/>
              </a:rPr>
              <a:t> + b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B149E75-77EB-9552-4009-775E0C077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696" y="3164416"/>
            <a:ext cx="4064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40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BA072-9F16-8682-3B64-B6EBC8416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95577B-DD78-E625-04C9-6B16A801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0" dirty="0">
                <a:latin typeface="American Typewriter Condensed L" panose="02090306020004020304" pitchFamily="18" charset="0"/>
              </a:rPr>
              <a:t>Amaç: Röntgen Servisi’nin aylık bakım-onarım giderini tahmin etmek.</a:t>
            </a:r>
            <a:br>
              <a:rPr lang="tr-TR" sz="2800" b="0" dirty="0">
                <a:latin typeface="American Typewriter Condensed L" panose="02090306020004020304" pitchFamily="18" charset="0"/>
              </a:rPr>
            </a:br>
            <a:r>
              <a:rPr lang="tr-TR" sz="2800" b="0" dirty="0">
                <a:latin typeface="American Typewriter Condensed L" panose="02090306020004020304" pitchFamily="18" charset="0"/>
              </a:rPr>
              <a:t>Varsayım: Gider karmadır; değişken kısmı hasta-günü (x) ile artar.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40668C-1DF4-604E-F59B-B3D379015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Periyodik bakım sözleşmesi (asansör, iklimlendirme, hemşire çağrı sistemi)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Teknik servis hazır bulundurma (7/24 çağrı anlaşması, nöbet)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Kalibrasyon/sertifikasyon (tıbbi cihaz rutin testleri)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Yazılım bakım/lisans (bakım modülü, DYS)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Ortam gereklilikleri (filtre değişim planı, küçük onarım kitleri)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Neden “karma” gider gibi davranır?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Kullanıma bağlı kısım (değişken): Hasta-günü arttıkça cihaz ve altyapı daha çok kullanılır → onarım, sarf, kalibrasyon sıklığı artar.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Sürdürme (sabit) kısmı: Departmanın açık kalması için bakım sözleşmeleri, hazır bulundurma, zorunlu periyodik kontroller gibi giderler hasta sayısından bağımsız katlanılır.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83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48C7-0421-3A29-CF8B-0520E515A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476D14-F0E7-DF3E-82F8-0901C215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F5C364DD-2B87-F93E-05C1-B13B9570B1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040655"/>
              </p:ext>
            </p:extLst>
          </p:nvPr>
        </p:nvGraphicFramePr>
        <p:xfrm>
          <a:off x="927754" y="2325850"/>
          <a:ext cx="10167936" cy="2829336"/>
        </p:xfrm>
        <a:graphic>
          <a:graphicData uri="http://schemas.openxmlformats.org/drawingml/2006/table">
            <a:tbl>
              <a:tblPr/>
              <a:tblGrid>
                <a:gridCol w="3389312">
                  <a:extLst>
                    <a:ext uri="{9D8B030D-6E8A-4147-A177-3AD203B41FA5}">
                      <a16:colId xmlns:a16="http://schemas.microsoft.com/office/drawing/2014/main" val="2590613177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623510540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1111952350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Ay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Hasta-günü (x)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Bakım Gideri (Y, TL)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78263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Ocak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5.600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7.900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18698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Şubat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7.100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8.500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79908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Mart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5.000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7.400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78059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Nisan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6.500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8.200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596161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Mayıs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7.300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9.100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15793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Haziran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8.000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9.800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64683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Temmuz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6.200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7.800</a:t>
                      </a:r>
                    </a:p>
                  </a:txBody>
                  <a:tcPr marL="88417" marR="88417" marT="44208" marB="442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758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566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ADEE6-012E-2F6B-4800-94B4E6360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639DD5-EC44-986B-F252-E05A9D84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Çözüm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34656D-3717-7060-9EC8-AA8C4A402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x_high</a:t>
            </a:r>
            <a:r>
              <a:rPr lang="tr-TR" dirty="0">
                <a:latin typeface="American Typewriter Condensed L" panose="02090306020004020304" pitchFamily="18" charset="0"/>
              </a:rPr>
              <a:t> = 8.000 (Haziran), </a:t>
            </a:r>
            <a:r>
              <a:rPr lang="tr-TR" dirty="0" err="1">
                <a:latin typeface="American Typewriter Condensed L" panose="02090306020004020304" pitchFamily="18" charset="0"/>
              </a:rPr>
              <a:t>Y_high</a:t>
            </a:r>
            <a:r>
              <a:rPr lang="tr-TR" dirty="0">
                <a:latin typeface="American Typewriter Condensed L" panose="02090306020004020304" pitchFamily="18" charset="0"/>
              </a:rPr>
              <a:t> = 9.800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x_low</a:t>
            </a:r>
            <a:r>
              <a:rPr lang="tr-TR" dirty="0">
                <a:latin typeface="American Typewriter Condensed L" panose="02090306020004020304" pitchFamily="18" charset="0"/>
              </a:rPr>
              <a:t> = 5.000 (Mart), </a:t>
            </a:r>
            <a:r>
              <a:rPr lang="tr-TR" dirty="0" err="1">
                <a:latin typeface="American Typewriter Condensed L" panose="02090306020004020304" pitchFamily="18" charset="0"/>
              </a:rPr>
              <a:t>Y_low</a:t>
            </a:r>
            <a:r>
              <a:rPr lang="tr-TR" dirty="0">
                <a:latin typeface="American Typewriter Condensed L" panose="02090306020004020304" pitchFamily="18" charset="0"/>
              </a:rPr>
              <a:t> = 7.400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 = (9.800 − 7.400) / (8.000 − 5.000) = 2.400 / 3.000 = 0,8 TL / hasta-günü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 = 9.800 − 0,8×8.000 = 9.800 − 6.400 = 3.400 TL/ay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Model:   𝑌=0,8⋅𝑥+3.400  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Y=0,8⋅x+3.400 (aylık)</a:t>
            </a:r>
          </a:p>
        </p:txBody>
      </p:sp>
    </p:spTree>
    <p:extLst>
      <p:ext uri="{BB962C8B-B14F-4D97-AF65-F5344CB8AC3E}">
        <p14:creationId xmlns:p14="http://schemas.microsoft.com/office/powerpoint/2010/main" val="4024551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CD889-DEFE-3C7D-7E12-0686D9862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4D8F9F-5CE9-2F07-0D9C-EDC3C1E8D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Model Kontrolü (Nisan)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67C1DE-5A65-2B10-37F5-A08D4B7BA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x=6.500 için tahmin Y=0,8×6.500+3.400=8.600 TL; gerçek 8.200 TL → +400 TL fark.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Model yakınsar, ancak mükemmel değildir (mevsimsellik, tek seferlik arıza vb. etkiler olabilir).</a:t>
            </a:r>
          </a:p>
        </p:txBody>
      </p:sp>
    </p:spTree>
    <p:extLst>
      <p:ext uri="{BB962C8B-B14F-4D97-AF65-F5344CB8AC3E}">
        <p14:creationId xmlns:p14="http://schemas.microsoft.com/office/powerpoint/2010/main" val="1487822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DE4C-D0B1-63A6-CF44-88EC30C8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FA352B-7C74-B82C-6835-D93C7C5A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Sınırlar ve Uyarılar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9DF03F-58DE-8367-39B1-5863183FC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İlgili aralık: Eğer yatak sayısı/kapasite artarsa, b basamaklı sıçrayabilir.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Aykırı aylar: Büyük arızalar veya ekstra hizmet sözleşmeleri a/b’yi bozar.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High–</a:t>
            </a:r>
            <a:r>
              <a:rPr lang="tr-TR" dirty="0" err="1">
                <a:latin typeface="American Typewriter Condensed L" panose="02090306020004020304" pitchFamily="18" charset="0"/>
              </a:rPr>
              <a:t>Low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dirty="0" err="1">
                <a:latin typeface="American Typewriter Condensed L" panose="02090306020004020304" pitchFamily="18" charset="0"/>
              </a:rPr>
              <a:t>outlier’a</a:t>
            </a:r>
            <a:r>
              <a:rPr lang="tr-TR" dirty="0">
                <a:latin typeface="American Typewriter Condensed L" panose="02090306020004020304" pitchFamily="18" charset="0"/>
              </a:rPr>
              <a:t> duyarlı: İleride regresyon ile tüm veriyi kullanıp doğrula.</a:t>
            </a:r>
          </a:p>
        </p:txBody>
      </p:sp>
    </p:spTree>
    <p:extLst>
      <p:ext uri="{BB962C8B-B14F-4D97-AF65-F5344CB8AC3E}">
        <p14:creationId xmlns:p14="http://schemas.microsoft.com/office/powerpoint/2010/main" val="2543567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BCCC54-96CD-0931-07CA-E189F636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3DFCE80-0517-AAD7-914D-F7064AFF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tr-TR" sz="2600" b="0">
                <a:latin typeface="American Typewriter Condensed L" panose="02090306020004020304" pitchFamily="18" charset="0"/>
              </a:rPr>
              <a:t>Serpme Diyagramı Yöntemi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2005FD-C98D-C46D-DE20-F453B3DA9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sz="1700">
                <a:latin typeface="American Typewriter Condensed L" panose="02090306020004020304" pitchFamily="18" charset="0"/>
              </a:rPr>
              <a:t>Tanım: Maliyet (Y) ile faaliyet (x) arasındaki ilişkiyi noktalarla gösteren grafik.</a:t>
            </a:r>
          </a:p>
          <a:p>
            <a:pPr marL="0" indent="0">
              <a:buNone/>
            </a:pPr>
            <a:endParaRPr lang="tr-TR" sz="1700">
              <a:latin typeface="American Typewriter Condensed L" panose="02090306020004020304" pitchFamily="18" charset="0"/>
            </a:endParaRPr>
          </a:p>
          <a:p>
            <a:pPr marL="0" indent="0">
              <a:buNone/>
            </a:pPr>
            <a:r>
              <a:rPr lang="tr-TR" sz="1700">
                <a:latin typeface="American Typewriter Condensed L" panose="02090306020004020304" pitchFamily="18" charset="0"/>
              </a:rPr>
              <a:t>Amaç: Davranışı gözle teşhis etmek (doğrusal mı? aykırı var mı?).</a:t>
            </a:r>
          </a:p>
        </p:txBody>
      </p:sp>
      <p:pic>
        <p:nvPicPr>
          <p:cNvPr id="4" name="Resim 3" descr="metin, ekran görüntüsü, kare, dikdörtge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D09787E-AA12-6044-3D38-3E98165D8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857581"/>
            <a:ext cx="6922008" cy="524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4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45A67-C9ED-A16C-B50F-AEDC5D5E3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544E9C-A79F-EC6E-8D77-93223E9E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Kullanırız?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747AC5-6A63-A2C0-E806-EFCFD72BD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Doğrusallık testi: Noktalar yaklaşık düz bir çizgiyi takip ediyor mu?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Aykırı noktaları görürüz (arıza, tek seferlik tamir vb.).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High–</a:t>
            </a:r>
            <a:r>
              <a:rPr lang="tr-TR" dirty="0" err="1">
                <a:latin typeface="American Typewriter Condensed L" panose="02090306020004020304" pitchFamily="18" charset="0"/>
              </a:rPr>
              <a:t>Low</a:t>
            </a:r>
            <a:r>
              <a:rPr lang="tr-TR" dirty="0">
                <a:latin typeface="American Typewriter Condensed L" panose="02090306020004020304" pitchFamily="18" charset="0"/>
              </a:rPr>
              <a:t> için “yüksek–düşük x” dönemlerini sağlıklı seçeriz.</a:t>
            </a:r>
          </a:p>
        </p:txBody>
      </p:sp>
    </p:spTree>
    <p:extLst>
      <p:ext uri="{BB962C8B-B14F-4D97-AF65-F5344CB8AC3E}">
        <p14:creationId xmlns:p14="http://schemas.microsoft.com/office/powerpoint/2010/main" val="944411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F3FB5-341B-5C06-8247-C65BD41B8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45DA44-C13E-3BD4-0B89-1A9479D3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Görsel Okuma Kuralları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5F8AF6-DA93-A7E4-EF27-C2E65120D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Noktalar yaklaşık çizgi oluşturuyorsa: doğrusal model mantıklı.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High–</a:t>
            </a:r>
            <a:r>
              <a:rPr lang="tr-TR" dirty="0" err="1">
                <a:latin typeface="American Typewriter Condensed L" panose="02090306020004020304" pitchFamily="18" charset="0"/>
              </a:rPr>
              <a:t>Low’da</a:t>
            </a:r>
            <a:r>
              <a:rPr lang="tr-TR" dirty="0">
                <a:latin typeface="American Typewriter Condensed L" panose="02090306020004020304" pitchFamily="18" charset="0"/>
              </a:rPr>
              <a:t> en yüksek ve en düşük x aylarını grafikten seç; aykırıysa ikinci yüksek/düşük kullan.</a:t>
            </a:r>
          </a:p>
        </p:txBody>
      </p:sp>
    </p:spTree>
    <p:extLst>
      <p:ext uri="{BB962C8B-B14F-4D97-AF65-F5344CB8AC3E}">
        <p14:creationId xmlns:p14="http://schemas.microsoft.com/office/powerpoint/2010/main" val="3056555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BF82F-4E99-D9D1-F196-674F7D805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41F1F1-A296-B697-ABF7-7B21BAAA2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Yarı Ortalamalar Tekniği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B75C28-BE65-4074-44EE-B7C008F5F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Yöntem en düşük ve en yüksek hacimler tekniğinin daha gelişmiş bir uygulamasıdır. 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tekniğe göre, faaliyet dönemleri yüksek hacim ve düşük hacim şeklinde iki gruba ayrıldıktan sonra, grup toplamları dönem sayısına bölünerek ortalama x ve y değerleri bulunur. 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Daha sonra bulunan bu değerler (önceki yöntemlerde olduğu gibi) doğrunun eğiminin (a) saptanmasında kullanılan denklem de yerine konularak belirlenir. </a:t>
            </a:r>
          </a:p>
        </p:txBody>
      </p:sp>
    </p:spTree>
    <p:extLst>
      <p:ext uri="{BB962C8B-B14F-4D97-AF65-F5344CB8AC3E}">
        <p14:creationId xmlns:p14="http://schemas.microsoft.com/office/powerpoint/2010/main" val="2639332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5CC9C-0E84-3B7A-F208-78C1E1150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4FCA222-EB10-0805-8F73-CF0CF9DFD4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981744"/>
              </p:ext>
            </p:extLst>
          </p:nvPr>
        </p:nvGraphicFramePr>
        <p:xfrm>
          <a:off x="916771" y="444162"/>
          <a:ext cx="10167936" cy="2829336"/>
        </p:xfrm>
        <a:graphic>
          <a:graphicData uri="http://schemas.openxmlformats.org/drawingml/2006/table">
            <a:tbl>
              <a:tblPr/>
              <a:tblGrid>
                <a:gridCol w="3389312">
                  <a:extLst>
                    <a:ext uri="{9D8B030D-6E8A-4147-A177-3AD203B41FA5}">
                      <a16:colId xmlns:a16="http://schemas.microsoft.com/office/drawing/2014/main" val="3491579616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155788563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1741933297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Ay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x (Hasta-günü)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1" i="0" dirty="0">
                          <a:latin typeface="American Typewriter Condensed L" panose="02090306020004020304" pitchFamily="18" charset="0"/>
                        </a:rPr>
                        <a:t>Y (TL)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333421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Mart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5.000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7.400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67830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Ocak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5.600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7.900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495848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Temmuz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6.200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7.800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9278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(Medyan) Nisan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6.500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8.200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850497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Şubat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7.100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8.500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54777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Mayıs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7.300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9.100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29464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Haziran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8.000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9.800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830916"/>
                  </a:ext>
                </a:extLst>
              </a:tr>
            </a:tbl>
          </a:graphicData>
        </a:graphic>
      </p:graphicFrame>
      <p:pic>
        <p:nvPicPr>
          <p:cNvPr id="4" name="Resim 3" descr="metin, yazı tipi, beyaz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9FFE76D-C94E-0472-7D7C-8AFDAA7B7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" y="3429000"/>
            <a:ext cx="4444999" cy="2235200"/>
          </a:xfrm>
          <a:prstGeom prst="rect">
            <a:avLst/>
          </a:prstGeom>
        </p:spPr>
      </p:pic>
      <p:pic>
        <p:nvPicPr>
          <p:cNvPr id="7" name="Resim 6" descr="metin, yazı tipi, beyaz, çiz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35E4FED-E646-FAD0-8151-057C1F9FD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666" y="3917950"/>
            <a:ext cx="7772400" cy="1544749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21BF4615-440E-009F-A863-27C26378D0FC}"/>
              </a:ext>
            </a:extLst>
          </p:cNvPr>
          <p:cNvSpPr txBox="1"/>
          <p:nvPr/>
        </p:nvSpPr>
        <p:spPr>
          <a:xfrm>
            <a:off x="4284617" y="5886994"/>
            <a:ext cx="4236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Y = 0,768 x + 3.400</a:t>
            </a:r>
          </a:p>
        </p:txBody>
      </p:sp>
    </p:spTree>
    <p:extLst>
      <p:ext uri="{BB962C8B-B14F-4D97-AF65-F5344CB8AC3E}">
        <p14:creationId xmlns:p14="http://schemas.microsoft.com/office/powerpoint/2010/main" val="3049214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F2131-D24B-9339-39C0-3EEA0D4C4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3C0E21-6CD7-C3D1-57B3-9E1F4D4E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merican Typewriter Condensed L" panose="02090306020004020304" pitchFamily="18" charset="0"/>
              </a:rPr>
              <a:t>Basit regresyon - En küçük kareler tekniği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A3924D-58EF-C068-08C7-499023815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Neden Regresyon?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analizi: hızlı ama öznel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High–</a:t>
            </a:r>
            <a:r>
              <a:rPr lang="tr-TR" dirty="0" err="1">
                <a:latin typeface="American Typewriter Condensed L" panose="02090306020004020304" pitchFamily="18" charset="0"/>
              </a:rPr>
              <a:t>Low</a:t>
            </a:r>
            <a:r>
              <a:rPr lang="tr-TR" dirty="0">
                <a:latin typeface="American Typewriter Condensed L" panose="02090306020004020304" pitchFamily="18" charset="0"/>
              </a:rPr>
              <a:t>: 2 nokta kullanır (aykırıya duyarlı)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Regresyon: tüm noktaları birlikte kullanır → a ve b’yi en iyi uyum ile bulur, ayrıca R² verir (uyum kalitesi)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Amaç: Toplam hata karelerini en aza indiren eğim (a) ve kesişim (b)</a:t>
            </a:r>
          </a:p>
        </p:txBody>
      </p:sp>
    </p:spTree>
    <p:extLst>
      <p:ext uri="{BB962C8B-B14F-4D97-AF65-F5344CB8AC3E}">
        <p14:creationId xmlns:p14="http://schemas.microsoft.com/office/powerpoint/2010/main" val="642302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81BAD-9999-F4F3-4482-5C14435DD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A481DC5-3987-57E2-3F06-E467FD0F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2700" b="0">
                <a:latin typeface="American Typewriter Condensed L" panose="02090306020004020304" pitchFamily="18" charset="0"/>
              </a:rPr>
              <a:t>(İstersek) Excel/Sheets’te Nasıl?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4F9874-014A-5FE9-DFBA-8EB3AB4CF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1700">
                <a:latin typeface="American Typewriter Condensed L" panose="02090306020004020304" pitchFamily="18" charset="0"/>
              </a:rPr>
              <a:t>Veri → Ekle &gt; Dağılım grafiği (serpme)</a:t>
            </a:r>
          </a:p>
          <a:p>
            <a:pPr marL="0" indent="0">
              <a:lnSpc>
                <a:spcPct val="100000"/>
              </a:lnSpc>
              <a:buNone/>
            </a:pPr>
            <a:endParaRPr lang="tr-TR" sz="1700">
              <a:latin typeface="American Typewriter Condensed L" panose="02090306020004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1700">
                <a:latin typeface="American Typewriter Condensed L" panose="02090306020004020304" pitchFamily="18" charset="0"/>
              </a:rPr>
              <a:t>Grafikte sağ tık → Trend çizgisi ekle → “Denklemi grafikte göster”, “R²’yi göster” kutucuklarını işaretle.</a:t>
            </a: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DB8D8A45-C8D1-8B28-0763-9A9DD81EE8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967202"/>
              </p:ext>
            </p:extLst>
          </p:nvPr>
        </p:nvGraphicFramePr>
        <p:xfrm>
          <a:off x="557784" y="2734056"/>
          <a:ext cx="11164824" cy="348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3198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21CB6-1DCB-2B91-335E-A2EEFC0E0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2B17DA-FCE0-A376-7888-92ED22860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Formül</a:t>
            </a:r>
          </a:p>
        </p:txBody>
      </p:sp>
      <p:pic>
        <p:nvPicPr>
          <p:cNvPr id="5" name="İçerik Yer Tutucusu 4" descr="el yazısı, yazı tipi, metin, çiz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C5CCE81-360D-707A-42CA-0BCE7E3A0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465" y="2096294"/>
            <a:ext cx="3136900" cy="176530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04C999C-2CB1-664A-E51D-1A77CD216E75}"/>
              </a:ext>
            </a:extLst>
          </p:cNvPr>
          <p:cNvSpPr txBox="1"/>
          <p:nvPr/>
        </p:nvSpPr>
        <p:spPr>
          <a:xfrm>
            <a:off x="4309534" y="2096294"/>
            <a:ext cx="536538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burada:</a:t>
            </a:r>
          </a:p>
          <a:p>
            <a:r>
              <a:rPr lang="tr-TR" dirty="0">
                <a:latin typeface="American Typewriter Condensed L" panose="02090306020004020304" pitchFamily="18" charset="0"/>
              </a:rPr>
              <a:t>X = Faaliyet seviyesi (bağımsız değişken)</a:t>
            </a:r>
          </a:p>
          <a:p>
            <a:r>
              <a:rPr lang="tr-TR" dirty="0">
                <a:latin typeface="American Typewriter Condensed L" panose="02090306020004020304" pitchFamily="18" charset="0"/>
              </a:rPr>
              <a:t>Y = Toplam karma maliyet (bağımlı değişken)</a:t>
            </a:r>
          </a:p>
          <a:p>
            <a:r>
              <a:rPr lang="tr-TR" dirty="0">
                <a:latin typeface="American Typewriter Condensed L" panose="02090306020004020304" pitchFamily="18" charset="0"/>
              </a:rPr>
              <a:t>a = Toplam sabit maliyet (</a:t>
            </a:r>
            <a:r>
              <a:rPr lang="tr-TR" dirty="0" err="1">
                <a:latin typeface="American Typewriter Condensed L" panose="02090306020004020304" pitchFamily="18" charset="0"/>
              </a:rPr>
              <a:t>düzgenin</a:t>
            </a:r>
            <a:r>
              <a:rPr lang="tr-TR" dirty="0">
                <a:latin typeface="American Typewriter Condensed L" panose="02090306020004020304" pitchFamily="18" charset="0"/>
              </a:rPr>
              <a:t> dikey kesimi)</a:t>
            </a:r>
          </a:p>
          <a:p>
            <a:r>
              <a:rPr lang="tr-TR" dirty="0">
                <a:latin typeface="American Typewriter Condensed L" panose="02090306020004020304" pitchFamily="18" charset="0"/>
              </a:rPr>
              <a:t>b = Faaliyet birimi başına değişken maliyet (</a:t>
            </a:r>
            <a:r>
              <a:rPr lang="tr-TR" dirty="0" err="1">
                <a:latin typeface="American Typewriter Condensed L" panose="02090306020004020304" pitchFamily="18" charset="0"/>
              </a:rPr>
              <a:t>düzgenin</a:t>
            </a:r>
            <a:r>
              <a:rPr lang="tr-TR" dirty="0">
                <a:latin typeface="American Typewriter Condensed L" panose="02090306020004020304" pitchFamily="18" charset="0"/>
              </a:rPr>
              <a:t> eğimi)</a:t>
            </a:r>
          </a:p>
          <a:p>
            <a:r>
              <a:rPr lang="tr-TR" dirty="0">
                <a:latin typeface="American Typewriter Condensed L" panose="02090306020004020304" pitchFamily="18" charset="0"/>
              </a:rPr>
              <a:t>n = Gözlem sayısı</a:t>
            </a:r>
          </a:p>
          <a:p>
            <a:r>
              <a:rPr lang="el-GR" dirty="0"/>
              <a:t>Σ = </a:t>
            </a:r>
            <a:r>
              <a:rPr lang="tr-TR" dirty="0">
                <a:latin typeface="American Typewriter Condensed L" panose="02090306020004020304" pitchFamily="18" charset="0"/>
              </a:rPr>
              <a:t>Tüm n gözlemlerin toplamı</a:t>
            </a:r>
          </a:p>
        </p:txBody>
      </p:sp>
    </p:spTree>
    <p:extLst>
      <p:ext uri="{BB962C8B-B14F-4D97-AF65-F5344CB8AC3E}">
        <p14:creationId xmlns:p14="http://schemas.microsoft.com/office/powerpoint/2010/main" val="1046206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ED53B-B238-5301-0152-95DF8DED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614F525-8F54-7B8C-5CFB-1C8C812D8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092" y="478973"/>
            <a:ext cx="10075816" cy="6043748"/>
          </a:xfrm>
        </p:spPr>
      </p:pic>
    </p:spTree>
    <p:extLst>
      <p:ext uri="{BB962C8B-B14F-4D97-AF65-F5344CB8AC3E}">
        <p14:creationId xmlns:p14="http://schemas.microsoft.com/office/powerpoint/2010/main" val="2884618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296DC-BC21-C105-3BEB-46EAD999E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64014A-5797-89DA-E16F-61F5BF96F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1CA30-84FC-56C3-152E-AE3531885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496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1592</Words>
  <Application>Microsoft Macintosh PowerPoint</Application>
  <PresentationFormat>Geniş ekran</PresentationFormat>
  <Paragraphs>249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8" baseType="lpstr">
      <vt:lpstr>AMERICAN TYPEWRITER CONDENSED L</vt:lpstr>
      <vt:lpstr>AMERICAN TYPEWRITER CONDENSED L</vt:lpstr>
      <vt:lpstr>American Typewriter</vt:lpstr>
      <vt:lpstr>Arial</vt:lpstr>
      <vt:lpstr>Calibri</vt:lpstr>
      <vt:lpstr>Neue Haas Grotesk Text Pro</vt:lpstr>
      <vt:lpstr>Wingdings</vt:lpstr>
      <vt:lpstr>AccentBoxVTI</vt:lpstr>
      <vt:lpstr>Yönetim Muhasebe</vt:lpstr>
      <vt:lpstr>Kısa Hatırlatmalar</vt:lpstr>
      <vt:lpstr>İyi Bir X Nasıl Seçilir?</vt:lpstr>
      <vt:lpstr>Neden Önemsiyoruz?</vt:lpstr>
      <vt:lpstr>Sabit – Değişken Giderleri Ayrıştırma Yöntemleri</vt:lpstr>
      <vt:lpstr>Neden bu yöntemler var?</vt:lpstr>
      <vt:lpstr>Hesap Analizi</vt:lpstr>
      <vt:lpstr>Adım Adım Nasıl Yapılır?</vt:lpstr>
      <vt:lpstr>Hızlı Sınıflandırma Rehberi </vt:lpstr>
      <vt:lpstr>Şirketin şehir içi teslimatını yapan tek ticari araç</vt:lpstr>
      <vt:lpstr>Avantajları – Dezavantajları </vt:lpstr>
      <vt:lpstr>Ne Zaman Özellikle Gerekli?</vt:lpstr>
      <vt:lpstr>En Düşük Ve En Yüksek Hacimler (High – Low) Tekniği </vt:lpstr>
      <vt:lpstr>Ön Koşullar</vt:lpstr>
      <vt:lpstr>Adım Adım High–Low (Formül)</vt:lpstr>
      <vt:lpstr>Amaç: Röntgen Servisi’nin aylık bakım-onarım giderini tahmin etmek. Varsayım: Gider karmadır; değişken kısmı hasta-günü (x) ile artar.</vt:lpstr>
      <vt:lpstr>Örnek</vt:lpstr>
      <vt:lpstr>Örnek Çözüm</vt:lpstr>
      <vt:lpstr>Model Kontrolü (Nisan)</vt:lpstr>
      <vt:lpstr>Sınırlar ve Uyarılar</vt:lpstr>
      <vt:lpstr>Serpme Diyagramı Yöntemi</vt:lpstr>
      <vt:lpstr>Neden Kullanırız?</vt:lpstr>
      <vt:lpstr>Görsel Okuma Kuralları</vt:lpstr>
      <vt:lpstr>Yarı Ortalamalar Tekniği </vt:lpstr>
      <vt:lpstr>PowerPoint Sunusu</vt:lpstr>
      <vt:lpstr>Basit regresyon - En küçük kareler tekniği</vt:lpstr>
      <vt:lpstr>(İstersek) Excel/Sheets’te Nasıl?</vt:lpstr>
      <vt:lpstr>Formül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63</cp:revision>
  <dcterms:created xsi:type="dcterms:W3CDTF">2025-09-21T08:31:17Z</dcterms:created>
  <dcterms:modified xsi:type="dcterms:W3CDTF">2025-09-28T16:46:10Z</dcterms:modified>
</cp:coreProperties>
</file>