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sldIdLst>
    <p:sldId id="256" r:id="rId2"/>
    <p:sldId id="27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301" r:id="rId12"/>
    <p:sldId id="302" r:id="rId13"/>
    <p:sldId id="303" r:id="rId14"/>
    <p:sldId id="304" r:id="rId15"/>
    <p:sldId id="294" r:id="rId16"/>
    <p:sldId id="295" r:id="rId17"/>
    <p:sldId id="305" r:id="rId18"/>
    <p:sldId id="306" r:id="rId19"/>
    <p:sldId id="307" r:id="rId20"/>
    <p:sldId id="300" r:id="rId2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86"/>
    <p:restoredTop sz="94690"/>
  </p:normalViewPr>
  <p:slideViewPr>
    <p:cSldViewPr snapToGrid="0">
      <p:cViewPr varScale="1">
        <p:scale>
          <a:sx n="151" d="100"/>
          <a:sy n="151" d="100"/>
        </p:scale>
        <p:origin x="12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10/5/25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10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1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0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3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10/5/25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72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21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10/5/25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7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10/5/25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0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0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9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27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23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34" r:id="rId6"/>
    <p:sldLayoutId id="2147483729" r:id="rId7"/>
    <p:sldLayoutId id="2147483730" r:id="rId8"/>
    <p:sldLayoutId id="2147483731" r:id="rId9"/>
    <p:sldLayoutId id="2147483733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3" descr="Beyaz yüzeydeki renklerin bir tanıtım">
            <a:extLst>
              <a:ext uri="{FF2B5EF4-FFF2-40B4-BE49-F238E27FC236}">
                <a16:creationId xmlns:a16="http://schemas.microsoft.com/office/drawing/2014/main" id="{4B0D1D34-8305-B62C-6E9F-3B209FB5C4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97" b="22603"/>
          <a:stretch>
            <a:fillRect/>
          </a:stretch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15CADEE-C332-0E9C-29EC-E27064C99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r>
              <a:rPr lang="tr-TR" sz="6600" b="0" dirty="0">
                <a:solidFill>
                  <a:schemeClr val="bg1"/>
                </a:solidFill>
                <a:latin typeface="American Typewriter" panose="02090604020004020304" pitchFamily="18" charset="0"/>
              </a:rPr>
              <a:t>Genel Muhasebe 1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78E8D61-838C-EA99-7CA2-582E312BF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r>
              <a:rPr lang="tr-TR" dirty="0">
                <a:solidFill>
                  <a:schemeClr val="bg1"/>
                </a:solidFill>
                <a:latin typeface="American Typewriter" panose="02090604020004020304" pitchFamily="18" charset="0"/>
              </a:rPr>
              <a:t>Prof. Dr. Serhan Gürkan</a:t>
            </a:r>
          </a:p>
        </p:txBody>
      </p:sp>
    </p:spTree>
    <p:extLst>
      <p:ext uri="{BB962C8B-B14F-4D97-AF65-F5344CB8AC3E}">
        <p14:creationId xmlns:p14="http://schemas.microsoft.com/office/powerpoint/2010/main" val="358847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4DD81-1219-C013-3EC6-5BE3D3573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6A1F6E3-4948-64EF-5FB8-9B424D587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Bölüm Sonu Sorular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B8CF93A-4243-211B-E7BB-7D8B4B398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Finansal tabloların amacı nedir?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“Tek tablo her şeyi anlatır” ifadesi doğru mu? Neden?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Finansal tablolar geçmişe mi geleceğe mi odaklıdır?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“Satış Aralık 2025’te yapıldı, nakit Ocak 2026 tarihinde gelecek.” Gelir hangi döneme yazılır? 2025 mi 2026 mı?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Stokların net değeri maliyetin altına düşerse ne yaparız? Neden?</a:t>
            </a:r>
          </a:p>
        </p:txBody>
      </p:sp>
    </p:spTree>
    <p:extLst>
      <p:ext uri="{BB962C8B-B14F-4D97-AF65-F5344CB8AC3E}">
        <p14:creationId xmlns:p14="http://schemas.microsoft.com/office/powerpoint/2010/main" val="3442696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F65E5-0ABE-D78A-3999-3A0EE2593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DB9C70E-4953-3276-5E10-CEE4BB4AA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Bölüm Sonu Sorular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77DB329-5938-5BC9-AE1B-772976E5A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Finansal Durum Tablosu neden “belirli bir tarihin </a:t>
            </a:r>
            <a:r>
              <a:rPr lang="tr-TR" dirty="0" err="1">
                <a:latin typeface="American Typewriter Condensed L" panose="02090306020004020304" pitchFamily="18" charset="0"/>
              </a:rPr>
              <a:t>fotoğrafı”dır</a:t>
            </a:r>
            <a:r>
              <a:rPr lang="tr-TR" dirty="0">
                <a:latin typeface="American Typewriter Condensed L" panose="02090306020004020304" pitchFamily="18" charset="0"/>
              </a:rPr>
              <a:t> denir?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Hangisi daha likit: kasa mı bina mı?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 bankacı gözü ile Kısa Vadeli Yabancı Kaynakların çok yüksek olmasının riski nedir?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Uzun vade borçların avantaj–dezavantajları neler olabilir?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Varlık = 900, Yükümlülük = 300 → Özkaynak = ?</a:t>
            </a:r>
          </a:p>
        </p:txBody>
      </p:sp>
    </p:spTree>
    <p:extLst>
      <p:ext uri="{BB962C8B-B14F-4D97-AF65-F5344CB8AC3E}">
        <p14:creationId xmlns:p14="http://schemas.microsoft.com/office/powerpoint/2010/main" val="2778737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08073-1B82-47C6-8DBE-006E9A6B0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F986D0F-BFE4-BDCC-CA4A-32F838255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Tek Kuralı Hatırla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8CEC8F4-5779-B372-7D59-4CF8519D6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Bilanço her zaman dengededir.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Her işlemde bu eşitlik bozulmaz.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Değişen: kalemlerin iç dağılımı.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Mini soru: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“Kasadan para çıkınca mutlaka bir yerde eşit miktarda artış/azalış olur mu?”</a:t>
            </a:r>
          </a:p>
        </p:txBody>
      </p:sp>
    </p:spTree>
    <p:extLst>
      <p:ext uri="{BB962C8B-B14F-4D97-AF65-F5344CB8AC3E}">
        <p14:creationId xmlns:p14="http://schemas.microsoft.com/office/powerpoint/2010/main" val="3448974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BB2C3-F17B-F882-06F0-47CBC6895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3334E7-FC13-68B0-FD3C-CAAD11DD0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İşlemler Bilançoyu Nasıl Etkiler?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147E5B8-304E-38A1-0CE6-87F16F579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AutoNum type="romanLcParenBoth"/>
            </a:pPr>
            <a:r>
              <a:rPr lang="tr-TR" dirty="0">
                <a:latin typeface="American Typewriter Condensed L" panose="02090306020004020304" pitchFamily="18" charset="0"/>
              </a:rPr>
              <a:t>Ali Pınar kişisel servetinden 50.000 TL nakit ve 50.000 TL değerinde bir binasını yeni kurduğu X işletmesine sermeye olarak koymuştur.</a:t>
            </a: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(A) Aktif içinde yer değişimi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 varlık artar, başka bir varlık aynı kadar azalır.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(ii) İşletme, adedi 1.000 </a:t>
            </a:r>
            <a:r>
              <a:rPr lang="tr-TR" dirty="0" err="1">
                <a:latin typeface="American Typewriter Condensed L" panose="02090306020004020304" pitchFamily="18" charset="0"/>
              </a:rPr>
              <a:t>TL’dan</a:t>
            </a:r>
            <a:r>
              <a:rPr lang="tr-TR" dirty="0">
                <a:latin typeface="American Typewriter Condensed L" panose="02090306020004020304" pitchFamily="18" charset="0"/>
              </a:rPr>
              <a:t> 20 Adet A malını peşin satın almıştır.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(iii) Satın alınan 1.000 TL/birim maliyetli mallardan 4 adedi 4.000 TL fiyatla yarısı peşin diğer yarısı veresiye olmak üzere satılmıştır.</a:t>
            </a:r>
          </a:p>
        </p:txBody>
      </p:sp>
    </p:spTree>
    <p:extLst>
      <p:ext uri="{BB962C8B-B14F-4D97-AF65-F5344CB8AC3E}">
        <p14:creationId xmlns:p14="http://schemas.microsoft.com/office/powerpoint/2010/main" val="575224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6E577-27A1-436C-C8A2-58E28F6F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065230B-D167-4DCF-8134-A274DFAC9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(B) Aktif ve pasif birlikte artar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3DBBC1B-0D7D-538C-7640-75F284AD9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Hem varlık, hem borç/özsermaye aynı miktar artıyor.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(iv) İşletme adedi 1.000 TL olan A malından 10 adet kredili (parasını daha sonra ödemek üzere) olarak satın almıştır.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(v) İşletme maliyeti 1.000 TL/adet olan mallardan 8 adedini 1.250 TL/adet fiyatıyla yarısı peşin diğer yarısına kredili olmak üzere satmıştır.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(vi) İşletme sahip olduğu binanın bir bölümünü kiraya vermiştir. Kira geliri olarak 2.500 TL nakden tahsil edilmiştir.</a:t>
            </a:r>
          </a:p>
        </p:txBody>
      </p:sp>
    </p:spTree>
    <p:extLst>
      <p:ext uri="{BB962C8B-B14F-4D97-AF65-F5344CB8AC3E}">
        <p14:creationId xmlns:p14="http://schemas.microsoft.com/office/powerpoint/2010/main" val="1261033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C2244-0422-BA7A-697F-956FE35F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F632EEA-9DD7-49CB-372F-F3A94B209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(C) Aktif ve pasif birlikte azalır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9C26BDA-9BC2-77DB-14F4-5D498A814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Hem varlık, hem borç/özsermaye aynı miktar azalıyor.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(vii) İşletme bir müşterisine birim maliyeti 1.000 TL olan mallardan 5 </a:t>
            </a:r>
            <a:r>
              <a:rPr lang="tr-TR" dirty="0" err="1">
                <a:latin typeface="American Typewriter Condensed L" panose="02090306020004020304" pitchFamily="18" charset="0"/>
              </a:rPr>
              <a:t>ade</a:t>
            </a:r>
            <a:r>
              <a:rPr lang="tr-TR" dirty="0">
                <a:latin typeface="American Typewriter Condensed L" panose="02090306020004020304" pitchFamily="18" charset="0"/>
              </a:rPr>
              <a:t>-dini 800 TL birim fiyatla peşin olarak satmıştır.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(viii) Satıcıya olan borcun 3.000 </a:t>
            </a:r>
            <a:r>
              <a:rPr lang="tr-TR" dirty="0" err="1">
                <a:latin typeface="American Typewriter Condensed L" panose="02090306020004020304" pitchFamily="18" charset="0"/>
              </a:rPr>
              <a:t>TL’lık</a:t>
            </a:r>
            <a:r>
              <a:rPr lang="tr-TR" dirty="0">
                <a:latin typeface="American Typewriter Condensed L" panose="02090306020004020304" pitchFamily="18" charset="0"/>
              </a:rPr>
              <a:t> kısmı nakden ödenmiştir.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(ix) İşletme sahibi, işletmeye koymuş olduğu sermayenin 20.000 </a:t>
            </a:r>
            <a:r>
              <a:rPr lang="tr-TR" dirty="0" err="1">
                <a:latin typeface="American Typewriter Condensed L" panose="02090306020004020304" pitchFamily="18" charset="0"/>
              </a:rPr>
              <a:t>TL’lık</a:t>
            </a:r>
            <a:r>
              <a:rPr lang="tr-TR" dirty="0">
                <a:latin typeface="American Typewriter Condensed L" panose="02090306020004020304" pitchFamily="18" charset="0"/>
              </a:rPr>
              <a:t> kısmını nakden çekerek işletmenin sermayesini azaltmıştır.</a:t>
            </a:r>
          </a:p>
        </p:txBody>
      </p:sp>
    </p:spTree>
    <p:extLst>
      <p:ext uri="{BB962C8B-B14F-4D97-AF65-F5344CB8AC3E}">
        <p14:creationId xmlns:p14="http://schemas.microsoft.com/office/powerpoint/2010/main" val="3005404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D43A2-A9F6-BCCE-2773-24A0986C7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54A0C62-B2FB-1AE7-8A9A-8D79424E7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(D) Pasif içinde yer değişimi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04B6374-BE49-E3F4-DA69-0E5E00A30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 pasif kalemi artar, başka bir pasif kalemi aynı miktarda azalır.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(x) Satıcı, işletmeden olan alacağına karşılık işletmeye 5.000 TL sermaye payı ile ortak olmak istemiştir. Satıcının teklifi kabul edilmiş ve ortak olarak alınmıştır. Sermaye yükümlülüğü satıcının işletmeden olan alacağından mahsup edilmiştir.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669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08CDE-8E20-0ADF-AF43-165EC44EC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554FC2-4C6D-D1F7-46E2-7372009F8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Kârın Belirlenmesi (İki Yöntem)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8580637-9691-BE8D-3EAD-7ACFE31BA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(i) Özsermaye Karşılaştırması (Mukayesesi)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Formül: Kâr/Zarar = Dönem Sonu Özsermaye − Dönem Başı Özsermaye + Çekilenler − İlave Edilenler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(ii) Gelir – Gider Karşılaştırması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Gelirler: Özsermayeyi artıran hareketler (satış, kira geliri…).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Giderler/Maliyet/Zararlar: Özsermayeyi azaltan hareketler (mal maliyeti, ücret…).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Kâr/Zarar = Toplam Gelir − Toplam Gider</a:t>
            </a:r>
          </a:p>
        </p:txBody>
      </p:sp>
    </p:spTree>
    <p:extLst>
      <p:ext uri="{BB962C8B-B14F-4D97-AF65-F5344CB8AC3E}">
        <p14:creationId xmlns:p14="http://schemas.microsoft.com/office/powerpoint/2010/main" val="1954964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F8479-ED07-ABAB-8C3C-E0684FDD1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E8F03CA-133F-F444-777C-1EAEF3394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Kar Zarar Tablosu (Gelir Tablosu)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542A6F5-E8B9-4F9B-2B9E-38D2AA7F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Gelir tablosu, bir dönemde özsermayeyi artıran/azaltan kâr veya zararı gösterir.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Bilanço anlık fotoğraf, gelir tablosu film şeridi (dönem boyunca ne oldu?).</a:t>
            </a:r>
          </a:p>
        </p:txBody>
      </p:sp>
    </p:spTree>
    <p:extLst>
      <p:ext uri="{BB962C8B-B14F-4D97-AF65-F5344CB8AC3E}">
        <p14:creationId xmlns:p14="http://schemas.microsoft.com/office/powerpoint/2010/main" val="2707628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4CB9F-72C9-0033-C193-074917E40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5DA098B-2BAF-C051-6FDF-867856F28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Kâr veya Zarar Tablosu (Özet Şablon)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18FADFC-8C75-1271-DF62-3ADBE4ED40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Hasılat 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(Satılan Malın Maliyeti)</a:t>
            </a: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= Brüt Kâr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(Pazarlama, Satış ve Dağıtım Giderleri)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(Genel Yönetim Giderleri)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(Araştırma ve Geliştirme Giderleri)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± Diğer Faaliyet Gelirleri/Giderleri (esas faaliyetle ilgili)</a:t>
            </a: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= Esas Faaliyet Kârı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± Finansman Gelirleri/Giderleri (faiz vb.)</a:t>
            </a: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= Vergi Öncesi Kâr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Vergi Gideri (dönem vergisi/ertelenmiş vergi basitçe “vergi” diyebiliriz)</a:t>
            </a: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= Dönem Kârı/Zararı</a:t>
            </a:r>
          </a:p>
        </p:txBody>
      </p:sp>
    </p:spTree>
    <p:extLst>
      <p:ext uri="{BB962C8B-B14F-4D97-AF65-F5344CB8AC3E}">
        <p14:creationId xmlns:p14="http://schemas.microsoft.com/office/powerpoint/2010/main" val="2230700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EB623-86CA-824E-3DE0-4CE0B5288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C5E02D5-3C4F-B861-5CBF-E736CC61D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Kalemlerin Çok Sade Açıklaması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EF010DA-653C-4D85-F534-489C12562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Hasılat: Mal/hizmet üzerinde kontrol alıcıya geçtiğinde kaydedilir.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Satılan Malın Maliyeti: Satılan stokların maliyeti; satılınca gider olur.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Pazarlama/Genel Yönetim/R&amp;D: Dönemin faaliyet giderleri (satışları desteklemek, işletmeyi yönetmek, geliştirmek).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Diğer faaliyet gelir/giderleri: Esas faaliyetle bağlantılı ama yan akışlar (ör. vade farkı, kira geliri varsa ticari nitelikte).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Finansman gelir/giderleri: Banka faizleri, kredi maliyeti vb.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Vergi gideri: Dönem sonu hesaplanan vergi.</a:t>
            </a:r>
          </a:p>
        </p:txBody>
      </p:sp>
    </p:spTree>
    <p:extLst>
      <p:ext uri="{BB962C8B-B14F-4D97-AF65-F5344CB8AC3E}">
        <p14:creationId xmlns:p14="http://schemas.microsoft.com/office/powerpoint/2010/main" val="1373730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23AB1-6917-B8AB-DAAD-D4E57B2D1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D8DB67E-359A-0397-9ECE-3C9A3DC22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Neden “Hesap” Tutuyoruz?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5F3AEED-E7C4-E927-C4F2-D6BA1F8D5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tr-TR" dirty="0">
                <a:latin typeface="American Typewriter Condensed L" panose="02090306020004020304" pitchFamily="18" charset="0"/>
              </a:rPr>
              <a:t>Her işlemden sonra yeni bilanço çizmek zor ve zaman alıcı.</a:t>
            </a:r>
          </a:p>
          <a:p>
            <a:pPr algn="just">
              <a:buFont typeface="Wingdings" pitchFamily="2" charset="2"/>
              <a:buChar char="Ø"/>
            </a:pPr>
            <a:r>
              <a:rPr lang="tr-TR" dirty="0">
                <a:latin typeface="American Typewriter Condensed L" panose="02090306020004020304" pitchFamily="18" charset="0"/>
              </a:rPr>
              <a:t>“Kasa ne kadar girdi–çıktı yaptı?” gibi detayları bilançodan göremeyiz.</a:t>
            </a:r>
          </a:p>
          <a:p>
            <a:pPr algn="just">
              <a:buFont typeface="Wingdings" pitchFamily="2" charset="2"/>
              <a:buChar char="Ø"/>
            </a:pPr>
            <a:r>
              <a:rPr lang="tr-TR" dirty="0">
                <a:latin typeface="American Typewriter Condensed L" panose="02090306020004020304" pitchFamily="18" charset="0"/>
              </a:rPr>
              <a:t>Çözüm: Her kalem için ayrı bir defter sayfası tutarız → Hesap.</a:t>
            </a:r>
          </a:p>
          <a:p>
            <a:pPr algn="just">
              <a:buFont typeface="Wingdings" pitchFamily="2" charset="2"/>
              <a:buChar char="Ø"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Mini soru: ‘bankaya bugün kaç para yattı?’ bilgisini bilançodan görebilir miyiz?</a:t>
            </a:r>
          </a:p>
        </p:txBody>
      </p:sp>
    </p:spTree>
    <p:extLst>
      <p:ext uri="{BB962C8B-B14F-4D97-AF65-F5344CB8AC3E}">
        <p14:creationId xmlns:p14="http://schemas.microsoft.com/office/powerpoint/2010/main" val="4015814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6E151-707A-54B6-0812-029D8E24E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AD9F245-67EF-7E7A-FF9F-A198407F3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Hesap Nedir?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D0EFFD4-C2F2-30DE-488A-ED49040A0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 varlık/borç/özsermaye kaleminin günlük hareketlerini yazdığımız sayfadır.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“Ne kadar girdi oldu, ne kadar çıktı oldu?” hepsi burada.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Dönem sonunda bu sayfaların son durumunu alır, bilançoya aktarırız.</a:t>
            </a:r>
          </a:p>
        </p:txBody>
      </p:sp>
    </p:spTree>
    <p:extLst>
      <p:ext uri="{BB962C8B-B14F-4D97-AF65-F5344CB8AC3E}">
        <p14:creationId xmlns:p14="http://schemas.microsoft.com/office/powerpoint/2010/main" val="242763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72AD8E-6194-3BC0-4EFB-CA7E7D1D3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2550BE34-C2B8-49B8-8519-67A8CAD51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0">
            <a:extLst>
              <a:ext uri="{FF2B5EF4-FFF2-40B4-BE49-F238E27FC236}">
                <a16:creationId xmlns:a16="http://schemas.microsoft.com/office/drawing/2014/main" id="{A7457DD9-5A45-400A-AB4B-4B4EDECA2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365125"/>
            <a:ext cx="11167447" cy="208931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C87736C-0762-68CA-8B87-FB818B017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746" y="586822"/>
            <a:ext cx="3537285" cy="1645920"/>
          </a:xfrm>
        </p:spPr>
        <p:txBody>
          <a:bodyPr>
            <a:normAutofit/>
          </a:bodyPr>
          <a:lstStyle/>
          <a:p>
            <a:r>
              <a:rPr lang="tr-TR" sz="3200" b="0">
                <a:latin typeface="American Typewriter Condensed L" panose="02090306020004020304" pitchFamily="18" charset="0"/>
              </a:rPr>
              <a:t>Hesabın İki Yüzü: Borç &amp; Alacak</a:t>
            </a:r>
          </a:p>
        </p:txBody>
      </p:sp>
      <p:sp>
        <p:nvSpPr>
          <p:cNvPr id="19" name="Rectangle 12">
            <a:extLst>
              <a:ext uri="{FF2B5EF4-FFF2-40B4-BE49-F238E27FC236}">
                <a16:creationId xmlns:a16="http://schemas.microsoft.com/office/drawing/2014/main" id="{441CF7D6-A660-431A-B0BB-140A0D555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1057739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0570A85B-3810-4F95-97B0-CBF4CCDB3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8113" y="1405210"/>
            <a:ext cx="146304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E32A04E-CEC9-121A-EC61-35DCD9AA0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1164" y="586822"/>
            <a:ext cx="6002636" cy="1645920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tr-TR" sz="2000" dirty="0">
                <a:latin typeface="American Typewriter Condensed L" panose="02090306020004020304" pitchFamily="18" charset="0"/>
              </a:rPr>
              <a:t>Hesabın sol tarafı = Borç, sağ tarafı = Alacak.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2000" dirty="0">
                <a:latin typeface="American Typewriter Condensed L" panose="02090306020004020304" pitchFamily="18" charset="0"/>
              </a:rPr>
              <a:t>Bir tarafta artış, diğer tarafta azalış yazılır (kalemin türüne göre davranış değişir ama bugün mantığı veriyoruz).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684E8B25-34F8-592F-1303-783193C66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" y="3423372"/>
            <a:ext cx="11164824" cy="210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87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2D109-0E12-CBB7-99A9-7E3994640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E4453C5-AD23-3CF6-12DB-7E852608E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Hesap Açma / Borçlandırma / Alacaklandırma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029F7FC-3CEA-5E4A-21A9-8492402EB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Hesap açma: İlk kez bir kayıt yazıp hesabı kullanmaya başlamak.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Borçlandırma: İşlemi sol tarafa yazmak.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Alacaklandırma: İşlemi sağ tarafa yazmak.</a:t>
            </a:r>
          </a:p>
        </p:txBody>
      </p:sp>
    </p:spTree>
    <p:extLst>
      <p:ext uri="{BB962C8B-B14F-4D97-AF65-F5344CB8AC3E}">
        <p14:creationId xmlns:p14="http://schemas.microsoft.com/office/powerpoint/2010/main" val="3341819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88414-22D1-C2B0-71A6-A12722879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6ECAB71-7F05-1EB7-61E6-06835B4FD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Kalan (Bakiye) Nedir?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21B3EEF-7116-C2C7-882C-77E7735E3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Hesabın borç toplamı ile alacak toplamı arasındaki farktır.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Borç kalanı: Sol taraf büyükse.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Alacak kalanı: Sağ taraf büyükse.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İki taraf eşitse: O anda kalan yok (sıfır bakiye).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Mini soru: “Hesapta eksi bakiye olur mu?”</a:t>
            </a:r>
          </a:p>
        </p:txBody>
      </p:sp>
    </p:spTree>
    <p:extLst>
      <p:ext uri="{BB962C8B-B14F-4D97-AF65-F5344CB8AC3E}">
        <p14:creationId xmlns:p14="http://schemas.microsoft.com/office/powerpoint/2010/main" val="17846687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18E12-1264-FC80-8813-EF1A72571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490982-9256-96EE-F072-5D12A69E6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60 Saniyelik T-Hesap Alıştırmaları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CECC94A-FE1C-192B-AD22-773AB75C5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125133"/>
            <a:ext cx="10168128" cy="4411133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A) KASA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“Müşteriden nakit 2.000 TL aldım.”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“Kira 1.500 TL nakit ödedim.”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Kalan ne anlama geliyor?</a:t>
            </a: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B) BANKA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“Banka hesabına 3.000 TL yatırdım.”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Kalan ne anlama geliyor?</a:t>
            </a: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C) SATICILAR (Borç hesabı)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“Malı kredili aldım 4.000 TL.” 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“Satıcıya nakit 1.500 TL ödedim.”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Kalan ne anlama geliyor?</a:t>
            </a:r>
          </a:p>
        </p:txBody>
      </p:sp>
    </p:spTree>
    <p:extLst>
      <p:ext uri="{BB962C8B-B14F-4D97-AF65-F5344CB8AC3E}">
        <p14:creationId xmlns:p14="http://schemas.microsoft.com/office/powerpoint/2010/main" val="34839996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D4322-25AE-3493-6AAE-A99548230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2F0005B-5200-D363-4C5A-AE3CAABFE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Hızlı Köprü: Hesaplar → Bilanço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BB0A61F-55E1-9175-C71F-371CF8755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Her hesabın kalanı, dönem sonunda bilançoda yerini alır.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 err="1">
                <a:latin typeface="American Typewriter Condensed L" panose="02090306020004020304" pitchFamily="18" charset="0"/>
              </a:rPr>
              <a:t>Örn</a:t>
            </a:r>
            <a:r>
              <a:rPr lang="tr-TR" dirty="0">
                <a:latin typeface="American Typewriter Condensed L" panose="02090306020004020304" pitchFamily="18" charset="0"/>
              </a:rPr>
              <a:t>: 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Kasa hesabı borç kalanı → Varlıklar kısmına;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Satıcılar alacak kalanı → Borçlar kısmına;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Dönem kârı (gelir–giderlerden) → Özsermayeye.</a:t>
            </a:r>
          </a:p>
        </p:txBody>
      </p:sp>
    </p:spTree>
    <p:extLst>
      <p:ext uri="{BB962C8B-B14F-4D97-AF65-F5344CB8AC3E}">
        <p14:creationId xmlns:p14="http://schemas.microsoft.com/office/powerpoint/2010/main" val="3095357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62969-6C31-C730-E251-B8073E8D2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EB9FE4B-64D6-B84F-DE10-2B6F45797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2C3B2F6-0C11-8C98-AA18-75B0B7A53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07054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1086</Words>
  <Application>Microsoft Macintosh PowerPoint</Application>
  <PresentationFormat>Geniş ekran</PresentationFormat>
  <Paragraphs>120</Paragraphs>
  <Slides>20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7" baseType="lpstr">
      <vt:lpstr>American Typewriter</vt:lpstr>
      <vt:lpstr>American Typewriter Condensed L</vt:lpstr>
      <vt:lpstr>Arial</vt:lpstr>
      <vt:lpstr>Calibri</vt:lpstr>
      <vt:lpstr>Neue Haas Grotesk Text Pro</vt:lpstr>
      <vt:lpstr>Wingdings</vt:lpstr>
      <vt:lpstr>AccentBoxVTI</vt:lpstr>
      <vt:lpstr>Genel Muhasebe 1</vt:lpstr>
      <vt:lpstr>Bölüm Sonu Sorular</vt:lpstr>
      <vt:lpstr>Bölüm Sonu Sorular</vt:lpstr>
      <vt:lpstr>Tek Kuralı Hatırla</vt:lpstr>
      <vt:lpstr>İşlemler Bilançoyu Nasıl Etkiler?</vt:lpstr>
      <vt:lpstr>(B) Aktif ve pasif birlikte artar</vt:lpstr>
      <vt:lpstr>(C) Aktif ve pasif birlikte azalır</vt:lpstr>
      <vt:lpstr>(D) Pasif içinde yer değişimi</vt:lpstr>
      <vt:lpstr>Kârın Belirlenmesi (İki Yöntem)</vt:lpstr>
      <vt:lpstr>Kar Zarar Tablosu (Gelir Tablosu)</vt:lpstr>
      <vt:lpstr>Kâr veya Zarar Tablosu (Özet Şablon)</vt:lpstr>
      <vt:lpstr>Kalemlerin Çok Sade Açıklaması</vt:lpstr>
      <vt:lpstr>Neden “Hesap” Tutuyoruz?</vt:lpstr>
      <vt:lpstr>Hesap Nedir?</vt:lpstr>
      <vt:lpstr>Hesabın İki Yüzü: Borç &amp; Alacak</vt:lpstr>
      <vt:lpstr>Hesap Açma / Borçlandırma / Alacaklandırma</vt:lpstr>
      <vt:lpstr>Kalan (Bakiye) Nedir?</vt:lpstr>
      <vt:lpstr>60 Saniyelik T-Hesap Alıştırmaları</vt:lpstr>
      <vt:lpstr>Hızlı Köprü: Hesaplar → Bilanço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Serhan GÜRKAN</dc:creator>
  <cp:lastModifiedBy>Serhan GÜRKAN</cp:lastModifiedBy>
  <cp:revision>66</cp:revision>
  <dcterms:created xsi:type="dcterms:W3CDTF">2025-09-21T08:31:17Z</dcterms:created>
  <dcterms:modified xsi:type="dcterms:W3CDTF">2025-10-05T11:07:03Z</dcterms:modified>
</cp:coreProperties>
</file>