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24"/>
  </p:notesMasterIdLst>
  <p:sldIdLst>
    <p:sldId id="256" r:id="rId2"/>
    <p:sldId id="323" r:id="rId3"/>
    <p:sldId id="327" r:id="rId4"/>
    <p:sldId id="340" r:id="rId5"/>
    <p:sldId id="341" r:id="rId6"/>
    <p:sldId id="328" r:id="rId7"/>
    <p:sldId id="329" r:id="rId8"/>
    <p:sldId id="330" r:id="rId9"/>
    <p:sldId id="331" r:id="rId10"/>
    <p:sldId id="332" r:id="rId11"/>
    <p:sldId id="333" r:id="rId12"/>
    <p:sldId id="342" r:id="rId13"/>
    <p:sldId id="334" r:id="rId14"/>
    <p:sldId id="335" r:id="rId15"/>
    <p:sldId id="336" r:id="rId16"/>
    <p:sldId id="337" r:id="rId17"/>
    <p:sldId id="343" r:id="rId18"/>
    <p:sldId id="344" r:id="rId19"/>
    <p:sldId id="345" r:id="rId20"/>
    <p:sldId id="346" r:id="rId21"/>
    <p:sldId id="347" r:id="rId22"/>
    <p:sldId id="338" r:id="rId2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217"/>
    <p:restoredTop sz="94690"/>
  </p:normalViewPr>
  <p:slideViewPr>
    <p:cSldViewPr snapToGrid="0">
      <p:cViewPr varScale="1">
        <p:scale>
          <a:sx n="151" d="100"/>
          <a:sy n="151" d="100"/>
        </p:scale>
        <p:origin x="14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AB2A7-A0B9-8E41-8CDF-FA01279196D0}" type="datetimeFigureOut">
              <a:rPr lang="tr-TR" smtClean="0"/>
              <a:t>5.10.2025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A6AE6-0DDE-C447-8DF0-6904F9EF1C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6545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>
                <a:latin typeface="American Typewriter Condensed L" panose="02090306020004020304" pitchFamily="18" charset="0"/>
              </a:rPr>
              <a:t>Satış yapmasan da her ay ödemek zorunda olduğun masraflar.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7A6AE6-0DDE-C447-8DF0-6904F9EF1CD4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7797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10/5/25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0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1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0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3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10/5/25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2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2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7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10/5/25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0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0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9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2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2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34" r:id="rId6"/>
    <p:sldLayoutId id="2147483729" r:id="rId7"/>
    <p:sldLayoutId id="2147483730" r:id="rId8"/>
    <p:sldLayoutId id="2147483731" r:id="rId9"/>
    <p:sldLayoutId id="2147483733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 descr="Beyaz yüzeydeki renklerin bir tanıtım">
            <a:extLst>
              <a:ext uri="{FF2B5EF4-FFF2-40B4-BE49-F238E27FC236}">
                <a16:creationId xmlns:a16="http://schemas.microsoft.com/office/drawing/2014/main" id="{4B0D1D34-8305-B62C-6E9F-3B209FB5C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7" b="22603"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15CADEE-C332-0E9C-29EC-E27064C99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tr-TR" sz="6600" b="0" dirty="0">
                <a:solidFill>
                  <a:schemeClr val="bg1"/>
                </a:solidFill>
                <a:latin typeface="American Typewriter" panose="02090604020004020304" pitchFamily="18" charset="0"/>
              </a:rPr>
              <a:t>Yönetim Muhasebe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78E8D61-838C-EA99-7CA2-582E312BF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r>
              <a:rPr lang="tr-TR" dirty="0">
                <a:solidFill>
                  <a:schemeClr val="bg1"/>
                </a:solidFill>
                <a:latin typeface="American Typewriter" panose="02090604020004020304" pitchFamily="18" charset="0"/>
              </a:rPr>
              <a:t>Prof. Dr. Serhan Gürkan</a:t>
            </a:r>
          </a:p>
        </p:txBody>
      </p:sp>
    </p:spTree>
    <p:extLst>
      <p:ext uri="{BB962C8B-B14F-4D97-AF65-F5344CB8AC3E}">
        <p14:creationId xmlns:p14="http://schemas.microsoft.com/office/powerpoint/2010/main" val="358847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296DC-BC21-C105-3BEB-46EAD999E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64014A-5797-89DA-E16F-61F5BF96F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🎵 Gerçek Hayattan Bir Örnek: </a:t>
            </a:r>
            <a:br>
              <a:rPr lang="tr-TR" b="0" dirty="0">
                <a:latin typeface="American Typewriter Condensed L" panose="02090306020004020304" pitchFamily="18" charset="0"/>
              </a:rPr>
            </a:br>
            <a:r>
              <a:rPr lang="tr-TR" b="0" dirty="0" err="1">
                <a:latin typeface="American Typewriter Condensed L" panose="02090306020004020304" pitchFamily="18" charset="0"/>
              </a:rPr>
              <a:t>Kid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Rock</a:t>
            </a:r>
            <a:r>
              <a:rPr lang="tr-TR" b="0" dirty="0">
                <a:latin typeface="American Typewriter Condensed L" panose="02090306020004020304" pitchFamily="18" charset="0"/>
              </a:rPr>
              <a:t> ve Konser Modeli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21CA30-84FC-56C3-152E-AE35318853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Live </a:t>
            </a:r>
            <a:r>
              <a:rPr lang="tr-TR" dirty="0" err="1">
                <a:latin typeface="American Typewriter Condensed L" panose="02090306020004020304" pitchFamily="18" charset="0"/>
              </a:rPr>
              <a:t>Nation</a:t>
            </a:r>
            <a:r>
              <a:rPr lang="tr-TR" dirty="0">
                <a:latin typeface="American Typewriter Condensed L" panose="02090306020004020304" pitchFamily="18" charset="0"/>
              </a:rPr>
              <a:t> Entertainment (LNE) açık hava amfi tiyatrolarına sahip olan ve işleten bir şirkettir. Müzik konserleri düzenlediğinde, genellikle sanatçılara düşük katılım riskine karşı koruma sağlamak için yüksek tutarda </a:t>
            </a:r>
            <a:r>
              <a:rPr lang="tr-TR" b="1" dirty="0">
                <a:latin typeface="American Typewriter Condensed L" panose="02090306020004020304" pitchFamily="18" charset="0"/>
              </a:rPr>
              <a:t>ön ödeme (garanti ücret) </a:t>
            </a:r>
            <a:r>
              <a:rPr lang="tr-TR" dirty="0">
                <a:latin typeface="American Typewriter Condensed L" panose="02090306020004020304" pitchFamily="18" charset="0"/>
              </a:rPr>
              <a:t>yapar.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Ancak ­</a:t>
            </a:r>
            <a:r>
              <a:rPr lang="tr-TR" dirty="0" err="1">
                <a:latin typeface="American Typewriter Condensed L" panose="02090306020004020304" pitchFamily="18" charset="0"/>
              </a:rPr>
              <a:t>country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rock</a:t>
            </a:r>
            <a:r>
              <a:rPr lang="tr-TR" dirty="0">
                <a:latin typeface="American Typewriter Condensed L" panose="02090306020004020304" pitchFamily="18" charset="0"/>
              </a:rPr>
              <a:t> sanatçısı </a:t>
            </a:r>
            <a:r>
              <a:rPr lang="tr-TR" dirty="0" err="1">
                <a:latin typeface="American Typewriter Condensed L" panose="02090306020004020304" pitchFamily="18" charset="0"/>
              </a:rPr>
              <a:t>Kid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Rock</a:t>
            </a:r>
            <a:r>
              <a:rPr lang="tr-TR" dirty="0">
                <a:latin typeface="American Typewriter Condensed L" panose="02090306020004020304" pitchFamily="18" charset="0"/>
              </a:rPr>
              <a:t>, farklı bir finansal düzenleme önerdi. Genelde </a:t>
            </a:r>
            <a:r>
              <a:rPr lang="tr-TR" b="1" dirty="0">
                <a:latin typeface="American Typewriter Condensed L" panose="02090306020004020304" pitchFamily="18" charset="0"/>
              </a:rPr>
              <a:t>250.000–350.000 dolar arasında değişen peşin ücretini almamak </a:t>
            </a:r>
            <a:r>
              <a:rPr lang="tr-TR" dirty="0">
                <a:latin typeface="American Typewriter Condensed L" panose="02090306020004020304" pitchFamily="18" charset="0"/>
              </a:rPr>
              <a:t>karşılığında, bilet </a:t>
            </a:r>
            <a:r>
              <a:rPr lang="tr-TR" b="1" dirty="0">
                <a:latin typeface="American Typewriter Condensed L" panose="02090306020004020304" pitchFamily="18" charset="0"/>
              </a:rPr>
              <a:t>gelirlerinden pay almayı </a:t>
            </a:r>
            <a:r>
              <a:rPr lang="tr-TR" dirty="0">
                <a:latin typeface="American Typewriter Condensed L" panose="02090306020004020304" pitchFamily="18" charset="0"/>
              </a:rPr>
              <a:t>kabul etti. Bunun yanında, yiyecek, içecek ve otopark gelirlerinden de </a:t>
            </a:r>
            <a:r>
              <a:rPr lang="tr-TR" b="1" dirty="0">
                <a:latin typeface="American Typewriter Condensed L" panose="02090306020004020304" pitchFamily="18" charset="0"/>
              </a:rPr>
              <a:t>pay istedi</a:t>
            </a:r>
            <a:r>
              <a:rPr lang="tr-TR" dirty="0">
                <a:latin typeface="American Typewriter Condensed L" panose="02090306020004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Kid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Rock</a:t>
            </a:r>
            <a:r>
              <a:rPr lang="tr-TR" dirty="0">
                <a:latin typeface="American Typewriter Condensed L" panose="02090306020004020304" pitchFamily="18" charset="0"/>
              </a:rPr>
              <a:t> ayrıca </a:t>
            </a:r>
            <a:r>
              <a:rPr lang="tr-TR" b="1" dirty="0">
                <a:latin typeface="American Typewriter Condensed L" panose="02090306020004020304" pitchFamily="18" charset="0"/>
              </a:rPr>
              <a:t>bilet fiyatlarını 20 dolara düşürdü</a:t>
            </a:r>
            <a:r>
              <a:rPr lang="tr-TR" dirty="0">
                <a:latin typeface="American Typewriter Condensed L" panose="02090306020004020304" pitchFamily="18" charset="0"/>
              </a:rPr>
              <a:t>, böylece konserlere daha fazla seyirci çekmeyi ve kişi başı yiyecek, içecek ve tişört (20 dolarlık konser tişörtleri) harcamalarını artırmayı hedefledi.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🎯 </a:t>
            </a:r>
            <a:r>
              <a:rPr lang="tr-TR" dirty="0" err="1">
                <a:latin typeface="American Typewriter Condensed L" panose="02090306020004020304" pitchFamily="18" charset="0"/>
              </a:rPr>
              <a:t>Kid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Rock’ın</a:t>
            </a:r>
            <a:r>
              <a:rPr lang="tr-TR" dirty="0">
                <a:latin typeface="American Typewriter Condensed L" panose="02090306020004020304" pitchFamily="18" charset="0"/>
              </a:rPr>
              <a:t> amacı, hayranlarına daha uygun fiyatlı bir eğlence akşamı sunarken, hem grubuna hem de </a:t>
            </a:r>
            <a:r>
              <a:rPr lang="tr-TR" dirty="0" err="1">
                <a:latin typeface="American Typewriter Condensed L" panose="02090306020004020304" pitchFamily="18" charset="0"/>
              </a:rPr>
              <a:t>LNE’ye</a:t>
            </a:r>
            <a:r>
              <a:rPr lang="tr-TR" dirty="0">
                <a:latin typeface="American Typewriter Condensed L" panose="02090306020004020304" pitchFamily="18" charset="0"/>
              </a:rPr>
              <a:t> yeterli kâr sağlayacak yeni bir finansal model tasarlamaktı.</a:t>
            </a:r>
          </a:p>
        </p:txBody>
      </p:sp>
    </p:spTree>
    <p:extLst>
      <p:ext uri="{BB962C8B-B14F-4D97-AF65-F5344CB8AC3E}">
        <p14:creationId xmlns:p14="http://schemas.microsoft.com/office/powerpoint/2010/main" val="148854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5DFC7-89C2-9445-AF95-4405B3FF1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3FC7C4-392D-0B58-E76A-94BF429A0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Bir İşletme Sahibinin Aklındaki Sorular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7717F3-2704-39E2-EE86-0E458D2F1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Günde 10 tane satıyorum, acaba bu bana yetiyor mu?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15 tane satsam işler düzene girer mi?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kadar masrafla kaç tane satmam gerekir?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100 liraya değil de 90 liraya satsam, acaba toplamda daha çok kazanır mıyım?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Fiyatı düşürünce kârım eriyip gitmez mi?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Sosyal medyada reklam versem, o parayı geri kazanabilir miyim?</a:t>
            </a:r>
          </a:p>
        </p:txBody>
      </p:sp>
    </p:spTree>
    <p:extLst>
      <p:ext uri="{BB962C8B-B14F-4D97-AF65-F5344CB8AC3E}">
        <p14:creationId xmlns:p14="http://schemas.microsoft.com/office/powerpoint/2010/main" val="342436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FF104-3A64-C56E-67BB-13F8BDFA5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AFDACF5-4321-B640-6B1F-E561EE053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Bir İşletme Sahibinin Aklındaki Sorular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664B869-36AD-6DF9-7DC4-E2DE0FCDF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Elektrik, kira, maaşlar arttı… kârım ne kadar düşer acaba?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Masrafları kısmak mı kolay, yoksa satış artırmak mı?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Hangi gideri azaltırsam hemen fark ederim?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Birkaç hafta işler durgun geçse, zarar eder miyim?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Satışlar biraz azalsa bile ayakta kalabilir miyim?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En kötü senaryoda nereye kadar dayanırım?</a:t>
            </a:r>
          </a:p>
        </p:txBody>
      </p:sp>
    </p:spTree>
    <p:extLst>
      <p:ext uri="{BB962C8B-B14F-4D97-AF65-F5344CB8AC3E}">
        <p14:creationId xmlns:p14="http://schemas.microsoft.com/office/powerpoint/2010/main" val="4278992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4347B-57F2-C8BD-5BE0-08D7353F4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D485BCF-74CE-4275-B1A0-F21641827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Bir İşletme Sahibinin Aklındaki Sorular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FA2D9C8-D5C8-4743-4FEF-219B09C1D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Satışçı alsam, maaşını karşılayacak kadar satış gelir mi?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Yoksa önce ben mi biraz daha yükleneyim?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Şimdi harcayayım, sonra kazanırım mı, yoksa tam tersi mi olur?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‘3 al 2 öde’ yapınca kazancım azalır mı artar mı?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Müşteri gelir ama kâr gider mi?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Ucuz ürünler çok satıyor ama az kazandırıyor, pahalılar az satıyor ama çok kazandırıyor… hangisine ağırlık vereyim?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En çok kârı hangi ürün getiriyor, biliyor muyum?</a:t>
            </a:r>
          </a:p>
        </p:txBody>
      </p:sp>
    </p:spTree>
    <p:extLst>
      <p:ext uri="{BB962C8B-B14F-4D97-AF65-F5344CB8AC3E}">
        <p14:creationId xmlns:p14="http://schemas.microsoft.com/office/powerpoint/2010/main" val="55108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E0730-83DF-082A-51FE-001F3DDB7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E31C903-5F5D-2637-1B0E-7A3E654B7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“Ne kadar satsam zarar etmem?” sorusunun cevabı.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5E0D7B7-CB01-8EBB-968B-F08F1267A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Kitaptaki karşılığı – </a:t>
            </a:r>
            <a:r>
              <a:rPr lang="tr-TR" b="1" dirty="0">
                <a:latin typeface="American Typewriter Condensed L" panose="02090306020004020304" pitchFamily="18" charset="0"/>
              </a:rPr>
              <a:t>Başa baş analizi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noktada ne kâr var ne zarar vardır.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sınırı geçince kâr başlar; altı zarardır.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Bilmem gerekenler: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- Satış fiyatı (tane başı)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- Tane başı masraf (malzeme, kargo vb.) – değişken giderler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- Aylık sabit gider (kira, maaş, elektrik gibi)</a:t>
            </a:r>
          </a:p>
        </p:txBody>
      </p:sp>
    </p:spTree>
    <p:extLst>
      <p:ext uri="{BB962C8B-B14F-4D97-AF65-F5344CB8AC3E}">
        <p14:creationId xmlns:p14="http://schemas.microsoft.com/office/powerpoint/2010/main" val="4229225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193505-4519-0ED8-2248-AD95F8282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6F9E2FFB-344B-DD61-95F8-5551F8DF0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anchor="ctr">
            <a:normAutofit/>
          </a:bodyPr>
          <a:lstStyle/>
          <a:p>
            <a:r>
              <a:rPr lang="tr-TR" sz="2600" b="0">
                <a:latin typeface="American Typewriter Condensed L" panose="02090306020004020304" pitchFamily="18" charset="0"/>
              </a:rPr>
              <a:t>Nefes aldıran para – Katkı Payı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CA10062-1ECC-E795-779E-B2C222E61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4161282" cy="320725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tr-TR" sz="1700" dirty="0">
                <a:latin typeface="American Typewriter Condensed L" panose="02090306020004020304" pitchFamily="18" charset="0"/>
              </a:rPr>
              <a:t>İşletmecinin nefesini kesenler nelerdir?</a:t>
            </a:r>
          </a:p>
          <a:p>
            <a:pPr marL="0" indent="0">
              <a:buNone/>
            </a:pPr>
            <a:endParaRPr lang="tr-TR" sz="1700" dirty="0">
              <a:latin typeface="American Typewriter Condensed L" panose="02090306020004020304" pitchFamily="18" charset="0"/>
            </a:endParaRPr>
          </a:p>
          <a:p>
            <a:pPr marL="0" indent="0">
              <a:buNone/>
            </a:pPr>
            <a:r>
              <a:rPr lang="tr-TR" sz="1700" dirty="0">
                <a:latin typeface="American Typewriter Condensed L" panose="02090306020004020304" pitchFamily="18" charset="0"/>
              </a:rPr>
              <a:t>Katkı payı, bir satıştan elde ettiğin gelirin, o ürünü satmak için yaptığın masrafı çıktıktan sonra işletmede geriye kalan kısımdır.</a:t>
            </a:r>
          </a:p>
          <a:p>
            <a:pPr marL="0" indent="0">
              <a:buNone/>
            </a:pPr>
            <a:endParaRPr lang="tr-TR" sz="1700" dirty="0">
              <a:latin typeface="American Typewriter Condensed L" panose="02090306020004020304" pitchFamily="18" charset="0"/>
            </a:endParaRPr>
          </a:p>
          <a:p>
            <a:pPr marL="0" indent="0">
              <a:buNone/>
            </a:pPr>
            <a:r>
              <a:rPr lang="tr-TR" sz="1700" dirty="0">
                <a:latin typeface="American Typewriter Condensed L" panose="02090306020004020304" pitchFamily="18" charset="0"/>
              </a:rPr>
              <a:t>KP = Satış Fiyatı – </a:t>
            </a:r>
            <a:r>
              <a:rPr lang="tr-TR" sz="1700" dirty="0" err="1">
                <a:latin typeface="American Typewriter Condensed L" panose="02090306020004020304" pitchFamily="18" charset="0"/>
              </a:rPr>
              <a:t>Br</a:t>
            </a:r>
            <a:r>
              <a:rPr lang="tr-TR" sz="1700" dirty="0">
                <a:latin typeface="American Typewriter Condensed L" panose="02090306020004020304" pitchFamily="18" charset="0"/>
              </a:rPr>
              <a:t>. Değişken Maliyet</a:t>
            </a:r>
          </a:p>
          <a:p>
            <a:pPr marL="0" indent="0">
              <a:buNone/>
            </a:pPr>
            <a:endParaRPr lang="tr-TR" sz="1700" dirty="0">
              <a:latin typeface="American Typewriter Condensed L" panose="02090306020004020304" pitchFamily="18" charset="0"/>
            </a:endParaRPr>
          </a:p>
        </p:txBody>
      </p:sp>
      <p:pic>
        <p:nvPicPr>
          <p:cNvPr id="5" name="Resim 4" descr="metin, çizgi, öykü gelişim çizgisi; kumpas; grafiğini çıkarma, sayı, numara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74E5147F-5BF4-A396-0A36-B0AD23876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184" y="1212336"/>
            <a:ext cx="6922008" cy="453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365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1A297-925F-D0F8-7838-6AD7933F9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5C30CFF-3144-988A-5765-A0BC29A13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Katkı Payı Gelir Tablosu Nedir?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2BF9D17F-F626-83DE-4553-8C85E1F54C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8717748"/>
              </p:ext>
            </p:extLst>
          </p:nvPr>
        </p:nvGraphicFramePr>
        <p:xfrm>
          <a:off x="829733" y="2331720"/>
          <a:ext cx="4666720" cy="1414668"/>
        </p:xfrm>
        <a:graphic>
          <a:graphicData uri="http://schemas.openxmlformats.org/drawingml/2006/table">
            <a:tbl>
              <a:tblPr/>
              <a:tblGrid>
                <a:gridCol w="2333360">
                  <a:extLst>
                    <a:ext uri="{9D8B030D-6E8A-4147-A177-3AD203B41FA5}">
                      <a16:colId xmlns:a16="http://schemas.microsoft.com/office/drawing/2014/main" val="1524156302"/>
                    </a:ext>
                  </a:extLst>
                </a:gridCol>
                <a:gridCol w="2333360">
                  <a:extLst>
                    <a:ext uri="{9D8B030D-6E8A-4147-A177-3AD203B41FA5}">
                      <a16:colId xmlns:a16="http://schemas.microsoft.com/office/drawing/2014/main" val="1601537515"/>
                    </a:ext>
                  </a:extLst>
                </a:gridCol>
              </a:tblGrid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tr-TR" sz="1700"/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Tutar (TL)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463090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dirty="0"/>
                        <a:t>Satış Geliri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10.000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7209817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(-) Tüm giderler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9.200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481328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dirty="0"/>
                        <a:t>= Faaliyet Kârı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dirty="0"/>
                        <a:t>800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3609463"/>
                  </a:ext>
                </a:extLst>
              </a:tr>
            </a:tbl>
          </a:graphicData>
        </a:graphic>
      </p:graphicFrame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8A9E349-7577-2900-392B-CA2956401A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585209"/>
              </p:ext>
            </p:extLst>
          </p:nvPr>
        </p:nvGraphicFramePr>
        <p:xfrm>
          <a:off x="5799666" y="2331720"/>
          <a:ext cx="5731934" cy="2194560"/>
        </p:xfrm>
        <a:graphic>
          <a:graphicData uri="http://schemas.openxmlformats.org/drawingml/2006/table">
            <a:tbl>
              <a:tblPr/>
              <a:tblGrid>
                <a:gridCol w="2865967">
                  <a:extLst>
                    <a:ext uri="{9D8B030D-6E8A-4147-A177-3AD203B41FA5}">
                      <a16:colId xmlns:a16="http://schemas.microsoft.com/office/drawing/2014/main" val="2474512505"/>
                    </a:ext>
                  </a:extLst>
                </a:gridCol>
                <a:gridCol w="2865967">
                  <a:extLst>
                    <a:ext uri="{9D8B030D-6E8A-4147-A177-3AD203B41FA5}">
                      <a16:colId xmlns:a16="http://schemas.microsoft.com/office/drawing/2014/main" val="41929095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tr-T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Tutar (TL)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89711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Satış Geliri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10.000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24174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(-) Değişken Giderler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6.000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0293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= </a:t>
                      </a:r>
                      <a:r>
                        <a:rPr lang="tr-TR" b="1"/>
                        <a:t>Katkı Payı</a:t>
                      </a:r>
                      <a:endParaRPr lang="tr-T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b="1"/>
                        <a:t>4.000</a:t>
                      </a:r>
                      <a:endParaRPr lang="tr-T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67370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(-) Sabit Giderler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3.200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97739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= </a:t>
                      </a:r>
                      <a:r>
                        <a:rPr lang="tr-TR" b="1" dirty="0"/>
                        <a:t>Faaliyet</a:t>
                      </a:r>
                      <a:r>
                        <a:rPr lang="tr-TR" dirty="0"/>
                        <a:t> </a:t>
                      </a:r>
                      <a:r>
                        <a:rPr lang="tr-TR" b="1" dirty="0"/>
                        <a:t>Karı</a:t>
                      </a:r>
                      <a:endParaRPr lang="tr-T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b="1" dirty="0"/>
                        <a:t>800</a:t>
                      </a:r>
                      <a:endParaRPr lang="tr-T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64262"/>
                  </a:ext>
                </a:extLst>
              </a:tr>
            </a:tbl>
          </a:graphicData>
        </a:graphic>
      </p:graphicFrame>
      <p:sp>
        <p:nvSpPr>
          <p:cNvPr id="7" name="Metin kutusu 6">
            <a:extLst>
              <a:ext uri="{FF2B5EF4-FFF2-40B4-BE49-F238E27FC236}">
                <a16:creationId xmlns:a16="http://schemas.microsoft.com/office/drawing/2014/main" id="{581EA1D9-B11A-ED95-F15B-800CDA1E3E02}"/>
              </a:ext>
            </a:extLst>
          </p:cNvPr>
          <p:cNvSpPr txBox="1"/>
          <p:nvPr/>
        </p:nvSpPr>
        <p:spPr>
          <a:xfrm>
            <a:off x="792426" y="4920531"/>
            <a:ext cx="1060714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dirty="0">
                <a:latin typeface="American Typewriter Condensed L" panose="02090306020004020304" pitchFamily="18" charset="0"/>
              </a:rPr>
              <a:t>“Satışlar, sabit giderleri kapatmaya 4.000 TL katkı yaptı.</a:t>
            </a:r>
            <a:br>
              <a:rPr lang="tr-TR" sz="3200" dirty="0">
                <a:latin typeface="American Typewriter Condensed L" panose="02090306020004020304" pitchFamily="18" charset="0"/>
              </a:rPr>
            </a:br>
            <a:r>
              <a:rPr lang="tr-TR" sz="3200" dirty="0">
                <a:latin typeface="American Typewriter Condensed L" panose="02090306020004020304" pitchFamily="18" charset="0"/>
              </a:rPr>
              <a:t>3.200 TL’si masraflara gitti, 800 TL kâr kaldı.”</a:t>
            </a:r>
          </a:p>
        </p:txBody>
      </p:sp>
    </p:spTree>
    <p:extLst>
      <p:ext uri="{BB962C8B-B14F-4D97-AF65-F5344CB8AC3E}">
        <p14:creationId xmlns:p14="http://schemas.microsoft.com/office/powerpoint/2010/main" val="3051040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56926F-82DD-3306-220D-3FBA78DAB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2CCDBB7-DAC1-7AF4-A289-F35BA1146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tr-TR" sz="2800" b="0">
                <a:latin typeface="American Typewriter Condensed L" panose="02090306020004020304" pitchFamily="18" charset="0"/>
              </a:rPr>
              <a:t>“Katkı payı ne kadar değişiyor?” diyerek hangi ürünün daha faydalı olduğunu anlayabilirsin.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9144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  <a:ln w="9525">
            <a:solidFill>
              <a:schemeClr val="tx1">
                <a:lumMod val="65000"/>
                <a:lumOff val="3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99BD1B3D-2F19-F004-BD3E-42FA001BF2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326926"/>
              </p:ext>
            </p:extLst>
          </p:nvPr>
        </p:nvGraphicFramePr>
        <p:xfrm>
          <a:off x="1550688" y="1926266"/>
          <a:ext cx="9090624" cy="4357530"/>
        </p:xfrm>
        <a:graphic>
          <a:graphicData uri="http://schemas.openxmlformats.org/drawingml/2006/table">
            <a:tbl>
              <a:tblPr/>
              <a:tblGrid>
                <a:gridCol w="2884032">
                  <a:extLst>
                    <a:ext uri="{9D8B030D-6E8A-4147-A177-3AD203B41FA5}">
                      <a16:colId xmlns:a16="http://schemas.microsoft.com/office/drawing/2014/main" val="374869531"/>
                    </a:ext>
                  </a:extLst>
                </a:gridCol>
                <a:gridCol w="2102863">
                  <a:extLst>
                    <a:ext uri="{9D8B030D-6E8A-4147-A177-3AD203B41FA5}">
                      <a16:colId xmlns:a16="http://schemas.microsoft.com/office/drawing/2014/main" val="476142658"/>
                    </a:ext>
                  </a:extLst>
                </a:gridCol>
                <a:gridCol w="2094120">
                  <a:extLst>
                    <a:ext uri="{9D8B030D-6E8A-4147-A177-3AD203B41FA5}">
                      <a16:colId xmlns:a16="http://schemas.microsoft.com/office/drawing/2014/main" val="206095084"/>
                    </a:ext>
                  </a:extLst>
                </a:gridCol>
                <a:gridCol w="2009609">
                  <a:extLst>
                    <a:ext uri="{9D8B030D-6E8A-4147-A177-3AD203B41FA5}">
                      <a16:colId xmlns:a16="http://schemas.microsoft.com/office/drawing/2014/main" val="4219075478"/>
                    </a:ext>
                  </a:extLst>
                </a:gridCol>
              </a:tblGrid>
              <a:tr h="43575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900" b="1"/>
                        <a:t>A Ürünü</a:t>
                      </a: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900" b="1"/>
                        <a:t>B Ürünü</a:t>
                      </a: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900" b="1"/>
                        <a:t>Toplam</a:t>
                      </a: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8395656"/>
                  </a:ext>
                </a:extLst>
              </a:tr>
              <a:tr h="4357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900"/>
                        <a:t>Satış Fiyatı (tane)</a:t>
                      </a:r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900"/>
                        <a:t>100 TL</a:t>
                      </a:r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900"/>
                        <a:t>80 TL</a:t>
                      </a:r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5923788"/>
                  </a:ext>
                </a:extLst>
              </a:tr>
              <a:tr h="4357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900"/>
                        <a:t>Tane Masrafı</a:t>
                      </a:r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900"/>
                        <a:t>60 TL</a:t>
                      </a:r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900"/>
                        <a:t>50 TL</a:t>
                      </a:r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2985780"/>
                  </a:ext>
                </a:extLst>
              </a:tr>
              <a:tr h="4357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900" b="1"/>
                        <a:t>Katkı Payı (tane)</a:t>
                      </a: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900" b="1"/>
                        <a:t>40 TL</a:t>
                      </a: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900" b="1"/>
                        <a:t>30 TL</a:t>
                      </a: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3744931"/>
                  </a:ext>
                </a:extLst>
              </a:tr>
              <a:tr h="4357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900" b="1"/>
                        <a:t>Satılan Adet</a:t>
                      </a: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900" b="1"/>
                        <a:t>80</a:t>
                      </a: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900" b="1"/>
                        <a:t>60</a:t>
                      </a: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3411758"/>
                  </a:ext>
                </a:extLst>
              </a:tr>
              <a:tr h="4357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900"/>
                        <a:t>Satış Geliri</a:t>
                      </a:r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900"/>
                        <a:t>8.000</a:t>
                      </a:r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900"/>
                        <a:t>4.800</a:t>
                      </a:r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900" b="1"/>
                        <a:t>12.800</a:t>
                      </a: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250925"/>
                  </a:ext>
                </a:extLst>
              </a:tr>
              <a:tr h="4357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900"/>
                        <a:t>Değişken Giderler</a:t>
                      </a:r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900"/>
                        <a:t>4.800</a:t>
                      </a:r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900"/>
                        <a:t>3.000</a:t>
                      </a:r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900" b="1"/>
                        <a:t>7.800</a:t>
                      </a: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1642010"/>
                  </a:ext>
                </a:extLst>
              </a:tr>
              <a:tr h="4357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900" b="1"/>
                        <a:t>Toplam Katkı Payı</a:t>
                      </a: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900" b="1"/>
                        <a:t>3.200</a:t>
                      </a: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900" b="1"/>
                        <a:t>1.800</a:t>
                      </a: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900" b="1"/>
                        <a:t>5.000</a:t>
                      </a: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5043614"/>
                  </a:ext>
                </a:extLst>
              </a:tr>
              <a:tr h="4357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900"/>
                        <a:t>(-) Sabit Giderler</a:t>
                      </a:r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900" b="1"/>
                        <a:t>4.000</a:t>
                      </a: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1006275"/>
                  </a:ext>
                </a:extLst>
              </a:tr>
              <a:tr h="4357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900" b="1"/>
                        <a:t>Dönem Kârı</a:t>
                      </a: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tr-TR" sz="190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900" b="1" dirty="0"/>
                        <a:t>1.000</a:t>
                      </a:r>
                      <a:endParaRPr lang="tr-TR" sz="1900" dirty="0"/>
                    </a:p>
                  </a:txBody>
                  <a:tcPr marL="100314" marR="100314" marT="50157" marB="501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56465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8834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363E2-6609-3985-E630-54A2D1E6E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CFE9922-2C78-C6EC-0598-919391EE3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Katkı Payı Oranı Nedir?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03FC754-0D14-F2B1-A097-CEB10CBD2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Her satıştan geriye bir miktar para kalıyor, buna katkı payı demiştik.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Şimdi soralım: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“Satışın yüzde kaçı dükkâna nefes aldırıyor?”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İşte o yüzdeye katkı payı oranı denir.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💡 Basit tanım:</a:t>
            </a:r>
          </a:p>
          <a:p>
            <a:pPr marL="0" indent="0" algn="ctr">
              <a:buNone/>
            </a:pPr>
            <a:r>
              <a:rPr lang="tr-TR" sz="2800" b="1" dirty="0">
                <a:latin typeface="American Typewriter Condensed L" panose="02090306020004020304" pitchFamily="18" charset="0"/>
              </a:rPr>
              <a:t>Katkı payı oranı = Katkı payı ÷ Satış fiyatı</a:t>
            </a:r>
          </a:p>
        </p:txBody>
      </p:sp>
    </p:spTree>
    <p:extLst>
      <p:ext uri="{BB962C8B-B14F-4D97-AF65-F5344CB8AC3E}">
        <p14:creationId xmlns:p14="http://schemas.microsoft.com/office/powerpoint/2010/main" val="357825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93921-8C08-46C1-D0E7-F4C0BE689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709F94-F50D-B693-26FA-B661EC2A0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Mini Örnek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FB2EDC2-F692-F413-483C-65887809D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Satış fiyatı: 100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Birim Değişken Maliyet: 60 TL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Katkı payı: 40 TL</a:t>
            </a:r>
          </a:p>
          <a:p>
            <a:pPr marL="0" indent="0" algn="just">
              <a:buNone/>
            </a:pP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Katkı payı oranı = 40 / 100 = %40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Yani her 1 TL’lik satışın %40’ı, dükkânın giderlerini kapatmaya katkı yapıyor.</a:t>
            </a:r>
          </a:p>
        </p:txBody>
      </p:sp>
    </p:spTree>
    <p:extLst>
      <p:ext uri="{BB962C8B-B14F-4D97-AF65-F5344CB8AC3E}">
        <p14:creationId xmlns:p14="http://schemas.microsoft.com/office/powerpoint/2010/main" val="3527349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D5555-E630-F8CD-1EAB-D7C55D3EA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D77D6D9-ED60-AD70-41FA-6EE8F862E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Neden Önemli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D829269-5E08-5983-2186-F36E3E017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Düşük fiyatlı ama yüksek katkı payı oranına sahip ürün bazen daha değerlidir.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Satışlardaki değişimin kâra etkisini hızlıca görebilirsin.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“Diyelim bu ay 10.000 TL daha fazla satış yaparsak, katkı payı oranımız %40.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Kâr ne kadar artar sizce?”</a:t>
            </a:r>
          </a:p>
          <a:p>
            <a:pPr marL="0" indent="0" algn="just">
              <a:buNone/>
            </a:pPr>
            <a:r>
              <a:rPr lang="el-GR" dirty="0">
                <a:latin typeface="American Typewriter Condensed L" panose="02090306020004020304" pitchFamily="18" charset="0"/>
              </a:rPr>
              <a:t>Δ</a:t>
            </a:r>
            <a:r>
              <a:rPr lang="tr-TR" dirty="0">
                <a:latin typeface="American Typewriter Condensed L" panose="02090306020004020304" pitchFamily="18" charset="0"/>
              </a:rPr>
              <a:t>Kâr = (Katkı Oranı × </a:t>
            </a:r>
            <a:r>
              <a:rPr lang="el-GR" dirty="0">
                <a:latin typeface="American Typewriter Condensed L" panose="02090306020004020304" pitchFamily="18" charset="0"/>
              </a:rPr>
              <a:t>Δ</a:t>
            </a:r>
            <a:r>
              <a:rPr lang="tr-TR" dirty="0">
                <a:latin typeface="American Typewriter Condensed L" panose="02090306020004020304" pitchFamily="18" charset="0"/>
              </a:rPr>
              <a:t> Satış) − </a:t>
            </a:r>
            <a:r>
              <a:rPr lang="el-GR" dirty="0">
                <a:latin typeface="American Typewriter Condensed L" panose="02090306020004020304" pitchFamily="18" charset="0"/>
              </a:rPr>
              <a:t>Δ</a:t>
            </a:r>
            <a:r>
              <a:rPr lang="tr-TR" dirty="0">
                <a:latin typeface="American Typewriter Condensed L" panose="02090306020004020304" pitchFamily="18" charset="0"/>
              </a:rPr>
              <a:t> Sabit Gider</a:t>
            </a:r>
          </a:p>
        </p:txBody>
      </p:sp>
    </p:spTree>
    <p:extLst>
      <p:ext uri="{BB962C8B-B14F-4D97-AF65-F5344CB8AC3E}">
        <p14:creationId xmlns:p14="http://schemas.microsoft.com/office/powerpoint/2010/main" val="707630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33091-E619-0A6B-E2E7-7A6ECCF8A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BA742F3-FA93-A2EF-A159-64852E7CA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 err="1">
                <a:latin typeface="American Typewriter Condensed L" panose="02090306020004020304" pitchFamily="18" charset="0"/>
              </a:rPr>
              <a:t>Başabaş</a:t>
            </a:r>
            <a:r>
              <a:rPr lang="tr-TR" b="0" dirty="0">
                <a:latin typeface="American Typewriter Condensed L" panose="02090306020004020304" pitchFamily="18" charset="0"/>
              </a:rPr>
              <a:t> Noktası Formülü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40EF082-9B3F-60E1-1791-360A3A101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Başa Baş </a:t>
            </a: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Adedi</a:t>
            </a:r>
            <a:r>
              <a:rPr lang="tr-TR" dirty="0">
                <a:latin typeface="American Typewriter Condensed L" panose="02090306020004020304" pitchFamily="18" charset="0"/>
              </a:rPr>
              <a:t> = Sabit Gider / Katkı Payı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Başa Baş Satış </a:t>
            </a:r>
            <a:r>
              <a:rPr lang="tr-TR" b="1" dirty="0">
                <a:solidFill>
                  <a:srgbClr val="0070C0"/>
                </a:solidFill>
                <a:latin typeface="American Typewriter Condensed L" panose="02090306020004020304" pitchFamily="18" charset="0"/>
              </a:rPr>
              <a:t>Tutarı</a:t>
            </a:r>
            <a:r>
              <a:rPr lang="tr-TR" dirty="0">
                <a:latin typeface="American Typewriter Condensed L" panose="02090306020004020304" pitchFamily="18" charset="0"/>
              </a:rPr>
              <a:t> = Sabit Gider / Katkı Payı Oranı</a:t>
            </a:r>
          </a:p>
          <a:p>
            <a:pPr marL="0" indent="0" algn="just">
              <a:buNone/>
            </a:pPr>
            <a:r>
              <a:rPr lang="tr-TR" u="sng" dirty="0">
                <a:latin typeface="American Typewriter Condensed L" panose="02090306020004020304" pitchFamily="18" charset="0"/>
              </a:rPr>
              <a:t>Örnek</a:t>
            </a:r>
            <a:r>
              <a:rPr lang="tr-TR" dirty="0">
                <a:latin typeface="American Typewriter Condensed L" panose="02090306020004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Satış fiyatı: 100 TL</a:t>
            </a: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Br</a:t>
            </a:r>
            <a:r>
              <a:rPr lang="tr-TR" dirty="0">
                <a:latin typeface="American Typewriter Condensed L" panose="02090306020004020304" pitchFamily="18" charset="0"/>
              </a:rPr>
              <a:t>. Değişken Maliyet: 60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Sabit gider: 4.000 TL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Başa baş noktası adet ve tutar ?</a:t>
            </a:r>
          </a:p>
        </p:txBody>
      </p:sp>
    </p:spTree>
    <p:extLst>
      <p:ext uri="{BB962C8B-B14F-4D97-AF65-F5344CB8AC3E}">
        <p14:creationId xmlns:p14="http://schemas.microsoft.com/office/powerpoint/2010/main" val="2045175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72AC7-0D39-9B3B-7CB2-66084E19E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3F01763-2633-4085-1C4F-C8DE77136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Hedef Kâr Analizi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584FD16-3607-378A-91EF-978F95D18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Amaç: </a:t>
            </a:r>
            <a:r>
              <a:rPr lang="tr-TR" b="1" dirty="0">
                <a:latin typeface="American Typewriter Condensed L" panose="02090306020004020304" pitchFamily="18" charset="0"/>
              </a:rPr>
              <a:t>“Şu kadar kâr istiyorsam kaç adet / ne kadar satış gerekir?”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Başa baştan farkı: Başa baş kâr=0 iken, hedef kârda kâr&gt;0.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Gerekli adet (</a:t>
            </a:r>
            <a:r>
              <a:rPr lang="tr-TR" dirty="0" err="1">
                <a:latin typeface="American Typewriter Condensed L" panose="02090306020004020304" pitchFamily="18" charset="0"/>
              </a:rPr>
              <a:t>Q</a:t>
            </a:r>
            <a:r>
              <a:rPr lang="tr-TR" dirty="0">
                <a:latin typeface="American Typewriter Condensed L" panose="02090306020004020304" pitchFamily="18" charset="0"/>
              </a:rPr>
              <a:t>) = (Hedef kâr + Sabit Giderler) / Birim katkı payı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Gerekli satış (TL) = (Hedef kâr + Sabit Giderler) / Birim katkı oranı</a:t>
            </a:r>
          </a:p>
        </p:txBody>
      </p:sp>
    </p:spTree>
    <p:extLst>
      <p:ext uri="{BB962C8B-B14F-4D97-AF65-F5344CB8AC3E}">
        <p14:creationId xmlns:p14="http://schemas.microsoft.com/office/powerpoint/2010/main" val="390596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41BC8-6F4B-66F4-2778-9C11CEFF7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1C9D36F-9F40-A77D-D39F-DEAE9F38E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Mini Örnek: Hedef Kârı Bulmak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AEB8D79-097C-7311-031C-4527E9198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Satış fiyatı: 100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Birim değişken giderler: 60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Sabit giderler: 4.000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Hedeflenen kâr: 2.000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Gerekli adet = 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Gerekli satış tutarı = ?</a:t>
            </a:r>
          </a:p>
        </p:txBody>
      </p:sp>
    </p:spTree>
    <p:extLst>
      <p:ext uri="{BB962C8B-B14F-4D97-AF65-F5344CB8AC3E}">
        <p14:creationId xmlns:p14="http://schemas.microsoft.com/office/powerpoint/2010/main" val="2373273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9FEB2-4B41-A0A2-79F5-D4CB28FA2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D77264C-B9D5-4FA5-BF06-A942495A3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Güvenlik Marjı (</a:t>
            </a:r>
            <a:r>
              <a:rPr lang="tr-TR" b="0" dirty="0" err="1">
                <a:latin typeface="American Typewriter Condensed L" panose="02090306020004020304" pitchFamily="18" charset="0"/>
              </a:rPr>
              <a:t>Margin</a:t>
            </a:r>
            <a:r>
              <a:rPr lang="tr-TR" b="0" dirty="0">
                <a:latin typeface="American Typewriter Condensed L" panose="02090306020004020304" pitchFamily="18" charset="0"/>
              </a:rPr>
              <a:t> of </a:t>
            </a:r>
            <a:r>
              <a:rPr lang="tr-TR" b="0" dirty="0" err="1">
                <a:latin typeface="American Typewriter Condensed L" panose="02090306020004020304" pitchFamily="18" charset="0"/>
              </a:rPr>
              <a:t>Safety</a:t>
            </a:r>
            <a:r>
              <a:rPr lang="tr-TR" b="0" dirty="0">
                <a:latin typeface="American Typewriter Condensed L" panose="02090306020004020304" pitchFamily="18" charset="0"/>
              </a:rPr>
              <a:t>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68A8F23-F0FE-6564-35C2-77190C06E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Güvenlik marjı, işletmenin zarara geçmeden önce satışlarının ne kadar düşebileceğini gösterir.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“Satışlarım biraz azalsa da hâlâ kârda mıyım?”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“Ne kadar düşerse artık zarar etmeye başlarım?”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 En kötü senaryoda nereye kadar dayanırım? ”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İşte bu sınır güvenlik marjıdır. “Nefes payım ne kadar?” sorusunun rakamsal karşılığıdır.</a:t>
            </a:r>
          </a:p>
        </p:txBody>
      </p:sp>
    </p:spTree>
    <p:extLst>
      <p:ext uri="{BB962C8B-B14F-4D97-AF65-F5344CB8AC3E}">
        <p14:creationId xmlns:p14="http://schemas.microsoft.com/office/powerpoint/2010/main" val="1703239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513D3-76F6-A625-0B0A-BD363C793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4039D9A-CA3F-4F6D-5CED-33DC3F866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Güvenlik Marjı Formülü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9396386-2E3E-6313-F753-5D56CC8E9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Güvenlik marjı (TL) = Gerçek (veya Bütçelenen) Satış – Başa Baş Satış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Güvenlik marjı oranı = Güvenlik marjı / Gerçek (veya Bütçelenen) Satış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ctr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“Güvenlik marjı yüksek işletme, pazarda nefesi uzun olandır.”</a:t>
            </a:r>
          </a:p>
        </p:txBody>
      </p:sp>
    </p:spTree>
    <p:extLst>
      <p:ext uri="{BB962C8B-B14F-4D97-AF65-F5344CB8AC3E}">
        <p14:creationId xmlns:p14="http://schemas.microsoft.com/office/powerpoint/2010/main" val="31769518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10100-8528-3AEA-5CE0-4BE1C23CA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1A018DE-B089-B42F-F454-B87226E90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Mini Örnek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6439CDE-1166-82C7-1DAF-9D26672EE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Satış fiyatı: 100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Birim değişken gider: 60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Sabit giderler: 4.000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Mevcut satış adedi: 150 adet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Cevap: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Güvenlik marjı = 50 adet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Güvenlik oranı = %33,3</a:t>
            </a:r>
          </a:p>
        </p:txBody>
      </p:sp>
    </p:spTree>
    <p:extLst>
      <p:ext uri="{BB962C8B-B14F-4D97-AF65-F5344CB8AC3E}">
        <p14:creationId xmlns:p14="http://schemas.microsoft.com/office/powerpoint/2010/main" val="21973842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129D8-A128-6593-8AED-E7743F1C0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8C68FB7-2EA5-BAA9-5EB3-BCFFC3965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Faaliyet Kaldıracı Derecesi (Operating </a:t>
            </a:r>
            <a:r>
              <a:rPr lang="tr-TR" b="0" dirty="0" err="1">
                <a:latin typeface="American Typewriter Condensed L" panose="02090306020004020304" pitchFamily="18" charset="0"/>
              </a:rPr>
              <a:t>Leverage</a:t>
            </a:r>
            <a:r>
              <a:rPr lang="tr-TR" b="0" dirty="0">
                <a:latin typeface="American Typewriter Condensed L" panose="02090306020004020304" pitchFamily="18" charset="0"/>
              </a:rPr>
              <a:t>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B55EE5C-5939-F654-E0F0-6B90BC425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Faaliyet kaldıracı derecesi, satışlardaki küçük bir değişikliğin kârı ne kadar büyütüp küçülteceğini gösterir.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“Satışlar %1 artarsa, kârım kaç % artar?” İşte bunu ölçen oran: faaliyet kaldıracı.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“Satış gazına az basınca kâr hızla artıyorsa, kaldıraç yüksektir.”</a:t>
            </a:r>
          </a:p>
        </p:txBody>
      </p:sp>
    </p:spTree>
    <p:extLst>
      <p:ext uri="{BB962C8B-B14F-4D97-AF65-F5344CB8AC3E}">
        <p14:creationId xmlns:p14="http://schemas.microsoft.com/office/powerpoint/2010/main" val="224168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86C19-A239-AAC3-D9A2-A56EA1A85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78B86A4-E4A7-4E19-8AF4-69BECD164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Faaliyet Kaldıracı Formülü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D89AEE8-D091-35AD-E616-257C14F3ED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Faaliyet Kaldıracı Derecesi = Katkı Payı / Kâr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oran, işletmenin kârının satışlara ne kadar “duyarlı” olduğunu gösterir.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Faal. </a:t>
            </a:r>
            <a:r>
              <a:rPr lang="tr-TR" dirty="0" err="1">
                <a:latin typeface="American Typewriter Condensed L" panose="02090306020004020304" pitchFamily="18" charset="0"/>
              </a:rPr>
              <a:t>Kald</a:t>
            </a:r>
            <a:r>
              <a:rPr lang="tr-TR" dirty="0">
                <a:latin typeface="American Typewriter Condensed L" panose="02090306020004020304" pitchFamily="18" charset="0"/>
              </a:rPr>
              <a:t>. = 2 demek, satışlar %10 artarsa kâr %20 artar demektir.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Faal. </a:t>
            </a:r>
            <a:r>
              <a:rPr lang="tr-TR" dirty="0" err="1">
                <a:latin typeface="American Typewriter Condensed L" panose="02090306020004020304" pitchFamily="18" charset="0"/>
              </a:rPr>
              <a:t>Kald</a:t>
            </a:r>
            <a:r>
              <a:rPr lang="tr-TR" dirty="0">
                <a:latin typeface="American Typewriter Condensed L" panose="02090306020004020304" pitchFamily="18" charset="0"/>
              </a:rPr>
              <a:t>. = 4 demek, satışlar %10 artarsa kâr %40 artar.</a:t>
            </a:r>
          </a:p>
        </p:txBody>
      </p:sp>
    </p:spTree>
    <p:extLst>
      <p:ext uri="{BB962C8B-B14F-4D97-AF65-F5344CB8AC3E}">
        <p14:creationId xmlns:p14="http://schemas.microsoft.com/office/powerpoint/2010/main" val="42698523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8ABA6-12D4-1BD7-FF76-5CA81C334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E7EB1EC-CC35-5CA2-764A-D70238B2A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Mini Örnek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31D5134-7119-91BC-7E53-1DD25E24C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Satış fiyatı: 100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Birim değişken gider: 60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Sabit gider: 4.000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Satış adedi: 150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Katkı payı: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150 × (100 − 60) = 150 × 40 = 6.000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Kâr: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6.000 − 4.000 = 2.000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Kaldıraç Oranı = Katkı Payı / Kâr = 6.000 / 2.000 = 3</a:t>
            </a:r>
          </a:p>
        </p:txBody>
      </p:sp>
    </p:spTree>
    <p:extLst>
      <p:ext uri="{BB962C8B-B14F-4D97-AF65-F5344CB8AC3E}">
        <p14:creationId xmlns:p14="http://schemas.microsoft.com/office/powerpoint/2010/main" val="19629338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D47D5-3D39-CDE3-8C9F-E4161A436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3A624B2-4CC9-D7DF-0AFB-411DE7AF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F2E7DA8-B933-329C-43E8-0C643CEAC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886283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1254</Words>
  <Application>Microsoft Macintosh PowerPoint</Application>
  <PresentationFormat>Geniş ekran</PresentationFormat>
  <Paragraphs>185</Paragraphs>
  <Slides>22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9" baseType="lpstr">
      <vt:lpstr>American Typewriter</vt:lpstr>
      <vt:lpstr>American Typewriter Condensed L</vt:lpstr>
      <vt:lpstr>Aptos</vt:lpstr>
      <vt:lpstr>Arial</vt:lpstr>
      <vt:lpstr>Calibri</vt:lpstr>
      <vt:lpstr>Neue Haas Grotesk Text Pro</vt:lpstr>
      <vt:lpstr>AccentBoxVTI</vt:lpstr>
      <vt:lpstr>Yönetim Muhasebe</vt:lpstr>
      <vt:lpstr>🎵 Gerçek Hayattan Bir Örnek:  Kid Rock ve Konser Modeli</vt:lpstr>
      <vt:lpstr>Bir İşletme Sahibinin Aklındaki Sorular</vt:lpstr>
      <vt:lpstr>Bir İşletme Sahibinin Aklındaki Sorular</vt:lpstr>
      <vt:lpstr>Bir İşletme Sahibinin Aklındaki Sorular</vt:lpstr>
      <vt:lpstr>“Ne kadar satsam zarar etmem?” sorusunun cevabı.</vt:lpstr>
      <vt:lpstr>Nefes aldıran para – Katkı Payı</vt:lpstr>
      <vt:lpstr>Katkı Payı Gelir Tablosu Nedir?</vt:lpstr>
      <vt:lpstr>“Katkı payı ne kadar değişiyor?” diyerek hangi ürünün daha faydalı olduğunu anlayabilirsin.</vt:lpstr>
      <vt:lpstr>Katkı Payı Oranı Nedir?</vt:lpstr>
      <vt:lpstr>Mini Örnek</vt:lpstr>
      <vt:lpstr>Neden Önemli</vt:lpstr>
      <vt:lpstr>Başabaş Noktası Formülü</vt:lpstr>
      <vt:lpstr>Hedef Kâr Analizi</vt:lpstr>
      <vt:lpstr>Mini Örnek: Hedef Kârı Bulmak</vt:lpstr>
      <vt:lpstr>Güvenlik Marjı (Margin of Safety)</vt:lpstr>
      <vt:lpstr>Güvenlik Marjı Formülü</vt:lpstr>
      <vt:lpstr>Mini Örnek</vt:lpstr>
      <vt:lpstr>Faaliyet Kaldıracı Derecesi (Operating Leverage)</vt:lpstr>
      <vt:lpstr>Faaliyet Kaldıracı Formülü</vt:lpstr>
      <vt:lpstr>Mini Örnek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Serhan GÜRKAN</dc:creator>
  <cp:lastModifiedBy>Serhan GÜRKAN</cp:lastModifiedBy>
  <cp:revision>87</cp:revision>
  <dcterms:created xsi:type="dcterms:W3CDTF">2025-09-21T08:31:17Z</dcterms:created>
  <dcterms:modified xsi:type="dcterms:W3CDTF">2025-10-05T10:02:43Z</dcterms:modified>
</cp:coreProperties>
</file>