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sldIdLst>
    <p:sldId id="256" r:id="rId2"/>
    <p:sldId id="303" r:id="rId3"/>
    <p:sldId id="304" r:id="rId4"/>
    <p:sldId id="294" r:id="rId5"/>
    <p:sldId id="295" r:id="rId6"/>
    <p:sldId id="305" r:id="rId7"/>
    <p:sldId id="306" r:id="rId8"/>
    <p:sldId id="307" r:id="rId9"/>
    <p:sldId id="300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315" r:id="rId18"/>
    <p:sldId id="316" r:id="rId19"/>
    <p:sldId id="317" r:id="rId20"/>
    <p:sldId id="318" r:id="rId21"/>
    <p:sldId id="319" r:id="rId22"/>
    <p:sldId id="320" r:id="rId23"/>
    <p:sldId id="321" r:id="rId24"/>
    <p:sldId id="330" r:id="rId2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471"/>
    <p:restoredTop sz="94690"/>
  </p:normalViewPr>
  <p:slideViewPr>
    <p:cSldViewPr snapToGrid="0">
      <p:cViewPr varScale="1">
        <p:scale>
          <a:sx n="149" d="100"/>
          <a:sy n="149" d="100"/>
        </p:scale>
        <p:origin x="176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10/12/25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103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01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01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639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10/12/25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724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10/12/25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421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10/12/25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578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10/12/25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903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20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492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627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10/12/25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623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34" r:id="rId6"/>
    <p:sldLayoutId id="2147483729" r:id="rId7"/>
    <p:sldLayoutId id="2147483730" r:id="rId8"/>
    <p:sldLayoutId id="2147483731" r:id="rId9"/>
    <p:sldLayoutId id="2147483733" r:id="rId10"/>
    <p:sldLayoutId id="214748373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3" descr="Beyaz yüzeydeki renklerin bir tanıtım">
            <a:extLst>
              <a:ext uri="{FF2B5EF4-FFF2-40B4-BE49-F238E27FC236}">
                <a16:creationId xmlns:a16="http://schemas.microsoft.com/office/drawing/2014/main" id="{4B0D1D34-8305-B62C-6E9F-3B209FB5C4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97" b="22603"/>
          <a:stretch>
            <a:fillRect/>
          </a:stretch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16" name="Rectangle 10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15CADEE-C332-0E9C-29EC-E27064C990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553" y="3091928"/>
            <a:ext cx="9078562" cy="2387600"/>
          </a:xfrm>
        </p:spPr>
        <p:txBody>
          <a:bodyPr>
            <a:normAutofit/>
          </a:bodyPr>
          <a:lstStyle/>
          <a:p>
            <a:r>
              <a:rPr lang="tr-TR" sz="6600" b="0" dirty="0">
                <a:solidFill>
                  <a:schemeClr val="bg1"/>
                </a:solidFill>
                <a:latin typeface="American Typewriter" panose="02090604020004020304" pitchFamily="18" charset="0"/>
              </a:rPr>
              <a:t>Genel Muhasebe 1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78E8D61-838C-EA99-7CA2-582E312BF2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553" y="5624945"/>
            <a:ext cx="9078562" cy="592975"/>
          </a:xfrm>
        </p:spPr>
        <p:txBody>
          <a:bodyPr anchor="ctr">
            <a:normAutofit/>
          </a:bodyPr>
          <a:lstStyle/>
          <a:p>
            <a:r>
              <a:rPr lang="tr-TR" dirty="0">
                <a:solidFill>
                  <a:schemeClr val="bg1"/>
                </a:solidFill>
                <a:latin typeface="American Typewriter" panose="02090604020004020304" pitchFamily="18" charset="0"/>
              </a:rPr>
              <a:t>Prof. Dr. Serhan Gürkan</a:t>
            </a:r>
          </a:p>
        </p:txBody>
      </p:sp>
    </p:spTree>
    <p:extLst>
      <p:ext uri="{BB962C8B-B14F-4D97-AF65-F5344CB8AC3E}">
        <p14:creationId xmlns:p14="http://schemas.microsoft.com/office/powerpoint/2010/main" val="3588478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23AB1-6917-B8AB-DAAD-D4E57B2D1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D8DB67E-359A-0397-9ECE-3C9A3DC22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Neden “Hesap” Tutuyoruz?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5F3AEED-E7C4-E927-C4F2-D6BA1F8D57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tr-TR" dirty="0">
                <a:latin typeface="American Typewriter Condensed L" panose="02090306020004020304" pitchFamily="18" charset="0"/>
              </a:rPr>
              <a:t>Her işlemden sonra yeni bilanço çizmek zor ve zaman alıcı.</a:t>
            </a:r>
          </a:p>
          <a:p>
            <a:pPr algn="just">
              <a:buFont typeface="Wingdings" pitchFamily="2" charset="2"/>
              <a:buChar char="Ø"/>
            </a:pPr>
            <a:r>
              <a:rPr lang="tr-TR" dirty="0">
                <a:latin typeface="American Typewriter Condensed L" panose="02090306020004020304" pitchFamily="18" charset="0"/>
              </a:rPr>
              <a:t>“Kasa ne kadar girdi–çıktı yaptı?” gibi detayları bilançodan göremeyiz.</a:t>
            </a:r>
          </a:p>
          <a:p>
            <a:pPr algn="just">
              <a:buFont typeface="Wingdings" pitchFamily="2" charset="2"/>
              <a:buChar char="Ø"/>
            </a:pPr>
            <a:r>
              <a:rPr lang="tr-TR" dirty="0">
                <a:latin typeface="American Typewriter Condensed L" panose="02090306020004020304" pitchFamily="18" charset="0"/>
              </a:rPr>
              <a:t>Çözüm: Her kalem için ayrı bir defter sayfası tutarız → Hesap.</a:t>
            </a:r>
          </a:p>
          <a:p>
            <a:pPr algn="just">
              <a:buFont typeface="Wingdings" pitchFamily="2" charset="2"/>
              <a:buChar char="Ø"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Mini soru: ‘bankaya bugün kaç para yattı?’ bilgisini bilançodan görebilir miyiz?</a:t>
            </a:r>
          </a:p>
        </p:txBody>
      </p:sp>
    </p:spTree>
    <p:extLst>
      <p:ext uri="{BB962C8B-B14F-4D97-AF65-F5344CB8AC3E}">
        <p14:creationId xmlns:p14="http://schemas.microsoft.com/office/powerpoint/2010/main" val="4015814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46E151-707A-54B6-0812-029D8E24EA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AD9F245-67EF-7E7A-FF9F-A198407F3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Hesap Nedir?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D0EFFD4-C2F2-30DE-488A-ED49040A0B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Bir varlık/borç/özsermaye kaleminin günlük hareketlerini yazdığımız sayfadır.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“Ne kadar girdi oldu, ne kadar çıktı oldu?” hepsi burada.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Dönem sonunda bu sayfaların son durumunu alır, bilançoya aktarırız.</a:t>
            </a:r>
          </a:p>
        </p:txBody>
      </p:sp>
    </p:spTree>
    <p:extLst>
      <p:ext uri="{BB962C8B-B14F-4D97-AF65-F5344CB8AC3E}">
        <p14:creationId xmlns:p14="http://schemas.microsoft.com/office/powerpoint/2010/main" val="242763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72AD8E-6194-3BC0-4EFB-CA7E7D1D3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8">
            <a:extLst>
              <a:ext uri="{FF2B5EF4-FFF2-40B4-BE49-F238E27FC236}">
                <a16:creationId xmlns:a16="http://schemas.microsoft.com/office/drawing/2014/main" id="{2550BE34-C2B8-49B8-8519-67A8CAD51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8" name="Rectangle 10">
            <a:extLst>
              <a:ext uri="{FF2B5EF4-FFF2-40B4-BE49-F238E27FC236}">
                <a16:creationId xmlns:a16="http://schemas.microsoft.com/office/drawing/2014/main" id="{A7457DD9-5A45-400A-AB4B-4B4EDECA25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365125"/>
            <a:ext cx="11167447" cy="2089317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CC87736C-0762-68CA-8B87-FB818B017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746" y="586822"/>
            <a:ext cx="3537285" cy="1645920"/>
          </a:xfrm>
        </p:spPr>
        <p:txBody>
          <a:bodyPr>
            <a:normAutofit/>
          </a:bodyPr>
          <a:lstStyle/>
          <a:p>
            <a:r>
              <a:rPr lang="tr-TR" sz="3200" b="0">
                <a:latin typeface="American Typewriter Condensed L" panose="02090306020004020304" pitchFamily="18" charset="0"/>
              </a:rPr>
              <a:t>Hesabın İki Yüzü: Borç &amp; Alacak</a:t>
            </a:r>
          </a:p>
        </p:txBody>
      </p:sp>
      <p:sp>
        <p:nvSpPr>
          <p:cNvPr id="19" name="Rectangle 12">
            <a:extLst>
              <a:ext uri="{FF2B5EF4-FFF2-40B4-BE49-F238E27FC236}">
                <a16:creationId xmlns:a16="http://schemas.microsoft.com/office/drawing/2014/main" id="{441CF7D6-A660-431A-B0BB-140A0D555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1057739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4">
            <a:extLst>
              <a:ext uri="{FF2B5EF4-FFF2-40B4-BE49-F238E27FC236}">
                <a16:creationId xmlns:a16="http://schemas.microsoft.com/office/drawing/2014/main" id="{0570A85B-3810-4F95-97B0-CBF4CCDB3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248113" y="1405210"/>
            <a:ext cx="1463040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E32A04E-CEC9-121A-EC61-35DCD9AA06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1164" y="586822"/>
            <a:ext cx="6002636" cy="1645920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tr-TR" sz="2000" dirty="0">
                <a:latin typeface="American Typewriter Condensed L" panose="02090306020004020304" pitchFamily="18" charset="0"/>
              </a:rPr>
              <a:t>Hesabın sol tarafı = Borç, sağ tarafı = Alacak.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r-TR" sz="2000" dirty="0">
                <a:latin typeface="American Typewriter Condensed L" panose="02090306020004020304" pitchFamily="18" charset="0"/>
              </a:rPr>
              <a:t>Bir tarafta artış, diğer tarafta azalış yazılır (kalemin türüne göre davranış değişir ama bugün mantığı veriyoruz).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684E8B25-34F8-592F-1303-783193C664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84" y="3423372"/>
            <a:ext cx="11164824" cy="210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87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82D109-0E12-CBB7-99A9-7E3994640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E4453C5-AD23-3CF6-12DB-7E852608E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Hesap Açma / Borçlandırma / Alacaklandırma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029F7FC-3CEA-5E4A-21A9-8492402EB7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Hesap açma: İlk kez bir kayıt yazıp hesabı kullanmaya başlamak.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Borçlandırma: İşlemi sol tarafa yazmak.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Alacaklandırma: İşlemi sağ tarafa yazmak.</a:t>
            </a:r>
          </a:p>
        </p:txBody>
      </p:sp>
    </p:spTree>
    <p:extLst>
      <p:ext uri="{BB962C8B-B14F-4D97-AF65-F5344CB8AC3E}">
        <p14:creationId xmlns:p14="http://schemas.microsoft.com/office/powerpoint/2010/main" val="3341819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188414-22D1-C2B0-71A6-A12722879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6ECAB71-7F05-1EB7-61E6-06835B4FD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Kalan (Bakiye) Nedir?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21B3EEF-7116-C2C7-882C-77E7735E33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Hesabın borç toplamı ile alacak toplamı arasındaki farktır.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Borç kalanı: Sol taraf büyükse.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Alacak kalanı: Sağ taraf büyükse.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İki taraf eşitse: O anda kalan yok (sıfır bakiye).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Mini soru: “Hesapta eksi bakiye olur mu?”</a:t>
            </a:r>
          </a:p>
        </p:txBody>
      </p:sp>
    </p:spTree>
    <p:extLst>
      <p:ext uri="{BB962C8B-B14F-4D97-AF65-F5344CB8AC3E}">
        <p14:creationId xmlns:p14="http://schemas.microsoft.com/office/powerpoint/2010/main" val="1784668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18E12-1264-FC80-8813-EF1A72571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6490982-9256-96EE-F072-5D12A69E6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60 Saniyelik T-Hesap Alıştırmaları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CECC94A-FE1C-192B-AD22-773AB75C5C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125133"/>
            <a:ext cx="10168128" cy="4411133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A) KASA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“Müşteriden nakit 2.000 TL aldım.”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“Kira 1.500 TL nakit ödedim.”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Kalan ne anlama geliyor?</a:t>
            </a:r>
          </a:p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B) BANKA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“Banka hesabına 3.000 TL yatırdım.”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Kalan ne anlama geliyor?</a:t>
            </a:r>
          </a:p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C) SATICILAR (Borç hesabı)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“Malı kredili aldım 4.000 TL.” 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“Satıcıya nakit 1.500 TL ödedim.”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Kalan ne anlama geliyor?</a:t>
            </a:r>
          </a:p>
        </p:txBody>
      </p:sp>
    </p:spTree>
    <p:extLst>
      <p:ext uri="{BB962C8B-B14F-4D97-AF65-F5344CB8AC3E}">
        <p14:creationId xmlns:p14="http://schemas.microsoft.com/office/powerpoint/2010/main" val="3483999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BD4322-25AE-3493-6AAE-A99548230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2F0005B-5200-D363-4C5A-AE3CAABFE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Hızlı Köprü: Hesaplar → Bilanço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BB0A61F-55E1-9175-C71F-371CF8755E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Her hesabın kalanı, dönem sonunda bilançoda yerini alır.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 err="1">
                <a:latin typeface="American Typewriter Condensed L" panose="02090306020004020304" pitchFamily="18" charset="0"/>
              </a:rPr>
              <a:t>Örn</a:t>
            </a:r>
            <a:r>
              <a:rPr lang="tr-TR" dirty="0">
                <a:latin typeface="American Typewriter Condensed L" panose="02090306020004020304" pitchFamily="18" charset="0"/>
              </a:rPr>
              <a:t>: 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Kasa hesabı borç kalanı → Varlıklar kısmına;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Satıcılar alacak kalanı → Borçlar kısmına;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Dönem kârı (gelir–giderlerden) → Özsermayeye.</a:t>
            </a:r>
          </a:p>
        </p:txBody>
      </p:sp>
    </p:spTree>
    <p:extLst>
      <p:ext uri="{BB962C8B-B14F-4D97-AF65-F5344CB8AC3E}">
        <p14:creationId xmlns:p14="http://schemas.microsoft.com/office/powerpoint/2010/main" val="30953579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62969-6C31-C730-E251-B8073E8D2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EB9FE4B-64D6-B84F-DE10-2B6F45797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Bilanço Hesaplarının İşleyiş Kuralları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2C3B2F6-0C11-8C98-AA18-75B0B7A532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Bilanço hesapları temelde 2 gruba ayrılmaktadır:</a:t>
            </a:r>
          </a:p>
          <a:p>
            <a:pPr marL="457200" indent="-457200" algn="just">
              <a:buAutoNum type="arabicParenR"/>
            </a:pPr>
            <a:r>
              <a:rPr lang="tr-TR" dirty="0">
                <a:latin typeface="American Typewriter Condensed L" panose="02090306020004020304" pitchFamily="18" charset="0"/>
              </a:rPr>
              <a:t>Aktif karakterli hesaplar</a:t>
            </a:r>
          </a:p>
          <a:p>
            <a:pPr marL="457200" indent="-457200" algn="just">
              <a:buFont typeface="Arial" panose="020B0604020202020204" pitchFamily="34" charset="0"/>
              <a:buAutoNum type="arabicParenR"/>
            </a:pPr>
            <a:r>
              <a:rPr lang="tr-TR" dirty="0">
                <a:latin typeface="American Typewriter Condensed L" panose="02090306020004020304" pitchFamily="18" charset="0"/>
              </a:rPr>
              <a:t>Pasif karakterli hesaplar</a:t>
            </a:r>
          </a:p>
          <a:p>
            <a:pPr marL="457200" indent="-457200" algn="just">
              <a:buFont typeface="Arial" panose="020B0604020202020204" pitchFamily="34" charset="0"/>
              <a:buAutoNum type="arabicParenR"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İki grup hesabın işleyiş biçimleri birbirinin tam tersidir. Yani hesaplardaki artış ve azalışları yazdığımız taraflar farklıdır.</a:t>
            </a:r>
          </a:p>
          <a:p>
            <a:pPr marL="457200" indent="-457200" algn="just">
              <a:buAutoNum type="arabicParenR"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070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DFBB3-B691-5D5D-6DAE-5B8A10602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CC5BB12-DF09-BD97-520A-2A5B24DEA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Aktif karakterli (Varlık) hesaplar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1B8A387-36EB-220C-64CA-837E1D800B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Aktif hesaplar işletmenin sahip olduğu değerleri gösterir.</a:t>
            </a:r>
          </a:p>
          <a:p>
            <a:pPr marL="0" indent="0" algn="just">
              <a:buNone/>
            </a:pPr>
            <a:r>
              <a:rPr lang="tr-TR" b="1" u="sng" dirty="0">
                <a:latin typeface="American Typewriter Condensed L" panose="02090306020004020304" pitchFamily="18" charset="0"/>
              </a:rPr>
              <a:t>Kurallar: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Varlık artarsa → Borç (sol) tarafa kaydedilir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Varlık azalırsa → Alacak (sağ) tarafa kaydedilir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Dönem sonunda borç kalanı verir veya hiç kalan vermez.</a:t>
            </a:r>
          </a:p>
        </p:txBody>
      </p:sp>
    </p:spTree>
    <p:extLst>
      <p:ext uri="{BB962C8B-B14F-4D97-AF65-F5344CB8AC3E}">
        <p14:creationId xmlns:p14="http://schemas.microsoft.com/office/powerpoint/2010/main" val="15551162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0DD49-00F5-620B-D5ED-BC5B451A3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10A69EA-8A9C-917B-E035-F23CF56A5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Pasif karakterli (Kaynak) hesaplar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0A648AD-45E0-50AA-1ABA-BE8624511D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Pasif hesaplar işletmenin borçlarını ve öz sermayesini gösterir.</a:t>
            </a:r>
          </a:p>
          <a:p>
            <a:pPr marL="0" indent="0" algn="just">
              <a:buNone/>
            </a:pPr>
            <a:r>
              <a:rPr lang="tr-TR" b="1" u="sng" dirty="0">
                <a:latin typeface="American Typewriter Condensed L" panose="02090306020004020304" pitchFamily="18" charset="0"/>
              </a:rPr>
              <a:t>Kurallar: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Kaynak artarsa → Alacak (sağ) tarafa kaydedilir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Kaynak azalırsa → Borç (sol) tarafa kaydedilir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Dönem sonunda alacak kalanı verir veya hiç kalan vermez.</a:t>
            </a:r>
          </a:p>
        </p:txBody>
      </p:sp>
    </p:spTree>
    <p:extLst>
      <p:ext uri="{BB962C8B-B14F-4D97-AF65-F5344CB8AC3E}">
        <p14:creationId xmlns:p14="http://schemas.microsoft.com/office/powerpoint/2010/main" val="895461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2E63C8-1BDA-9ECA-6B5B-9BD855E7C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F13E549-EA69-F632-33CB-4A1BAE042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Şematik Gösterim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4F37111-D487-4D8D-1297-459B0BDE10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VARLIKLAR              =          SERMAYE       +               BORÇLAR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Borç    | Alacak                  Borç   | Alacak               Borç   | Alacak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(Artış) | (Azalış)               (Azalış)|(Artış)               (Azalış)|(Artış)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   +    |    –                              –   |   +                         –    |   +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6858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0290C9-62E6-EF75-BCFA-7CA7241BD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26B70E3-73A7-D5C9-5A00-B52756697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💬 Soru: Aktif mi, pasif mi?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4D60732-F92B-AAEF-AAA1-935CCD24DF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1. Kasa (Nakit Para): İşletmenin elindeki hazır paradır.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2. Banka Kredileri: İşletmenin bankadan aldığı borçlardır.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3. Ticari Alacaklar: Müşterilerden henüz tahsil edilmemiş paralardır.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4. Sermaye: İşletme sahibinin işletmeye koyduğu paradır.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5. Stoklar: Satılmak üzere elde tutulan mal veya hammaddelerdir.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6. Satıcılar (Ticari Borçlar): İşletmenin malları vadeli aldığı kişilere olan borçlarıdır.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7. Araçlar (Taşıtlar): İşletmenin sahip olduğu otomobil, kamyon, vb.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8. Ödenecek Vergi ve Fonlar: Devlete ödenmesi gereken vergilerdir.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9. Alınan Depozito ve Teminatlar: İşletmenin geçici olarak aldığı paralardır.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10. Demirbaşlar (Ofis Mobilyaları vb.): İşletmede kullanılan masa, sandalye, bilgisayar gibi eşyalar.</a:t>
            </a:r>
          </a:p>
        </p:txBody>
      </p:sp>
    </p:spTree>
    <p:extLst>
      <p:ext uri="{BB962C8B-B14F-4D97-AF65-F5344CB8AC3E}">
        <p14:creationId xmlns:p14="http://schemas.microsoft.com/office/powerpoint/2010/main" val="26036368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C4369-19C1-C24A-E9FA-623DA06109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1456018-8871-4AE9-04E5-CA79726A5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Gelir Tablosu Hesapları </a:t>
            </a: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A3CC0953-A85E-5C8D-9A7E-6DFBEE86F6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198225"/>
              </p:ext>
            </p:extLst>
          </p:nvPr>
        </p:nvGraphicFramePr>
        <p:xfrm>
          <a:off x="496762" y="1981794"/>
          <a:ext cx="11198476" cy="3550131"/>
        </p:xfrm>
        <a:graphic>
          <a:graphicData uri="http://schemas.openxmlformats.org/drawingml/2006/table">
            <a:tbl>
              <a:tblPr/>
              <a:tblGrid>
                <a:gridCol w="1717471">
                  <a:extLst>
                    <a:ext uri="{9D8B030D-6E8A-4147-A177-3AD203B41FA5}">
                      <a16:colId xmlns:a16="http://schemas.microsoft.com/office/drawing/2014/main" val="4104002026"/>
                    </a:ext>
                  </a:extLst>
                </a:gridCol>
                <a:gridCol w="3881767">
                  <a:extLst>
                    <a:ext uri="{9D8B030D-6E8A-4147-A177-3AD203B41FA5}">
                      <a16:colId xmlns:a16="http://schemas.microsoft.com/office/drawing/2014/main" val="3990981158"/>
                    </a:ext>
                  </a:extLst>
                </a:gridCol>
                <a:gridCol w="2799619">
                  <a:extLst>
                    <a:ext uri="{9D8B030D-6E8A-4147-A177-3AD203B41FA5}">
                      <a16:colId xmlns:a16="http://schemas.microsoft.com/office/drawing/2014/main" val="1972123320"/>
                    </a:ext>
                  </a:extLst>
                </a:gridCol>
                <a:gridCol w="2799619">
                  <a:extLst>
                    <a:ext uri="{9D8B030D-6E8A-4147-A177-3AD203B41FA5}">
                      <a16:colId xmlns:a16="http://schemas.microsoft.com/office/drawing/2014/main" val="2451317046"/>
                    </a:ext>
                  </a:extLst>
                </a:gridCol>
              </a:tblGrid>
              <a:tr h="92040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dirty="0"/>
                        <a:t>Kavram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dirty="0"/>
                        <a:t>Tanım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dirty="0"/>
                        <a:t>Öz Sermaye Üzerindeki Etkisi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dirty="0"/>
                        <a:t>Örnek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7025866"/>
                  </a:ext>
                </a:extLst>
              </a:tr>
              <a:tr h="13148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1"/>
                        <a:t>Gelir</a:t>
                      </a:r>
                      <a:endParaRPr lang="tr-TR" sz="1700"/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dirty="0"/>
                        <a:t>İşletmenin mal veya hizmet satışı, faiz, kira gibi kazançları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1"/>
                        <a:t>Artış yapar</a:t>
                      </a:r>
                      <a:endParaRPr lang="tr-TR" sz="1700"/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Mal satışı, kira geliri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0293037"/>
                  </a:ext>
                </a:extLst>
              </a:tr>
              <a:tr h="13148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1"/>
                        <a:t>Gider</a:t>
                      </a:r>
                      <a:endParaRPr lang="tr-TR" sz="1700"/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İşletmenin faaliyetlerini sürdürebilmek için yaptığı harcamalar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1"/>
                        <a:t>Azalış yapar</a:t>
                      </a:r>
                      <a:endParaRPr lang="tr-TR" sz="1700"/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dirty="0"/>
                        <a:t>Maaş, elektrik, kira gideri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9383105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FDDD5942-8889-45D7-72D1-09B288811567}"/>
              </a:ext>
            </a:extLst>
          </p:cNvPr>
          <p:cNvSpPr txBox="1"/>
          <p:nvPr/>
        </p:nvSpPr>
        <p:spPr>
          <a:xfrm>
            <a:off x="496762" y="5666971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b="1" dirty="0"/>
              <a:t>Kısaca:</a:t>
            </a:r>
            <a:br>
              <a:rPr lang="tr-TR" dirty="0"/>
            </a:br>
            <a:r>
              <a:rPr lang="tr-TR" dirty="0"/>
              <a:t>Gelir → işletmeyi zenginleştirir.</a:t>
            </a:r>
            <a:br>
              <a:rPr lang="tr-TR" dirty="0"/>
            </a:br>
            <a:r>
              <a:rPr lang="tr-TR" dirty="0"/>
              <a:t>Gider → işletmeyi yoksullaştırır.</a:t>
            </a:r>
          </a:p>
        </p:txBody>
      </p:sp>
    </p:spTree>
    <p:extLst>
      <p:ext uri="{BB962C8B-B14F-4D97-AF65-F5344CB8AC3E}">
        <p14:creationId xmlns:p14="http://schemas.microsoft.com/office/powerpoint/2010/main" val="40503180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631B5-54D3-5AED-79F1-70B3C76E6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47E72DF-C571-C1E9-5224-C5446B523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Gelir Hesaplarının İşleyişi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5D9C00C-681D-E0B4-B32D-8E9F72666E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Gelir artarsa → Alacak (sağ) tarafa yazılır.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Gelir azalırsa → Borç (sol) tarafa yazılır. (Gelirin azalması ile kastedilen yanlışlıkla fazla yazılan tutarın düzeltilmesi olabilir.)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Dönem sonunda alacak kalanı verir.</a:t>
            </a:r>
          </a:p>
        </p:txBody>
      </p:sp>
    </p:spTree>
    <p:extLst>
      <p:ext uri="{BB962C8B-B14F-4D97-AF65-F5344CB8AC3E}">
        <p14:creationId xmlns:p14="http://schemas.microsoft.com/office/powerpoint/2010/main" val="38288678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2BD34C-1FF3-B7DA-0FE7-8168F9519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6D422A1-B194-AAE1-6192-C73E6A5EB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Gider Hesaplarının İşleyişi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5D6D8F6-4543-1195-1FB3-8742C6F81B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Gider artarsa → Borç (sol) tarafa yazılır.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Gider azalırsa → Alacak (sağ) tarafa yazılır. (Giderin azalması ile kastedilen yanlışlıkla fazla yazılan tutarın düzeltilmesi olabilir.)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Dönem sonunda borç kalanı verir.</a:t>
            </a:r>
          </a:p>
        </p:txBody>
      </p:sp>
    </p:spTree>
    <p:extLst>
      <p:ext uri="{BB962C8B-B14F-4D97-AF65-F5344CB8AC3E}">
        <p14:creationId xmlns:p14="http://schemas.microsoft.com/office/powerpoint/2010/main" val="15727675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74E91-4E8F-778E-CF83-5E63D1693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E580FE2-04EC-49A7-12DB-27B88ED18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Dönem Sonunda Ne Olur?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ECAA42A-1682-60A9-7ED4-5417E5923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Tüm gelir ve gider hesapları Kar ve Zarar hesabına devredilir.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Gelirler &gt; Giderler → Kâr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Giderler &gt; Gelirler → Zarar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📊 Sonuç: Bu bilgilerle Gelir Tablosu hazırlanır.</a:t>
            </a:r>
          </a:p>
        </p:txBody>
      </p:sp>
    </p:spTree>
    <p:extLst>
      <p:ext uri="{BB962C8B-B14F-4D97-AF65-F5344CB8AC3E}">
        <p14:creationId xmlns:p14="http://schemas.microsoft.com/office/powerpoint/2010/main" val="28957715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280FF5-75FE-F43E-1EFC-F95F05FF1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564629A-02D5-D31A-B4DF-4AB5455F9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Şematik Gösterim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C708212-876B-B28D-2AF4-9D87739A06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GİDERLER                                        GELİRLER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Borç | Alacak                                  Borç | Alacak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+      | –                                            –    | +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(Artış) (Azalış)                              (Azalış) (Artış)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185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9C480-133C-04D8-F525-C020E40C2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F049A43-DB3A-CA97-1F6B-40CD01AF5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Gelir mi, Gider mi?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1A24064-7535-94B7-89B6-4B8557C718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1️⃣ Mal sattık.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2️⃣ Mal satın aldık.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3️⃣ Kiracı kirasını bize ödedi.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4️⃣ İşletme ofis kirasını ödedi.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5️⃣ Bankadan faiz kazandık.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6️⃣ Kredi faizi ödedik.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7️⃣ Personel maaşı ödedik.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8️⃣ Reklam yaptık.</a:t>
            </a:r>
          </a:p>
        </p:txBody>
      </p:sp>
    </p:spTree>
    <p:extLst>
      <p:ext uri="{BB962C8B-B14F-4D97-AF65-F5344CB8AC3E}">
        <p14:creationId xmlns:p14="http://schemas.microsoft.com/office/powerpoint/2010/main" val="22586652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15DB1-443A-E9CD-5826-ED639FD9A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51E7F2C-89EE-0563-4FAC-B841AE5DC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Mini Örnekler (Parantez içerisindekiler kullanılacak hesapların isimleridir.)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7A617FD-7012-962E-76FD-D7E2FE7474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algn="just">
              <a:buAutoNum type="arabicParenR"/>
            </a:pPr>
            <a:r>
              <a:rPr lang="tr-TR" dirty="0">
                <a:latin typeface="American Typewriter Condensed L" panose="02090306020004020304" pitchFamily="18" charset="0"/>
              </a:rPr>
              <a:t>İşletme 40.000 TL değerinde mal satın almıştır. Malın bedelini bir ay sonra ödeyecektir. (Ticari Mallar, Satıcılar) 📘 Açıklama: Malı “vadeli almak” demek, şimdi malı alıp parasını daha sonra ödemek demektir.</a:t>
            </a:r>
          </a:p>
          <a:p>
            <a:pPr marL="457200" indent="-457200" algn="just">
              <a:buAutoNum type="arabicParenR"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457200" indent="-457200" algn="just">
              <a:buAutoNum type="arabicParenR"/>
            </a:pPr>
            <a:r>
              <a:rPr lang="tr-TR" dirty="0">
                <a:latin typeface="American Typewriter Condensed L" panose="02090306020004020304" pitchFamily="18" charset="0"/>
              </a:rPr>
              <a:t>İşletme, müşterisinden olan 15.000 TL tutarındaki alacağının tamamını tahsil etmiştir. (Kasa, Alıcılar) 📘 Açıklama: Müşteri daha önce bizden mal almıştı ve parasını şimdi ödüyor.</a:t>
            </a:r>
          </a:p>
        </p:txBody>
      </p:sp>
    </p:spTree>
    <p:extLst>
      <p:ext uri="{BB962C8B-B14F-4D97-AF65-F5344CB8AC3E}">
        <p14:creationId xmlns:p14="http://schemas.microsoft.com/office/powerpoint/2010/main" val="9610093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00D5AD-2BC1-002E-3DC4-5FB1395A7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718F648-F68A-669C-1FDE-64128E6D5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Mini Örnekler (Parantez içerisindekiler kullanılacak hesapların isimleridir.)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48F210A-1553-0659-A09D-0C40158403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3) İşletme, bankadan 100.000 TL kredi çekmiştir. (Bankalar, Banka Kredileri)           📘 Açıklama: Kredi çekmek demek, bankadan borç para almak demektir.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4) İşletme, ofis kirası olarak 5.000 TL ödemiştir. (Genel Giderler, Kasa)</a:t>
            </a:r>
          </a:p>
        </p:txBody>
      </p:sp>
    </p:spTree>
    <p:extLst>
      <p:ext uri="{BB962C8B-B14F-4D97-AF65-F5344CB8AC3E}">
        <p14:creationId xmlns:p14="http://schemas.microsoft.com/office/powerpoint/2010/main" val="32623927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03CA93-5AC9-9D4C-96B5-CC9945663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B9D2636-10EB-9E0F-3838-E88CE1653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Mini Örnekler (Parantez içerisindekiler kullanılacak hesapların isimleridir.)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59861CF-E5BF-C27D-3EFC-ADBFBFCF56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5) İşletme, 50.000 TL değerinde bir bilgisayar (demirbaş) satın almış ve bedelini bankadan ödemiştir. (Demirbaşlar, Bankalar)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6) İşletme, müşterisinden 20.000 TL tutarında sipariş avansı almıştır. (Kasa, Alınan Sipariş Avansları) 📘 Açıklama: Müşteri ileride teslim edilecek mal için şimdiden para verdi.</a:t>
            </a:r>
          </a:p>
        </p:txBody>
      </p:sp>
    </p:spTree>
    <p:extLst>
      <p:ext uri="{BB962C8B-B14F-4D97-AF65-F5344CB8AC3E}">
        <p14:creationId xmlns:p14="http://schemas.microsoft.com/office/powerpoint/2010/main" val="13775073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F18D12-A855-1FA8-BE7F-4AC04F680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D7D03296-BABA-47AD-A5D5-ED15672701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4EE6DBB-6A0E-797D-8BBA-BE32E6599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6061"/>
            <a:ext cx="10515600" cy="109205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r-TR" sz="5200" b="0" noProof="0" dirty="0">
                <a:latin typeface="American Typewriter Condensed L" panose="02090306020004020304" pitchFamily="18" charset="0"/>
              </a:rPr>
              <a:t>Hesaplardan</a:t>
            </a:r>
            <a:r>
              <a:rPr lang="tr-TR" sz="5200" b="0" noProof="0" dirty="0">
                <a:latin typeface="American Typewriter Condensed L" panose="02090306020004020304" pitchFamily="18" charset="0"/>
              </a:rPr>
              <a:t> </a:t>
            </a:r>
            <a:r>
              <a:rPr lang="tr-TR" sz="5200" b="0" noProof="0" dirty="0">
                <a:latin typeface="American Typewriter Condensed L" panose="02090306020004020304" pitchFamily="18" charset="0"/>
              </a:rPr>
              <a:t>Finansal</a:t>
            </a:r>
            <a:r>
              <a:rPr lang="tr-TR" sz="5200" b="0" noProof="0" dirty="0">
                <a:latin typeface="American Typewriter Condensed L" panose="02090306020004020304" pitchFamily="18" charset="0"/>
              </a:rPr>
              <a:t> Tablolara</a:t>
            </a:r>
            <a:r>
              <a:rPr lang="tr-TR" sz="5200" b="0" noProof="0" dirty="0">
                <a:latin typeface="American Typewriter Condensed L" panose="02090306020004020304" pitchFamily="18" charset="0"/>
              </a:rPr>
              <a:t> Geçiş</a:t>
            </a:r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84A8429-F65A-490D-96E4-1158D3E8A0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1396083"/>
            <a:ext cx="10515599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F022291-A82B-4D23-A1E0-5F9BD6846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041136" y="1859832"/>
            <a:ext cx="109728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83139816-D828-B5EA-67C5-29D460A964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184" r="9962"/>
          <a:stretch>
            <a:fillRect/>
          </a:stretch>
        </p:blipFill>
        <p:spPr>
          <a:xfrm>
            <a:off x="260286" y="2399493"/>
            <a:ext cx="5257060" cy="3879879"/>
          </a:xfrm>
          <a:prstGeom prst="rect">
            <a:avLst/>
          </a:prstGeom>
        </p:spPr>
      </p:pic>
      <p:pic>
        <p:nvPicPr>
          <p:cNvPr id="6" name="İçerik Yer Tutucusu 5">
            <a:extLst>
              <a:ext uri="{FF2B5EF4-FFF2-40B4-BE49-F238E27FC236}">
                <a16:creationId xmlns:a16="http://schemas.microsoft.com/office/drawing/2014/main" id="{FD31BB2F-2B17-BD77-ACB7-F08105EECA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b="49746"/>
          <a:stretch>
            <a:fillRect/>
          </a:stretch>
        </p:blipFill>
        <p:spPr>
          <a:xfrm>
            <a:off x="6583108" y="2399493"/>
            <a:ext cx="5140656" cy="2121800"/>
          </a:xfrm>
          <a:prstGeom prst="rect">
            <a:avLst/>
          </a:prstGeom>
        </p:spPr>
      </p:pic>
      <p:sp>
        <p:nvSpPr>
          <p:cNvPr id="7" name="Sağ Ok 6">
            <a:extLst>
              <a:ext uri="{FF2B5EF4-FFF2-40B4-BE49-F238E27FC236}">
                <a16:creationId xmlns:a16="http://schemas.microsoft.com/office/drawing/2014/main" id="{5F9389B1-E5C8-8536-8B5C-55E70A420347}"/>
              </a:ext>
            </a:extLst>
          </p:cNvPr>
          <p:cNvSpPr/>
          <p:nvPr/>
        </p:nvSpPr>
        <p:spPr>
          <a:xfrm>
            <a:off x="5524186" y="360026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88289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C6446F-F5A5-CF27-BE7E-E068A744E2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EE07028-1CFE-E88D-6D66-88A91FE37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3E11A1B-C13A-EE00-B92A-469D68068D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66387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</TotalTime>
  <Words>1095</Words>
  <Application>Microsoft Macintosh PowerPoint</Application>
  <PresentationFormat>Geniş ekran</PresentationFormat>
  <Paragraphs>143</Paragraphs>
  <Slides>24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24</vt:i4>
      </vt:variant>
    </vt:vector>
  </HeadingPairs>
  <TitlesOfParts>
    <vt:vector size="32" baseType="lpstr">
      <vt:lpstr>American Typewriter</vt:lpstr>
      <vt:lpstr>American Typewriter Condensed L</vt:lpstr>
      <vt:lpstr>American Typewriter Condensed L</vt:lpstr>
      <vt:lpstr>Arial</vt:lpstr>
      <vt:lpstr>Calibri</vt:lpstr>
      <vt:lpstr>Neue Haas Grotesk Text Pro</vt:lpstr>
      <vt:lpstr>Wingdings</vt:lpstr>
      <vt:lpstr>AccentBoxVTI</vt:lpstr>
      <vt:lpstr>Genel Muhasebe 1</vt:lpstr>
      <vt:lpstr>Neden “Hesap” Tutuyoruz?</vt:lpstr>
      <vt:lpstr>Hesap Nedir?</vt:lpstr>
      <vt:lpstr>Hesabın İki Yüzü: Borç &amp; Alacak</vt:lpstr>
      <vt:lpstr>Hesap Açma / Borçlandırma / Alacaklandırma</vt:lpstr>
      <vt:lpstr>Kalan (Bakiye) Nedir?</vt:lpstr>
      <vt:lpstr>60 Saniyelik T-Hesap Alıştırmaları</vt:lpstr>
      <vt:lpstr>Hızlı Köprü: Hesaplar → Bilanço</vt:lpstr>
      <vt:lpstr>Bilanço Hesaplarının İşleyiş Kuralları</vt:lpstr>
      <vt:lpstr>Aktif karakterli (Varlık) hesaplar</vt:lpstr>
      <vt:lpstr>Pasif karakterli (Kaynak) hesaplar</vt:lpstr>
      <vt:lpstr>Şematik Gösterim</vt:lpstr>
      <vt:lpstr>💬 Soru: Aktif mi, pasif mi?</vt:lpstr>
      <vt:lpstr>Gelir Tablosu Hesapları </vt:lpstr>
      <vt:lpstr>Gelir Hesaplarının İşleyişi</vt:lpstr>
      <vt:lpstr>Gider Hesaplarının İşleyişi</vt:lpstr>
      <vt:lpstr>Dönem Sonunda Ne Olur?</vt:lpstr>
      <vt:lpstr>Şematik Gösterim</vt:lpstr>
      <vt:lpstr>Gelir mi, Gider mi?</vt:lpstr>
      <vt:lpstr>Mini Örnekler (Parantez içerisindekiler kullanılacak hesapların isimleridir.)</vt:lpstr>
      <vt:lpstr>Mini Örnekler (Parantez içerisindekiler kullanılacak hesapların isimleridir.)</vt:lpstr>
      <vt:lpstr>Mini Örnekler (Parantez içerisindekiler kullanılacak hesapların isimleridir.)</vt:lpstr>
      <vt:lpstr>Hesaplardan Finansal Tablolara Geçiş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Serhan GÜRKAN</dc:creator>
  <cp:lastModifiedBy>Serhan GÜRKAN</cp:lastModifiedBy>
  <cp:revision>85</cp:revision>
  <dcterms:created xsi:type="dcterms:W3CDTF">2025-09-21T08:31:17Z</dcterms:created>
  <dcterms:modified xsi:type="dcterms:W3CDTF">2025-10-12T11:11:35Z</dcterms:modified>
</cp:coreProperties>
</file>