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notesMasterIdLst>
    <p:notesMasterId r:id="rId15"/>
  </p:notesMasterIdLst>
  <p:sldIdLst>
    <p:sldId id="256" r:id="rId2"/>
    <p:sldId id="338" r:id="rId3"/>
    <p:sldId id="342" r:id="rId4"/>
    <p:sldId id="345" r:id="rId5"/>
    <p:sldId id="343" r:id="rId6"/>
    <p:sldId id="344" r:id="rId7"/>
    <p:sldId id="346" r:id="rId8"/>
    <p:sldId id="364" r:id="rId9"/>
    <p:sldId id="347" r:id="rId10"/>
    <p:sldId id="348" r:id="rId11"/>
    <p:sldId id="349" r:id="rId12"/>
    <p:sldId id="350" r:id="rId13"/>
    <p:sldId id="363" r:id="rId1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170"/>
    <p:restoredTop sz="94690"/>
  </p:normalViewPr>
  <p:slideViewPr>
    <p:cSldViewPr snapToGrid="0">
      <p:cViewPr varScale="1">
        <p:scale>
          <a:sx n="151" d="100"/>
          <a:sy n="151" d="100"/>
        </p:scale>
        <p:origin x="150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5AB2A7-A0B9-8E41-8CDF-FA01279196D0}" type="datetimeFigureOut">
              <a:rPr lang="tr-TR" smtClean="0"/>
              <a:t>12.10.2025</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7A6AE6-0DDE-C447-8DF0-6904F9EF1CD4}" type="slidenum">
              <a:rPr lang="tr-TR" smtClean="0"/>
              <a:t>‹#›</a:t>
            </a:fld>
            <a:endParaRPr lang="tr-TR"/>
          </a:p>
        </p:txBody>
      </p:sp>
    </p:spTree>
    <p:extLst>
      <p:ext uri="{BB962C8B-B14F-4D97-AF65-F5344CB8AC3E}">
        <p14:creationId xmlns:p14="http://schemas.microsoft.com/office/powerpoint/2010/main" val="3786545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10/12/25</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103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10/12/25</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0101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10/12/25</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74801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10/12/25</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25639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10/12/25</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46724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10/12/25</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26421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10/12/25</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72578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10/12/25</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93903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10/12/25</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9820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10/12/25</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82492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10/12/25</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32627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10/12/25</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175362336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34" r:id="rId6"/>
    <p:sldLayoutId id="2147483729" r:id="rId7"/>
    <p:sldLayoutId id="2147483730" r:id="rId8"/>
    <p:sldLayoutId id="2147483731" r:id="rId9"/>
    <p:sldLayoutId id="2147483733" r:id="rId10"/>
    <p:sldLayoutId id="2147483732"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3" descr="Beyaz yüzeydeki renklerin bir tanıtım">
            <a:extLst>
              <a:ext uri="{FF2B5EF4-FFF2-40B4-BE49-F238E27FC236}">
                <a16:creationId xmlns:a16="http://schemas.microsoft.com/office/drawing/2014/main" id="{4B0D1D34-8305-B62C-6E9F-3B209FB5C406}"/>
              </a:ext>
            </a:extLst>
          </p:cNvPr>
          <p:cNvPicPr>
            <a:picLocks noChangeAspect="1"/>
          </p:cNvPicPr>
          <p:nvPr/>
        </p:nvPicPr>
        <p:blipFill>
          <a:blip r:embed="rId2"/>
          <a:srcRect t="2397" b="22603"/>
          <a:stretch>
            <a:fillRect/>
          </a:stretch>
        </p:blipFill>
        <p:spPr>
          <a:xfrm>
            <a:off x="20" y="10"/>
            <a:ext cx="12191981" cy="6857990"/>
          </a:xfrm>
          <a:prstGeom prst="rect">
            <a:avLst/>
          </a:prstGeom>
        </p:spPr>
      </p:pic>
      <p:sp>
        <p:nvSpPr>
          <p:cNvPr id="16"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715CADEE-C332-0E9C-29EC-E27064C990D7}"/>
              </a:ext>
            </a:extLst>
          </p:cNvPr>
          <p:cNvSpPr>
            <a:spLocks noGrp="1"/>
          </p:cNvSpPr>
          <p:nvPr>
            <p:ph type="ctrTitle"/>
          </p:nvPr>
        </p:nvSpPr>
        <p:spPr>
          <a:xfrm>
            <a:off x="404553" y="3091928"/>
            <a:ext cx="9078562" cy="2387600"/>
          </a:xfrm>
        </p:spPr>
        <p:txBody>
          <a:bodyPr>
            <a:normAutofit/>
          </a:bodyPr>
          <a:lstStyle/>
          <a:p>
            <a:r>
              <a:rPr lang="tr-TR" sz="6600" b="0" dirty="0">
                <a:solidFill>
                  <a:schemeClr val="bg1"/>
                </a:solidFill>
                <a:latin typeface="American Typewriter" panose="02090604020004020304" pitchFamily="18" charset="0"/>
              </a:rPr>
              <a:t>Yönetim Muhasebe</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lt Başlık 2">
            <a:extLst>
              <a:ext uri="{FF2B5EF4-FFF2-40B4-BE49-F238E27FC236}">
                <a16:creationId xmlns:a16="http://schemas.microsoft.com/office/drawing/2014/main" id="{178E8D61-838C-EA99-7CA2-582E312BF279}"/>
              </a:ext>
            </a:extLst>
          </p:cNvPr>
          <p:cNvSpPr>
            <a:spLocks noGrp="1"/>
          </p:cNvSpPr>
          <p:nvPr>
            <p:ph type="subTitle" idx="1"/>
          </p:nvPr>
        </p:nvSpPr>
        <p:spPr>
          <a:xfrm>
            <a:off x="404553" y="5624945"/>
            <a:ext cx="9078562" cy="592975"/>
          </a:xfrm>
        </p:spPr>
        <p:txBody>
          <a:bodyPr anchor="ctr">
            <a:normAutofit/>
          </a:bodyPr>
          <a:lstStyle/>
          <a:p>
            <a:r>
              <a:rPr lang="tr-TR" dirty="0">
                <a:solidFill>
                  <a:schemeClr val="bg1"/>
                </a:solidFill>
                <a:latin typeface="American Typewriter" panose="02090604020004020304" pitchFamily="18" charset="0"/>
              </a:rPr>
              <a:t>Prof. Dr. Serhan Gürkan</a:t>
            </a:r>
          </a:p>
        </p:txBody>
      </p:sp>
    </p:spTree>
    <p:extLst>
      <p:ext uri="{BB962C8B-B14F-4D97-AF65-F5344CB8AC3E}">
        <p14:creationId xmlns:p14="http://schemas.microsoft.com/office/powerpoint/2010/main" val="3588478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D47D5-3D39-CDE3-8C9F-E4161A4369C9}"/>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3A624B2-4CC9-D7DF-0AFB-411DE7AF487D}"/>
              </a:ext>
            </a:extLst>
          </p:cNvPr>
          <p:cNvSpPr>
            <a:spLocks noGrp="1"/>
          </p:cNvSpPr>
          <p:nvPr>
            <p:ph type="title"/>
          </p:nvPr>
        </p:nvSpPr>
        <p:spPr/>
        <p:txBody>
          <a:bodyPr>
            <a:normAutofit fontScale="90000"/>
          </a:bodyPr>
          <a:lstStyle/>
          <a:p>
            <a:r>
              <a:rPr lang="tr-TR" b="0" dirty="0">
                <a:latin typeface="American Typewriter Condensed L" panose="02090306020004020304" pitchFamily="18" charset="0"/>
              </a:rPr>
              <a:t>Örnek Olay — “Kadıköy Hoparlör Atölyesi: Sosyal Ticaret Reklam Paketi”</a:t>
            </a:r>
          </a:p>
        </p:txBody>
      </p:sp>
      <p:sp>
        <p:nvSpPr>
          <p:cNvPr id="3" name="İçerik Yer Tutucusu 2">
            <a:extLst>
              <a:ext uri="{FF2B5EF4-FFF2-40B4-BE49-F238E27FC236}">
                <a16:creationId xmlns:a16="http://schemas.microsoft.com/office/drawing/2014/main" id="{BF2E7DA8-B933-329C-43E8-0C643CEAC721}"/>
              </a:ext>
            </a:extLst>
          </p:cNvPr>
          <p:cNvSpPr>
            <a:spLocks noGrp="1"/>
          </p:cNvSpPr>
          <p:nvPr>
            <p:ph idx="1"/>
          </p:nvPr>
        </p:nvSpPr>
        <p:spPr>
          <a:xfrm>
            <a:off x="533400" y="2057400"/>
            <a:ext cx="10750296" cy="4800600"/>
          </a:xfrm>
        </p:spPr>
        <p:txBody>
          <a:bodyPr>
            <a:normAutofit lnSpcReduction="10000"/>
          </a:bodyPr>
          <a:lstStyle/>
          <a:p>
            <a:pPr marL="0" indent="0" algn="just">
              <a:buNone/>
            </a:pPr>
            <a:r>
              <a:rPr lang="tr-TR" dirty="0">
                <a:latin typeface="American Typewriter Condensed L" panose="02090306020004020304" pitchFamily="18" charset="0"/>
              </a:rPr>
              <a:t>İşletme: Kadıköy’de küçük bir teknoloji dükkânı: Hoparlör atölyesi + Trendyol/</a:t>
            </a:r>
            <a:r>
              <a:rPr lang="tr-TR" dirty="0" err="1">
                <a:latin typeface="American Typewriter Condensed L" panose="02090306020004020304" pitchFamily="18" charset="0"/>
              </a:rPr>
              <a:t>TikTok</a:t>
            </a:r>
            <a:r>
              <a:rPr lang="tr-TR" dirty="0">
                <a:latin typeface="American Typewriter Condensed L" panose="02090306020004020304" pitchFamily="18" charset="0"/>
              </a:rPr>
              <a:t> Shop mağazası.  Ürün: Bluetooth hoparlör (gençlerin piknik, kamp, oda set-</a:t>
            </a:r>
            <a:r>
              <a:rPr lang="tr-TR" dirty="0" err="1">
                <a:latin typeface="American Typewriter Condensed L" panose="02090306020004020304" pitchFamily="18" charset="0"/>
              </a:rPr>
              <a:t>up</a:t>
            </a:r>
            <a:r>
              <a:rPr lang="tr-TR" dirty="0">
                <a:latin typeface="American Typewriter Condensed L" panose="02090306020004020304" pitchFamily="18" charset="0"/>
              </a:rPr>
              <a:t> videolarında trend). Mevcut Aylık Durum (2025):</a:t>
            </a:r>
          </a:p>
          <a:p>
            <a:pPr marL="0" indent="0" algn="just">
              <a:buNone/>
            </a:pPr>
            <a:r>
              <a:rPr lang="tr-TR" dirty="0">
                <a:latin typeface="American Typewriter Condensed L" panose="02090306020004020304" pitchFamily="18" charset="0"/>
              </a:rPr>
              <a:t>Satış adedi: 400 adet  -  Birim satış fiyatı: $250 - Toplam satış geliri: $100.000</a:t>
            </a:r>
          </a:p>
          <a:p>
            <a:pPr marL="0" indent="0" algn="just">
              <a:buNone/>
            </a:pPr>
            <a:r>
              <a:rPr lang="tr-TR" dirty="0">
                <a:latin typeface="American Typewriter Condensed L" panose="02090306020004020304" pitchFamily="18" charset="0"/>
              </a:rPr>
              <a:t>Toplam değişken maliyet: $60.000 (kutu/akü/lojistik/komisyon vb.)</a:t>
            </a:r>
          </a:p>
          <a:p>
            <a:pPr marL="0" indent="0" algn="just">
              <a:buNone/>
            </a:pPr>
            <a:r>
              <a:rPr lang="tr-TR" dirty="0">
                <a:latin typeface="American Typewriter Condensed L" panose="02090306020004020304" pitchFamily="18" charset="0"/>
              </a:rPr>
              <a:t>Toplam sabit gider: $35.000 (kira, 2 personel, elektrik, küçük depo, yazılım abonelikleri)</a:t>
            </a:r>
          </a:p>
          <a:p>
            <a:pPr marL="0" indent="0" algn="just">
              <a:buNone/>
            </a:pPr>
            <a:r>
              <a:rPr lang="tr-TR" dirty="0">
                <a:latin typeface="American Typewriter Condensed L" panose="02090306020004020304" pitchFamily="18" charset="0"/>
              </a:rPr>
              <a:t>Net faaliyet kârı: $5.000</a:t>
            </a:r>
          </a:p>
          <a:p>
            <a:pPr marL="0" indent="0" algn="just">
              <a:buNone/>
            </a:pPr>
            <a:r>
              <a:rPr lang="tr-TR" b="1" dirty="0">
                <a:solidFill>
                  <a:srgbClr val="FF0000"/>
                </a:solidFill>
                <a:latin typeface="American Typewriter Condensed L" panose="02090306020004020304" pitchFamily="18" charset="0"/>
              </a:rPr>
              <a:t>Sosyal Ticaret Reklam Paketi (Aylık +$10.000): </a:t>
            </a:r>
            <a:r>
              <a:rPr lang="tr-TR" dirty="0" err="1">
                <a:latin typeface="American Typewriter Condensed L" panose="02090306020004020304" pitchFamily="18" charset="0"/>
              </a:rPr>
              <a:t>Iinfluencer</a:t>
            </a:r>
            <a:r>
              <a:rPr lang="tr-TR" dirty="0">
                <a:latin typeface="American Typewriter Condensed L" panose="02090306020004020304" pitchFamily="18" charset="0"/>
              </a:rPr>
              <a:t> içerikleri (telefonla çekilmiş gerçek deneyim videoları) + </a:t>
            </a:r>
            <a:r>
              <a:rPr lang="tr-TR" dirty="0" err="1">
                <a:latin typeface="American Typewriter Condensed L" panose="02090306020004020304" pitchFamily="18" charset="0"/>
              </a:rPr>
              <a:t>PMax</a:t>
            </a:r>
            <a:r>
              <a:rPr lang="tr-TR" dirty="0">
                <a:latin typeface="American Typewriter Condensed L" panose="02090306020004020304" pitchFamily="18" charset="0"/>
              </a:rPr>
              <a:t> tarzı akıllı reklam + </a:t>
            </a:r>
            <a:r>
              <a:rPr lang="tr-TR" dirty="0" err="1">
                <a:latin typeface="American Typewriter Condensed L" panose="02090306020004020304" pitchFamily="18" charset="0"/>
              </a:rPr>
              <a:t>retargeting</a:t>
            </a:r>
            <a:r>
              <a:rPr lang="tr-TR" dirty="0">
                <a:latin typeface="American Typewriter Condensed L" panose="02090306020004020304" pitchFamily="18" charset="0"/>
              </a:rPr>
              <a:t>, + Trendyol’da sponsorlu ürün ve “sepete ekleyip çıkana” kupon akışı, + Mağazada </a:t>
            </a:r>
            <a:r>
              <a:rPr lang="tr-TR" dirty="0" err="1">
                <a:latin typeface="American Typewriter Condensed L" panose="02090306020004020304" pitchFamily="18" charset="0"/>
              </a:rPr>
              <a:t>QR’lı</a:t>
            </a:r>
            <a:r>
              <a:rPr lang="tr-TR" dirty="0">
                <a:latin typeface="American Typewriter Condensed L" panose="02090306020004020304" pitchFamily="18" charset="0"/>
              </a:rPr>
              <a:t> demo standı ve WhatsApp Business otomatik yanıt.</a:t>
            </a:r>
          </a:p>
        </p:txBody>
      </p:sp>
    </p:spTree>
    <p:extLst>
      <p:ext uri="{BB962C8B-B14F-4D97-AF65-F5344CB8AC3E}">
        <p14:creationId xmlns:p14="http://schemas.microsoft.com/office/powerpoint/2010/main" val="2297886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F215A-D1AF-C104-B078-32053E76E292}"/>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945CDB4-CE5C-DAF1-7FE9-F1A7B2C7677C}"/>
              </a:ext>
            </a:extLst>
          </p:cNvPr>
          <p:cNvSpPr>
            <a:spLocks noGrp="1"/>
          </p:cNvSpPr>
          <p:nvPr>
            <p:ph type="title"/>
          </p:nvPr>
        </p:nvSpPr>
        <p:spPr/>
        <p:txBody>
          <a:bodyPr>
            <a:normAutofit fontScale="90000"/>
          </a:bodyPr>
          <a:lstStyle/>
          <a:p>
            <a:r>
              <a:rPr lang="tr-TR" dirty="0">
                <a:latin typeface="American Typewriter Condensed L" panose="02090306020004020304" pitchFamily="18" charset="0"/>
              </a:rPr>
              <a:t>Sosyal medyada reklam versem, o parayı geri kazanabilir miyim?</a:t>
            </a:r>
            <a:endParaRPr lang="tr-TR" b="0" dirty="0">
              <a:latin typeface="American Typewriter Condensed L" panose="02090306020004020304" pitchFamily="18" charset="0"/>
            </a:endParaRPr>
          </a:p>
        </p:txBody>
      </p:sp>
      <p:sp>
        <p:nvSpPr>
          <p:cNvPr id="3" name="İçerik Yer Tutucusu 2">
            <a:extLst>
              <a:ext uri="{FF2B5EF4-FFF2-40B4-BE49-F238E27FC236}">
                <a16:creationId xmlns:a16="http://schemas.microsoft.com/office/drawing/2014/main" id="{F7C67E48-7226-4CEC-BF2F-2AE58AAE90F8}"/>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Beklenen etki (satış müdürü tahmini):</a:t>
            </a:r>
          </a:p>
          <a:p>
            <a:pPr marL="0" indent="0" algn="just">
              <a:buNone/>
            </a:pPr>
            <a:r>
              <a:rPr lang="tr-TR" dirty="0">
                <a:latin typeface="American Typewriter Condensed L" panose="02090306020004020304" pitchFamily="18" charset="0"/>
              </a:rPr>
              <a:t>Aylık adet: 400 → 520</a:t>
            </a:r>
          </a:p>
          <a:p>
            <a:pPr marL="0" indent="0" algn="just">
              <a:buNone/>
            </a:pPr>
            <a:r>
              <a:rPr lang="tr-TR" dirty="0">
                <a:latin typeface="American Typewriter Condensed L" panose="02090306020004020304" pitchFamily="18" charset="0"/>
              </a:rPr>
              <a:t>Ayık ciro: $100.000 → $130.000</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Bu reklam paketi kendini karşılasın diye satışlarımın en az kaç adet artması gerekir?</a:t>
            </a:r>
          </a:p>
          <a:p>
            <a:pPr marL="0" indent="0" algn="just">
              <a:buNone/>
            </a:pPr>
            <a:endParaRPr lang="tr-TR" dirty="0">
              <a:latin typeface="American Typewriter Condensed L" panose="02090306020004020304" pitchFamily="18" charset="0"/>
            </a:endParaRPr>
          </a:p>
        </p:txBody>
      </p:sp>
    </p:spTree>
    <p:extLst>
      <p:ext uri="{BB962C8B-B14F-4D97-AF65-F5344CB8AC3E}">
        <p14:creationId xmlns:p14="http://schemas.microsoft.com/office/powerpoint/2010/main" val="2047507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9E0E7-3774-299B-7D2A-0E4DF5B8CBD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D75080A-4558-6056-39F8-402C4988C321}"/>
              </a:ext>
            </a:extLst>
          </p:cNvPr>
          <p:cNvSpPr>
            <a:spLocks noGrp="1"/>
          </p:cNvSpPr>
          <p:nvPr>
            <p:ph type="title"/>
          </p:nvPr>
        </p:nvSpPr>
        <p:spPr/>
        <p:txBody>
          <a:bodyPr/>
          <a:lstStyle/>
          <a:p>
            <a:r>
              <a:rPr lang="tr-TR" b="0" dirty="0">
                <a:latin typeface="American Typewriter Condensed L" panose="02090306020004020304" pitchFamily="18" charset="0"/>
              </a:rPr>
              <a:t>Yeni Durum</a:t>
            </a:r>
          </a:p>
        </p:txBody>
      </p:sp>
      <p:sp>
        <p:nvSpPr>
          <p:cNvPr id="3" name="İçerik Yer Tutucusu 2">
            <a:extLst>
              <a:ext uri="{FF2B5EF4-FFF2-40B4-BE49-F238E27FC236}">
                <a16:creationId xmlns:a16="http://schemas.microsoft.com/office/drawing/2014/main" id="{0ACFD64B-FD7F-E282-AA5D-91A88F9FBDA6}"/>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Satış Geliri: 520 × 250 = $130.000</a:t>
            </a:r>
          </a:p>
          <a:p>
            <a:pPr marL="0" indent="0" algn="just">
              <a:buNone/>
            </a:pPr>
            <a:r>
              <a:rPr lang="tr-TR" dirty="0">
                <a:latin typeface="American Typewriter Condensed L" panose="02090306020004020304" pitchFamily="18" charset="0"/>
              </a:rPr>
              <a:t>Toplam Değişken Gider: 520 × 150 = $78.000</a:t>
            </a:r>
          </a:p>
          <a:p>
            <a:pPr marL="0" indent="0" algn="just">
              <a:buNone/>
            </a:pPr>
            <a:r>
              <a:rPr lang="tr-TR" dirty="0">
                <a:latin typeface="American Typewriter Condensed L" panose="02090306020004020304" pitchFamily="18" charset="0"/>
              </a:rPr>
              <a:t>Toplam Katkı Payı: 130.000 − 78.000 = $52.000</a:t>
            </a:r>
          </a:p>
          <a:p>
            <a:pPr marL="0" indent="0" algn="just">
              <a:buNone/>
            </a:pPr>
            <a:r>
              <a:rPr lang="tr-TR" dirty="0">
                <a:latin typeface="American Typewriter Condensed L" panose="02090306020004020304" pitchFamily="18" charset="0"/>
              </a:rPr>
              <a:t>Toplam Sabit Gider: $45.000</a:t>
            </a:r>
          </a:p>
          <a:p>
            <a:pPr marL="0" indent="0" algn="just">
              <a:buNone/>
            </a:pPr>
            <a:r>
              <a:rPr lang="tr-TR" dirty="0">
                <a:latin typeface="American Typewriter Condensed L" panose="02090306020004020304" pitchFamily="18" charset="0"/>
              </a:rPr>
              <a:t>Net Faaliyet Kârı (NOI): $7.000</a:t>
            </a:r>
          </a:p>
        </p:txBody>
      </p:sp>
    </p:spTree>
    <p:extLst>
      <p:ext uri="{BB962C8B-B14F-4D97-AF65-F5344CB8AC3E}">
        <p14:creationId xmlns:p14="http://schemas.microsoft.com/office/powerpoint/2010/main" val="339888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788C5-9DCC-2E36-F72A-2464583AD1F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6117E64-5A48-8239-1B59-A11CF077B2CC}"/>
              </a:ext>
            </a:extLst>
          </p:cNvPr>
          <p:cNvSpPr>
            <a:spLocks noGrp="1"/>
          </p:cNvSpPr>
          <p:nvPr>
            <p:ph type="title"/>
          </p:nvPr>
        </p:nvSpPr>
        <p:spPr/>
        <p:txBody>
          <a:bodyPr>
            <a:normAutofit fontScale="90000"/>
          </a:bodyPr>
          <a:lstStyle/>
          <a:p>
            <a:r>
              <a:rPr lang="tr-TR" b="0" dirty="0">
                <a:latin typeface="American Typewriter Condensed L" panose="02090306020004020304" pitchFamily="18" charset="0"/>
              </a:rPr>
              <a:t>Pazarlama sorumlusu Lara’nın fikrini uygulayalım mı?</a:t>
            </a:r>
          </a:p>
        </p:txBody>
      </p:sp>
      <p:sp>
        <p:nvSpPr>
          <p:cNvPr id="3" name="İçerik Yer Tutucusu 2">
            <a:extLst>
              <a:ext uri="{FF2B5EF4-FFF2-40B4-BE49-F238E27FC236}">
                <a16:creationId xmlns:a16="http://schemas.microsoft.com/office/drawing/2014/main" id="{EA44A102-82B3-CBDA-85B0-24239E368FC8}"/>
              </a:ext>
            </a:extLst>
          </p:cNvPr>
          <p:cNvSpPr>
            <a:spLocks noGrp="1"/>
          </p:cNvSpPr>
          <p:nvPr>
            <p:ph idx="1"/>
          </p:nvPr>
        </p:nvSpPr>
        <p:spPr>
          <a:xfrm>
            <a:off x="516467" y="2023533"/>
            <a:ext cx="10767229" cy="4512734"/>
          </a:xfrm>
        </p:spPr>
        <p:txBody>
          <a:bodyPr>
            <a:normAutofit/>
          </a:bodyPr>
          <a:lstStyle/>
          <a:p>
            <a:pPr marL="0" indent="0" algn="just">
              <a:buNone/>
            </a:pPr>
            <a:r>
              <a:rPr lang="tr-TR" dirty="0">
                <a:latin typeface="American Typewriter Condensed L" panose="02090306020004020304" pitchFamily="18" charset="0"/>
              </a:rPr>
              <a:t>Sonraki ay, toplantı odasında ekranlara </a:t>
            </a:r>
            <a:r>
              <a:rPr lang="tr-TR" dirty="0" err="1">
                <a:latin typeface="American Typewriter Condensed L" panose="02090306020004020304" pitchFamily="18" charset="0"/>
              </a:rPr>
              <a:t>TikTok</a:t>
            </a:r>
            <a:r>
              <a:rPr lang="tr-TR" dirty="0">
                <a:latin typeface="American Typewriter Condensed L" panose="02090306020004020304" pitchFamily="18" charset="0"/>
              </a:rPr>
              <a:t> yorum ısı haritası ve iade notları yansıyor. Pazarlama sorumlusu Lara söze giriyor: “Son 30 günde ‘</a:t>
            </a:r>
            <a:r>
              <a:rPr lang="tr-TR" dirty="0" err="1">
                <a:latin typeface="American Typewriter Condensed L" panose="02090306020004020304" pitchFamily="18" charset="0"/>
              </a:rPr>
              <a:t>bass</a:t>
            </a:r>
            <a:r>
              <a:rPr lang="tr-TR" dirty="0">
                <a:latin typeface="American Typewriter Condensed L" panose="02090306020004020304" pitchFamily="18" charset="0"/>
              </a:rPr>
              <a:t>’ ve ‘pil ömrü’ anahtar kelimeleri yorumlarda zirveye çıktı; ‘ses kalitesi’ puanı yükseldikçe sepete ekleme oranı belirgin artıyor. Ayrıca iade notlarında ‘ses beklediğim kadar güçlü değil’ ifadesi öne çıkıyor. </a:t>
            </a:r>
          </a:p>
          <a:p>
            <a:pPr marL="0" indent="0" algn="just">
              <a:buNone/>
            </a:pPr>
            <a:r>
              <a:rPr lang="tr-TR" dirty="0">
                <a:latin typeface="American Typewriter Condensed L" panose="02090306020004020304" pitchFamily="18" charset="0"/>
              </a:rPr>
              <a:t>Önerim şu: daha kaliteli sürücü ve batarya kullanalım; bu, birim değişken maliyeti +$10 artırır ama ürün inceleme puanını yukarı taşıyıp içerik üreticilerinin ‘</a:t>
            </a:r>
            <a:r>
              <a:rPr lang="tr-TR" dirty="0" err="1">
                <a:latin typeface="American Typewriter Condensed L" panose="02090306020004020304" pitchFamily="18" charset="0"/>
              </a:rPr>
              <a:t>sound</a:t>
            </a:r>
            <a:r>
              <a:rPr lang="tr-TR" dirty="0">
                <a:latin typeface="American Typewriter Condensed L" panose="02090306020004020304" pitchFamily="18" charset="0"/>
              </a:rPr>
              <a:t> test’ videolarında bizi öne çıkarır. Bu hamleyle aylık satışın 600 adede çıkmasını bekliyorum.” </a:t>
            </a:r>
          </a:p>
          <a:p>
            <a:pPr marL="0" indent="0" algn="just">
              <a:buNone/>
            </a:pPr>
            <a:r>
              <a:rPr lang="tr-TR" dirty="0">
                <a:latin typeface="American Typewriter Condensed L" panose="02090306020004020304" pitchFamily="18" charset="0"/>
              </a:rPr>
              <a:t>Ekranlar kararırken yönetim size dönüyor.</a:t>
            </a:r>
          </a:p>
        </p:txBody>
      </p:sp>
    </p:spTree>
    <p:extLst>
      <p:ext uri="{BB962C8B-B14F-4D97-AF65-F5344CB8AC3E}">
        <p14:creationId xmlns:p14="http://schemas.microsoft.com/office/powerpoint/2010/main" val="4195029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72751-076E-661B-3D90-E19B95CA9E1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A2FB6903-0C3A-722F-CF9F-1C2902EA2E19}"/>
              </a:ext>
            </a:extLst>
          </p:cNvPr>
          <p:cNvSpPr>
            <a:spLocks noGrp="1"/>
          </p:cNvSpPr>
          <p:nvPr>
            <p:ph type="title"/>
          </p:nvPr>
        </p:nvSpPr>
        <p:spPr/>
        <p:txBody>
          <a:bodyPr/>
          <a:lstStyle/>
          <a:p>
            <a:r>
              <a:rPr lang="tr-TR" b="0" dirty="0">
                <a:latin typeface="American Typewriter Condensed L" panose="02090306020004020304" pitchFamily="18" charset="0"/>
              </a:rPr>
              <a:t>Yeni Durum</a:t>
            </a:r>
          </a:p>
        </p:txBody>
      </p:sp>
      <p:sp>
        <p:nvSpPr>
          <p:cNvPr id="3" name="İçerik Yer Tutucusu 2">
            <a:extLst>
              <a:ext uri="{FF2B5EF4-FFF2-40B4-BE49-F238E27FC236}">
                <a16:creationId xmlns:a16="http://schemas.microsoft.com/office/drawing/2014/main" id="{4919A0CE-E7D5-CC0F-131E-5FCC2AA537F1}"/>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Satış Geliri: 600 × 250 = $150.000 </a:t>
            </a:r>
          </a:p>
          <a:p>
            <a:pPr marL="0" indent="0" algn="just">
              <a:buNone/>
            </a:pPr>
            <a:r>
              <a:rPr lang="tr-TR" dirty="0">
                <a:latin typeface="American Typewriter Condensed L" panose="02090306020004020304" pitchFamily="18" charset="0"/>
              </a:rPr>
              <a:t>Toplam Değişken Gider: 600 × 160 = $96.000 </a:t>
            </a:r>
          </a:p>
          <a:p>
            <a:pPr marL="0" indent="0" algn="just">
              <a:buNone/>
            </a:pPr>
            <a:r>
              <a:rPr lang="tr-TR" dirty="0">
                <a:latin typeface="American Typewriter Condensed L" panose="02090306020004020304" pitchFamily="18" charset="0"/>
              </a:rPr>
              <a:t>Toplam Katkı Payı: 130.000 − 78.000 = $54.000 </a:t>
            </a:r>
          </a:p>
          <a:p>
            <a:pPr marL="0" indent="0" algn="just">
              <a:buNone/>
            </a:pPr>
            <a:r>
              <a:rPr lang="tr-TR" dirty="0">
                <a:latin typeface="American Typewriter Condensed L" panose="02090306020004020304" pitchFamily="18" charset="0"/>
              </a:rPr>
              <a:t>Toplam Sabit Gider: $45.000 </a:t>
            </a:r>
          </a:p>
          <a:p>
            <a:pPr marL="0" indent="0" algn="just">
              <a:buNone/>
            </a:pPr>
            <a:r>
              <a:rPr lang="tr-TR" dirty="0">
                <a:latin typeface="American Typewriter Condensed L" panose="02090306020004020304" pitchFamily="18" charset="0"/>
              </a:rPr>
              <a:t>Net Faaliyet Kârı (NOI): $9.000</a:t>
            </a:r>
          </a:p>
        </p:txBody>
      </p:sp>
    </p:spTree>
    <p:extLst>
      <p:ext uri="{BB962C8B-B14F-4D97-AF65-F5344CB8AC3E}">
        <p14:creationId xmlns:p14="http://schemas.microsoft.com/office/powerpoint/2010/main" val="1250144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9EE2B-A2AE-3892-1127-007D664DDC9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31F3D0C-FEFC-BC72-D0CA-DD15E856432C}"/>
              </a:ext>
            </a:extLst>
          </p:cNvPr>
          <p:cNvSpPr>
            <a:spLocks noGrp="1"/>
          </p:cNvSpPr>
          <p:nvPr>
            <p:ph type="title"/>
          </p:nvPr>
        </p:nvSpPr>
        <p:spPr/>
        <p:txBody>
          <a:bodyPr/>
          <a:lstStyle/>
          <a:p>
            <a:r>
              <a:rPr lang="tr-TR" b="0" dirty="0">
                <a:latin typeface="American Typewriter Condensed L" panose="02090306020004020304" pitchFamily="18" charset="0"/>
              </a:rPr>
              <a:t>Lara ve yeni önerisi</a:t>
            </a:r>
          </a:p>
        </p:txBody>
      </p:sp>
      <p:sp>
        <p:nvSpPr>
          <p:cNvPr id="3" name="İçerik Yer Tutucusu 2">
            <a:extLst>
              <a:ext uri="{FF2B5EF4-FFF2-40B4-BE49-F238E27FC236}">
                <a16:creationId xmlns:a16="http://schemas.microsoft.com/office/drawing/2014/main" id="{4FEA0BFF-775A-4679-8F19-BE076BFE0045}"/>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Sonraki ay toplantıdasınız. Lara, kalite hamlesi sonrası tabloyu gösterip yeni bir öneri sunuyor: “Satış fiyatını $20 düşürelim (250 → 230). Buna paralel reklam bütçesini +$15.000 artıralım. Bu kombinin </a:t>
            </a:r>
            <a:r>
              <a:rPr lang="tr-TR" dirty="0" err="1">
                <a:latin typeface="American Typewriter Condensed L" panose="02090306020004020304" pitchFamily="18" charset="0"/>
              </a:rPr>
              <a:t>TikTok</a:t>
            </a:r>
            <a:r>
              <a:rPr lang="tr-TR" dirty="0">
                <a:latin typeface="American Typewriter Condensed L" panose="02090306020004020304" pitchFamily="18" charset="0"/>
              </a:rPr>
              <a:t> ve Trendyol görünürlüğünü %50 artıracağını, dolayısıyla satış hacmini 600’den 900 adede çıkaracağını öngörüyorum.”</a:t>
            </a:r>
          </a:p>
        </p:txBody>
      </p:sp>
    </p:spTree>
    <p:extLst>
      <p:ext uri="{BB962C8B-B14F-4D97-AF65-F5344CB8AC3E}">
        <p14:creationId xmlns:p14="http://schemas.microsoft.com/office/powerpoint/2010/main" val="858238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9EDCE-7AB0-5A1B-3BE5-F5A654F0C1D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C9EE4155-AEDD-0066-AD05-177701C7BD8B}"/>
              </a:ext>
            </a:extLst>
          </p:cNvPr>
          <p:cNvSpPr>
            <a:spLocks noGrp="1"/>
          </p:cNvSpPr>
          <p:nvPr>
            <p:ph type="title"/>
          </p:nvPr>
        </p:nvSpPr>
        <p:spPr/>
        <p:txBody>
          <a:bodyPr/>
          <a:lstStyle/>
          <a:p>
            <a:r>
              <a:rPr lang="tr-TR" b="0" dirty="0">
                <a:latin typeface="American Typewriter Condensed L" panose="02090306020004020304" pitchFamily="18" charset="0"/>
              </a:rPr>
              <a:t>Yeni Durum</a:t>
            </a:r>
          </a:p>
        </p:txBody>
      </p:sp>
      <p:sp>
        <p:nvSpPr>
          <p:cNvPr id="3" name="İçerik Yer Tutucusu 2">
            <a:extLst>
              <a:ext uri="{FF2B5EF4-FFF2-40B4-BE49-F238E27FC236}">
                <a16:creationId xmlns:a16="http://schemas.microsoft.com/office/drawing/2014/main" id="{D7B368AE-3597-807A-0CD6-0C95991E48BC}"/>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Satış Geliri: 600 × 250 = $150.000 </a:t>
            </a:r>
          </a:p>
          <a:p>
            <a:pPr marL="0" indent="0" algn="just">
              <a:buNone/>
            </a:pPr>
            <a:r>
              <a:rPr lang="tr-TR" dirty="0">
                <a:latin typeface="American Typewriter Condensed L" panose="02090306020004020304" pitchFamily="18" charset="0"/>
              </a:rPr>
              <a:t>Toplam Değişken Gider: 600 × 160 = $96.000 </a:t>
            </a:r>
          </a:p>
          <a:p>
            <a:pPr marL="0" indent="0" algn="just">
              <a:buNone/>
            </a:pPr>
            <a:r>
              <a:rPr lang="tr-TR" dirty="0">
                <a:latin typeface="American Typewriter Condensed L" panose="02090306020004020304" pitchFamily="18" charset="0"/>
              </a:rPr>
              <a:t>Toplam Katkı Payı: 130.000 − 78.000 = $54.000 </a:t>
            </a:r>
          </a:p>
          <a:p>
            <a:pPr marL="0" indent="0" algn="just">
              <a:buNone/>
            </a:pPr>
            <a:r>
              <a:rPr lang="tr-TR" dirty="0">
                <a:latin typeface="American Typewriter Condensed L" panose="02090306020004020304" pitchFamily="18" charset="0"/>
              </a:rPr>
              <a:t>Toplam Sabit Gider: $45.000 </a:t>
            </a:r>
          </a:p>
          <a:p>
            <a:pPr marL="0" indent="0" algn="just">
              <a:buNone/>
            </a:pPr>
            <a:r>
              <a:rPr lang="tr-TR" dirty="0">
                <a:latin typeface="American Typewriter Condensed L" panose="02090306020004020304" pitchFamily="18" charset="0"/>
              </a:rPr>
              <a:t>Net Faaliyet Kârı (NOI): $9.000</a:t>
            </a:r>
          </a:p>
        </p:txBody>
      </p:sp>
    </p:spTree>
    <p:extLst>
      <p:ext uri="{BB962C8B-B14F-4D97-AF65-F5344CB8AC3E}">
        <p14:creationId xmlns:p14="http://schemas.microsoft.com/office/powerpoint/2010/main" val="1648019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EA3C2-1ED7-6AAD-1AF1-4641B77C653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A96D2391-C865-1825-F60C-1BEBDE52AEEA}"/>
              </a:ext>
            </a:extLst>
          </p:cNvPr>
          <p:cNvSpPr>
            <a:spLocks noGrp="1"/>
          </p:cNvSpPr>
          <p:nvPr>
            <p:ph type="title"/>
          </p:nvPr>
        </p:nvSpPr>
        <p:spPr/>
        <p:txBody>
          <a:bodyPr/>
          <a:lstStyle/>
          <a:p>
            <a:r>
              <a:rPr lang="tr-TR" b="0" dirty="0">
                <a:latin typeface="American Typewriter Condensed L" panose="02090306020004020304" pitchFamily="18" charset="0"/>
              </a:rPr>
              <a:t>Yeni teklif</a:t>
            </a:r>
          </a:p>
        </p:txBody>
      </p:sp>
      <p:sp>
        <p:nvSpPr>
          <p:cNvPr id="3" name="İçerik Yer Tutucusu 2">
            <a:extLst>
              <a:ext uri="{FF2B5EF4-FFF2-40B4-BE49-F238E27FC236}">
                <a16:creationId xmlns:a16="http://schemas.microsoft.com/office/drawing/2014/main" id="{0079C449-2E2D-84D5-B62A-81AE3F115F5C}"/>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Lara’nın teklifi kabul edilmedikten sonra söz alan kıdemli saha sorumlusu Mert doğrudan konuya giriyor: “Kapanışı sahada biz yapıyoruz; düz maaş motivasyonu öldürüyor. Aylık $6.000 sabit maaş yerine (3 eleman * $2.000 aylık maaş) satış başına $15 komisyona geçelim. Prim görünce ekip demo randevularını yukarı çeker; hacmi %15 artırıp 600 → 690 adede çıkartırız.” Mert omuz silkerek bitiriyor: “Basit—performansı ödüllendir, satış ivmesi gelsin.”</a:t>
            </a:r>
          </a:p>
        </p:txBody>
      </p:sp>
    </p:spTree>
    <p:extLst>
      <p:ext uri="{BB962C8B-B14F-4D97-AF65-F5344CB8AC3E}">
        <p14:creationId xmlns:p14="http://schemas.microsoft.com/office/powerpoint/2010/main" val="887988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46F30-6E46-E8CF-B93D-95472016DE38}"/>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98764BDD-068C-ED31-F1B4-431EE665BFF2}"/>
              </a:ext>
            </a:extLst>
          </p:cNvPr>
          <p:cNvSpPr>
            <a:spLocks noGrp="1"/>
          </p:cNvSpPr>
          <p:nvPr>
            <p:ph type="title"/>
          </p:nvPr>
        </p:nvSpPr>
        <p:spPr/>
        <p:txBody>
          <a:bodyPr/>
          <a:lstStyle/>
          <a:p>
            <a:r>
              <a:rPr lang="tr-TR" b="0" dirty="0">
                <a:latin typeface="American Typewriter Condensed L" panose="02090306020004020304" pitchFamily="18" charset="0"/>
              </a:rPr>
              <a:t>Yeni Durum</a:t>
            </a:r>
          </a:p>
        </p:txBody>
      </p:sp>
      <p:sp>
        <p:nvSpPr>
          <p:cNvPr id="3" name="İçerik Yer Tutucusu 2">
            <a:extLst>
              <a:ext uri="{FF2B5EF4-FFF2-40B4-BE49-F238E27FC236}">
                <a16:creationId xmlns:a16="http://schemas.microsoft.com/office/drawing/2014/main" id="{82DD4A9F-C533-0AB9-C5FE-D7D614A24CAD}"/>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Satış Geliri: 690 × 250 = $172.500</a:t>
            </a:r>
          </a:p>
          <a:p>
            <a:pPr marL="0" indent="0" algn="just">
              <a:buNone/>
            </a:pPr>
            <a:r>
              <a:rPr lang="tr-TR" dirty="0">
                <a:latin typeface="American Typewriter Condensed L" panose="02090306020004020304" pitchFamily="18" charset="0"/>
              </a:rPr>
              <a:t>Toplam Değişken Gider: 690 × 175 = $120.750</a:t>
            </a:r>
          </a:p>
          <a:p>
            <a:pPr marL="0" indent="0" algn="just">
              <a:buNone/>
            </a:pPr>
            <a:r>
              <a:rPr lang="tr-TR" dirty="0">
                <a:latin typeface="American Typewriter Condensed L" panose="02090306020004020304" pitchFamily="18" charset="0"/>
              </a:rPr>
              <a:t>Toplam Katkı Payı: 172.500 − 120.750 = $51.750</a:t>
            </a:r>
          </a:p>
          <a:p>
            <a:pPr marL="0" indent="0" algn="just">
              <a:buNone/>
            </a:pPr>
            <a:r>
              <a:rPr lang="tr-TR" dirty="0">
                <a:latin typeface="American Typewriter Condensed L" panose="02090306020004020304" pitchFamily="18" charset="0"/>
              </a:rPr>
              <a:t>Toplam Sabit Gider: $39.000</a:t>
            </a:r>
          </a:p>
          <a:p>
            <a:pPr marL="0" indent="0" algn="just">
              <a:buNone/>
            </a:pPr>
            <a:r>
              <a:rPr lang="tr-TR" dirty="0">
                <a:latin typeface="American Typewriter Condensed L" panose="02090306020004020304" pitchFamily="18" charset="0"/>
              </a:rPr>
              <a:t>Net Faaliyet Kârı (NOI): $12.750</a:t>
            </a:r>
          </a:p>
        </p:txBody>
      </p:sp>
    </p:spTree>
    <p:extLst>
      <p:ext uri="{BB962C8B-B14F-4D97-AF65-F5344CB8AC3E}">
        <p14:creationId xmlns:p14="http://schemas.microsoft.com/office/powerpoint/2010/main" val="3187704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2A626-A01F-A369-A0E1-0C1E283D5AC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BD5FE212-B3F4-632B-3C08-2E3AB24F5190}"/>
              </a:ext>
            </a:extLst>
          </p:cNvPr>
          <p:cNvSpPr>
            <a:spLocks noGrp="1"/>
          </p:cNvSpPr>
          <p:nvPr>
            <p:ph type="title"/>
          </p:nvPr>
        </p:nvSpPr>
        <p:spPr/>
        <p:txBody>
          <a:bodyPr/>
          <a:lstStyle/>
          <a:p>
            <a:r>
              <a:rPr lang="tr-TR" b="0" dirty="0">
                <a:latin typeface="American Typewriter Condensed L" panose="02090306020004020304" pitchFamily="18" charset="0"/>
              </a:rPr>
              <a:t>Maliyet yapısı değişikliği</a:t>
            </a:r>
          </a:p>
        </p:txBody>
      </p:sp>
      <p:sp>
        <p:nvSpPr>
          <p:cNvPr id="3" name="İçerik Yer Tutucusu 2">
            <a:extLst>
              <a:ext uri="{FF2B5EF4-FFF2-40B4-BE49-F238E27FC236}">
                <a16:creationId xmlns:a16="http://schemas.microsoft.com/office/drawing/2014/main" id="{01970322-4EE9-AF87-6FF8-E14359E55766}"/>
              </a:ext>
            </a:extLst>
          </p:cNvPr>
          <p:cNvSpPr>
            <a:spLocks noGrp="1"/>
          </p:cNvSpPr>
          <p:nvPr>
            <p:ph idx="1"/>
          </p:nvPr>
        </p:nvSpPr>
        <p:spPr>
          <a:xfrm>
            <a:off x="533399" y="2006599"/>
            <a:ext cx="11040533" cy="4656667"/>
          </a:xfrm>
        </p:spPr>
        <p:txBody>
          <a:bodyPr>
            <a:normAutofit fontScale="92500" lnSpcReduction="10000"/>
          </a:bodyPr>
          <a:lstStyle/>
          <a:p>
            <a:pPr marL="0" indent="0" algn="just">
              <a:buNone/>
            </a:pPr>
            <a:r>
              <a:rPr lang="tr-TR" dirty="0">
                <a:latin typeface="American Typewriter Condensed L" panose="02090306020004020304" pitchFamily="18" charset="0"/>
              </a:rPr>
              <a:t>Pazartesi toplantısında iki strateji masada: “Otomasyon” ve “Esnek İşgücü.” Son ayın modelini biliyoruz (690 adet; birim fiyat 250; birim değişken 175; sabit 39.000; kâr 12.750). </a:t>
            </a:r>
          </a:p>
          <a:p>
            <a:pPr marL="0" indent="0" algn="just">
              <a:buNone/>
            </a:pPr>
            <a:r>
              <a:rPr lang="tr-TR" dirty="0">
                <a:latin typeface="American Typewriter Condensed L" panose="02090306020004020304" pitchFamily="18" charset="0"/>
              </a:rPr>
              <a:t>Operasyon müdürü, otomasyonla birim başına malzeme/işçilik veriminin artacağını, birim değişken maliyetin 175’ten 135’e düşeceğini, buna karşılık yazılım–makine kiraları nedeniyle sabit giderin 39.000’den 64.000’e çıkacağını söylüyor. Bu Otomasyon seçeneğinde, 690 adet satış korunursa satış geliri 172.500, toplam değişken 93.150, katkı payı 79.350, NOI 15.350 olur. </a:t>
            </a:r>
          </a:p>
          <a:p>
            <a:pPr marL="0" indent="0" algn="just">
              <a:buNone/>
            </a:pPr>
            <a:r>
              <a:rPr lang="tr-TR" dirty="0">
                <a:latin typeface="American Typewriter Condensed L" panose="02090306020004020304" pitchFamily="18" charset="0"/>
              </a:rPr>
              <a:t>Ticari direktörün alternatifi Esnek İşgücü: </a:t>
            </a:r>
            <a:r>
              <a:rPr lang="tr-TR" dirty="0" err="1">
                <a:latin typeface="American Typewriter Condensed L" panose="02090306020004020304" pitchFamily="18" charset="0"/>
              </a:rPr>
              <a:t>showroom</a:t>
            </a:r>
            <a:r>
              <a:rPr lang="tr-TR" dirty="0">
                <a:latin typeface="American Typewriter Condensed L" panose="02090306020004020304" pitchFamily="18" charset="0"/>
              </a:rPr>
              <a:t> saatlerini azaltıp </a:t>
            </a:r>
            <a:r>
              <a:rPr lang="tr-TR" dirty="0" err="1">
                <a:latin typeface="American Typewriter Condensed L" panose="02090306020004020304" pitchFamily="18" charset="0"/>
              </a:rPr>
              <a:t>outsourcing’e</a:t>
            </a:r>
            <a:r>
              <a:rPr lang="tr-TR" dirty="0">
                <a:latin typeface="American Typewriter Condensed L" panose="02090306020004020304" pitchFamily="18" charset="0"/>
              </a:rPr>
              <a:t> kayalım; sabit gider 24.000’e düşer, fakat parça + işçilik + komisyon etkisiyle birim değişken 200’e çıkar. Bu senaryoda 690 adette satış geliri yine 172.500, toplam değişken 138.000, katkı payı 34.500, NOI 10.500 olur. </a:t>
            </a:r>
          </a:p>
          <a:p>
            <a:pPr marL="0" indent="0" algn="just">
              <a:buNone/>
            </a:pPr>
            <a:r>
              <a:rPr lang="tr-TR" dirty="0">
                <a:latin typeface="American Typewriter Condensed L" panose="02090306020004020304" pitchFamily="18" charset="0"/>
              </a:rPr>
              <a:t>Yönetim, “Hangi maliyet yapısı daha iyi?” diye soruyor: biri yüksek sabit–düşük değişken, diğeri düşük sabit–yüksek değişken.</a:t>
            </a:r>
          </a:p>
        </p:txBody>
      </p:sp>
    </p:spTree>
    <p:extLst>
      <p:ext uri="{BB962C8B-B14F-4D97-AF65-F5344CB8AC3E}">
        <p14:creationId xmlns:p14="http://schemas.microsoft.com/office/powerpoint/2010/main" val="1047526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3215D-94B4-78AF-5C1B-71B2529D4DA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EAF8644C-02E8-FF4A-9A8B-F3939C221614}"/>
              </a:ext>
            </a:extLst>
          </p:cNvPr>
          <p:cNvSpPr>
            <a:spLocks noGrp="1"/>
          </p:cNvSpPr>
          <p:nvPr>
            <p:ph type="title"/>
          </p:nvPr>
        </p:nvSpPr>
        <p:spPr/>
        <p:txBody>
          <a:bodyPr/>
          <a:lstStyle/>
          <a:p>
            <a:r>
              <a:rPr lang="tr-TR" b="0" dirty="0">
                <a:latin typeface="American Typewriter Condensed L" panose="02090306020004020304" pitchFamily="18" charset="0"/>
              </a:rPr>
              <a:t>İlgili sorular</a:t>
            </a:r>
          </a:p>
        </p:txBody>
      </p:sp>
      <p:sp>
        <p:nvSpPr>
          <p:cNvPr id="3" name="İçerik Yer Tutucusu 2">
            <a:extLst>
              <a:ext uri="{FF2B5EF4-FFF2-40B4-BE49-F238E27FC236}">
                <a16:creationId xmlns:a16="http://schemas.microsoft.com/office/drawing/2014/main" id="{434303B2-FB89-6995-87C1-ED64353F2C63}"/>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Başa baş ve Güvenlik Marjı - Düşüşte kim daha güvenli?</a:t>
            </a:r>
          </a:p>
          <a:p>
            <a:pPr marL="0" indent="0" algn="just">
              <a:buNone/>
            </a:pPr>
            <a:r>
              <a:rPr lang="tr-TR" dirty="0">
                <a:latin typeface="American Typewriter Condensed L" panose="02090306020004020304" pitchFamily="18" charset="0"/>
              </a:rPr>
              <a:t>Talep büyüme trendindeyse hangisini isteriz?</a:t>
            </a:r>
          </a:p>
          <a:p>
            <a:pPr marL="0" indent="0" algn="just">
              <a:buNone/>
            </a:pPr>
            <a:r>
              <a:rPr lang="tr-TR" dirty="0">
                <a:latin typeface="American Typewriter Condensed L" panose="02090306020004020304" pitchFamily="18" charset="0"/>
              </a:rPr>
              <a:t>Belirsizlik/risk yüksekse hangisini isteriz?</a:t>
            </a:r>
          </a:p>
        </p:txBody>
      </p:sp>
    </p:spTree>
    <p:extLst>
      <p:ext uri="{BB962C8B-B14F-4D97-AF65-F5344CB8AC3E}">
        <p14:creationId xmlns:p14="http://schemas.microsoft.com/office/powerpoint/2010/main" val="3473464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8C807-6F19-FFAF-FB0B-107F5D3F9C1B}"/>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4C6F80CF-6619-D808-5844-C75E40899C8E}"/>
              </a:ext>
            </a:extLst>
          </p:cNvPr>
          <p:cNvSpPr>
            <a:spLocks noGrp="1"/>
          </p:cNvSpPr>
          <p:nvPr>
            <p:ph type="title"/>
          </p:nvPr>
        </p:nvSpPr>
        <p:spPr/>
        <p:txBody>
          <a:bodyPr/>
          <a:lstStyle/>
          <a:p>
            <a:endParaRPr lang="tr-TR" b="0" dirty="0">
              <a:latin typeface="American Typewriter Condensed L" panose="02090306020004020304" pitchFamily="18" charset="0"/>
            </a:endParaRPr>
          </a:p>
        </p:txBody>
      </p:sp>
      <p:sp>
        <p:nvSpPr>
          <p:cNvPr id="3" name="İçerik Yer Tutucusu 2">
            <a:extLst>
              <a:ext uri="{FF2B5EF4-FFF2-40B4-BE49-F238E27FC236}">
                <a16:creationId xmlns:a16="http://schemas.microsoft.com/office/drawing/2014/main" id="{08ECF11A-AE0E-6C58-F879-DDD3D046F99F}"/>
              </a:ext>
            </a:extLst>
          </p:cNvPr>
          <p:cNvSpPr>
            <a:spLocks noGrp="1"/>
          </p:cNvSpPr>
          <p:nvPr>
            <p:ph idx="1"/>
          </p:nvPr>
        </p:nvSpPr>
        <p:spPr/>
        <p:txBody>
          <a:bodyPr/>
          <a:lstStyle/>
          <a:p>
            <a:pPr marL="0" indent="0" algn="just">
              <a:buNone/>
            </a:pPr>
            <a:endParaRPr lang="tr-TR" dirty="0">
              <a:latin typeface="American Typewriter Condensed L" panose="02090306020004020304" pitchFamily="18" charset="0"/>
            </a:endParaRPr>
          </a:p>
        </p:txBody>
      </p:sp>
    </p:spTree>
    <p:extLst>
      <p:ext uri="{BB962C8B-B14F-4D97-AF65-F5344CB8AC3E}">
        <p14:creationId xmlns:p14="http://schemas.microsoft.com/office/powerpoint/2010/main" val="3792358724"/>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675</TotalTime>
  <Words>857</Words>
  <Application>Microsoft Macintosh PowerPoint</Application>
  <PresentationFormat>Geniş ekran</PresentationFormat>
  <Paragraphs>56</Paragraphs>
  <Slides>13</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13</vt:i4>
      </vt:variant>
    </vt:vector>
  </HeadingPairs>
  <TitlesOfParts>
    <vt:vector size="20" baseType="lpstr">
      <vt:lpstr>American Typewriter</vt:lpstr>
      <vt:lpstr>American Typewriter Condensed L</vt:lpstr>
      <vt:lpstr>Aptos</vt:lpstr>
      <vt:lpstr>Arial</vt:lpstr>
      <vt:lpstr>Calibri</vt:lpstr>
      <vt:lpstr>Neue Haas Grotesk Text Pro</vt:lpstr>
      <vt:lpstr>AccentBoxVTI</vt:lpstr>
      <vt:lpstr>Yönetim Muhasebe</vt:lpstr>
      <vt:lpstr>Örnek Olay — “Kadıköy Hoparlör Atölyesi: Sosyal Ticaret Reklam Paketi”</vt:lpstr>
      <vt:lpstr>Sosyal medyada reklam versem, o parayı geri kazanabilir miyim?</vt:lpstr>
      <vt:lpstr>Yeni Durum</vt:lpstr>
      <vt:lpstr>Pazarlama sorumlusu Lara’nın fikrini uygulayalım mı?</vt:lpstr>
      <vt:lpstr>Yeni Durum</vt:lpstr>
      <vt:lpstr>Lara ve yeni önerisi</vt:lpstr>
      <vt:lpstr>Yeni Durum</vt:lpstr>
      <vt:lpstr>Yeni teklif</vt:lpstr>
      <vt:lpstr>Yeni Durum</vt:lpstr>
      <vt:lpstr>Maliyet yapısı değişikliği</vt:lpstr>
      <vt:lpstr>İlgili sorular</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Serhan GÜRKAN</dc:creator>
  <cp:lastModifiedBy>Serhan GÜRKAN</cp:lastModifiedBy>
  <cp:revision>106</cp:revision>
  <dcterms:created xsi:type="dcterms:W3CDTF">2025-09-21T08:31:17Z</dcterms:created>
  <dcterms:modified xsi:type="dcterms:W3CDTF">2025-10-12T12:51:16Z</dcterms:modified>
</cp:coreProperties>
</file>