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Lst>
  <p:sldIdLst>
    <p:sldId id="256" r:id="rId2"/>
    <p:sldId id="318" r:id="rId3"/>
    <p:sldId id="319" r:id="rId4"/>
    <p:sldId id="320" r:id="rId5"/>
    <p:sldId id="321" r:id="rId6"/>
    <p:sldId id="330" r:id="rId7"/>
    <p:sldId id="331" r:id="rId8"/>
    <p:sldId id="332" r:id="rId9"/>
    <p:sldId id="333" r:id="rId10"/>
    <p:sldId id="334" r:id="rId11"/>
    <p:sldId id="335" r:id="rId12"/>
    <p:sldId id="336" r:id="rId13"/>
    <p:sldId id="337" r:id="rId14"/>
    <p:sldId id="338" r:id="rId15"/>
    <p:sldId id="339" r:id="rId16"/>
    <p:sldId id="340" r:id="rId17"/>
    <p:sldId id="341" r:id="rId18"/>
    <p:sldId id="342" r:id="rId19"/>
    <p:sldId id="343" r:id="rId20"/>
    <p:sldId id="344" r:id="rId21"/>
    <p:sldId id="345" r:id="rId22"/>
    <p:sldId id="346" r:id="rId23"/>
    <p:sldId id="348" r:id="rId24"/>
    <p:sldId id="349" r:id="rId25"/>
    <p:sldId id="350" r:id="rId26"/>
    <p:sldId id="351" r:id="rId27"/>
    <p:sldId id="352" r:id="rId28"/>
    <p:sldId id="347" r:id="rId2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217"/>
    <p:restoredTop sz="94690"/>
  </p:normalViewPr>
  <p:slideViewPr>
    <p:cSldViewPr snapToGrid="0">
      <p:cViewPr varScale="1">
        <p:scale>
          <a:sx n="151" d="100"/>
          <a:sy n="151" d="100"/>
        </p:scale>
        <p:origin x="2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10/19/25</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103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10/19/25</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0101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10/19/25</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74801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10/19/25</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25639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10/19/25</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46724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10/19/25</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26421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10/19/25</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72578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10/19/25</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93903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10/19/25</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98203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10/19/25</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82492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10/19/25</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32627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10/19/25</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175362336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34" r:id="rId6"/>
    <p:sldLayoutId id="2147483729" r:id="rId7"/>
    <p:sldLayoutId id="2147483730" r:id="rId8"/>
    <p:sldLayoutId id="2147483731" r:id="rId9"/>
    <p:sldLayoutId id="2147483733" r:id="rId10"/>
    <p:sldLayoutId id="2147483732"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3" descr="Beyaz yüzeydeki renklerin bir tanıtım">
            <a:extLst>
              <a:ext uri="{FF2B5EF4-FFF2-40B4-BE49-F238E27FC236}">
                <a16:creationId xmlns:a16="http://schemas.microsoft.com/office/drawing/2014/main" id="{4B0D1D34-8305-B62C-6E9F-3B209FB5C406}"/>
              </a:ext>
            </a:extLst>
          </p:cNvPr>
          <p:cNvPicPr>
            <a:picLocks noChangeAspect="1"/>
          </p:cNvPicPr>
          <p:nvPr/>
        </p:nvPicPr>
        <p:blipFill>
          <a:blip r:embed="rId2"/>
          <a:srcRect t="2397" b="22603"/>
          <a:stretch>
            <a:fillRect/>
          </a:stretch>
        </p:blipFill>
        <p:spPr>
          <a:xfrm>
            <a:off x="20" y="10"/>
            <a:ext cx="12191981" cy="6857990"/>
          </a:xfrm>
          <a:prstGeom prst="rect">
            <a:avLst/>
          </a:prstGeom>
        </p:spPr>
      </p:pic>
      <p:sp>
        <p:nvSpPr>
          <p:cNvPr id="16"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715CADEE-C332-0E9C-29EC-E27064C990D7}"/>
              </a:ext>
            </a:extLst>
          </p:cNvPr>
          <p:cNvSpPr>
            <a:spLocks noGrp="1"/>
          </p:cNvSpPr>
          <p:nvPr>
            <p:ph type="ctrTitle"/>
          </p:nvPr>
        </p:nvSpPr>
        <p:spPr>
          <a:xfrm>
            <a:off x="404553" y="3091928"/>
            <a:ext cx="9078562" cy="2387600"/>
          </a:xfrm>
        </p:spPr>
        <p:txBody>
          <a:bodyPr>
            <a:normAutofit/>
          </a:bodyPr>
          <a:lstStyle/>
          <a:p>
            <a:r>
              <a:rPr lang="tr-TR" sz="6600" b="0" dirty="0">
                <a:solidFill>
                  <a:schemeClr val="bg1"/>
                </a:solidFill>
                <a:latin typeface="American Typewriter" panose="02090604020004020304" pitchFamily="18" charset="0"/>
              </a:rPr>
              <a:t>Genel Muhasebe 1</a:t>
            </a:r>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lt Başlık 2">
            <a:extLst>
              <a:ext uri="{FF2B5EF4-FFF2-40B4-BE49-F238E27FC236}">
                <a16:creationId xmlns:a16="http://schemas.microsoft.com/office/drawing/2014/main" id="{178E8D61-838C-EA99-7CA2-582E312BF279}"/>
              </a:ext>
            </a:extLst>
          </p:cNvPr>
          <p:cNvSpPr>
            <a:spLocks noGrp="1"/>
          </p:cNvSpPr>
          <p:nvPr>
            <p:ph type="subTitle" idx="1"/>
          </p:nvPr>
        </p:nvSpPr>
        <p:spPr>
          <a:xfrm>
            <a:off x="404553" y="5624945"/>
            <a:ext cx="9078562" cy="592975"/>
          </a:xfrm>
        </p:spPr>
        <p:txBody>
          <a:bodyPr anchor="ctr">
            <a:normAutofit/>
          </a:bodyPr>
          <a:lstStyle/>
          <a:p>
            <a:r>
              <a:rPr lang="tr-TR" dirty="0">
                <a:solidFill>
                  <a:schemeClr val="bg1"/>
                </a:solidFill>
                <a:latin typeface="American Typewriter" panose="02090604020004020304" pitchFamily="18" charset="0"/>
              </a:rPr>
              <a:t>Prof. Dr. Serhan Gürkan</a:t>
            </a:r>
          </a:p>
        </p:txBody>
      </p:sp>
    </p:spTree>
    <p:extLst>
      <p:ext uri="{BB962C8B-B14F-4D97-AF65-F5344CB8AC3E}">
        <p14:creationId xmlns:p14="http://schemas.microsoft.com/office/powerpoint/2010/main" val="3588478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15DB1-443A-E9CD-5826-ED639FD9A931}"/>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651E7F2C-89EE-0563-4FAC-B841AE5DCF42}"/>
              </a:ext>
            </a:extLst>
          </p:cNvPr>
          <p:cNvSpPr>
            <a:spLocks noGrp="1"/>
          </p:cNvSpPr>
          <p:nvPr>
            <p:ph type="title"/>
          </p:nvPr>
        </p:nvSpPr>
        <p:spPr/>
        <p:txBody>
          <a:bodyPr>
            <a:normAutofit fontScale="90000"/>
          </a:bodyPr>
          <a:lstStyle/>
          <a:p>
            <a:r>
              <a:rPr lang="tr-TR" b="0" dirty="0">
                <a:latin typeface="American Typewriter Condensed L" panose="02090306020004020304" pitchFamily="18" charset="0"/>
              </a:rPr>
              <a:t>Mini Örnekler (Parantez içerisindekiler kullanılacak hesapların isimleridir.)</a:t>
            </a:r>
          </a:p>
        </p:txBody>
      </p:sp>
      <p:sp>
        <p:nvSpPr>
          <p:cNvPr id="3" name="İçerik Yer Tutucusu 2">
            <a:extLst>
              <a:ext uri="{FF2B5EF4-FFF2-40B4-BE49-F238E27FC236}">
                <a16:creationId xmlns:a16="http://schemas.microsoft.com/office/drawing/2014/main" id="{07A617FD-7012-962E-76FD-D7E2FE7474D9}"/>
              </a:ext>
            </a:extLst>
          </p:cNvPr>
          <p:cNvSpPr>
            <a:spLocks noGrp="1"/>
          </p:cNvSpPr>
          <p:nvPr>
            <p:ph idx="1"/>
          </p:nvPr>
        </p:nvSpPr>
        <p:spPr/>
        <p:txBody>
          <a:bodyPr>
            <a:normAutofit/>
          </a:bodyPr>
          <a:lstStyle/>
          <a:p>
            <a:pPr marL="457200" indent="-457200" algn="just">
              <a:buAutoNum type="arabicParenR"/>
            </a:pPr>
            <a:r>
              <a:rPr lang="tr-TR" dirty="0">
                <a:latin typeface="American Typewriter Condensed L" panose="02090306020004020304" pitchFamily="18" charset="0"/>
              </a:rPr>
              <a:t>İşletme 40.000 TL değerinde mal satın almıştır. Malın bedelini bir ay sonra ödeyecektir. (Ticari Mallar, Satıcılar) 📘 Açıklama: Malı “vadeli almak” demek, şimdi malı alıp parasını daha sonra ödemek demektir.</a:t>
            </a:r>
          </a:p>
          <a:p>
            <a:pPr marL="457200" indent="-457200" algn="just">
              <a:buAutoNum type="arabicParenR"/>
            </a:pPr>
            <a:endParaRPr lang="tr-TR" dirty="0">
              <a:latin typeface="American Typewriter Condensed L" panose="02090306020004020304" pitchFamily="18" charset="0"/>
            </a:endParaRPr>
          </a:p>
          <a:p>
            <a:pPr marL="457200" indent="-457200" algn="just">
              <a:buAutoNum type="arabicParenR"/>
            </a:pPr>
            <a:r>
              <a:rPr lang="tr-TR" dirty="0">
                <a:latin typeface="American Typewriter Condensed L" panose="02090306020004020304" pitchFamily="18" charset="0"/>
              </a:rPr>
              <a:t>İşletme, müşterisinden olan 15.000 TL tutarındaki alacağının tamamını tahsil etmiştir. (Kasa, Alıcılar) 📘 Açıklama: Müşteri daha önce bizden mal almıştı ve parasını şimdi ödüyor.</a:t>
            </a:r>
          </a:p>
        </p:txBody>
      </p:sp>
    </p:spTree>
    <p:extLst>
      <p:ext uri="{BB962C8B-B14F-4D97-AF65-F5344CB8AC3E}">
        <p14:creationId xmlns:p14="http://schemas.microsoft.com/office/powerpoint/2010/main" val="961009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0D5AD-2BC1-002E-3DC4-5FB1395A7ED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718F648-F68A-669C-1FDE-64128E6D524F}"/>
              </a:ext>
            </a:extLst>
          </p:cNvPr>
          <p:cNvSpPr>
            <a:spLocks noGrp="1"/>
          </p:cNvSpPr>
          <p:nvPr>
            <p:ph type="title"/>
          </p:nvPr>
        </p:nvSpPr>
        <p:spPr/>
        <p:txBody>
          <a:bodyPr>
            <a:normAutofit fontScale="90000"/>
          </a:bodyPr>
          <a:lstStyle/>
          <a:p>
            <a:r>
              <a:rPr lang="tr-TR" b="0" dirty="0">
                <a:latin typeface="American Typewriter Condensed L" panose="02090306020004020304" pitchFamily="18" charset="0"/>
              </a:rPr>
              <a:t>Mini Örnekler (Parantez içerisindekiler kullanılacak hesapların isimleridir.)</a:t>
            </a:r>
          </a:p>
        </p:txBody>
      </p:sp>
      <p:sp>
        <p:nvSpPr>
          <p:cNvPr id="3" name="İçerik Yer Tutucusu 2">
            <a:extLst>
              <a:ext uri="{FF2B5EF4-FFF2-40B4-BE49-F238E27FC236}">
                <a16:creationId xmlns:a16="http://schemas.microsoft.com/office/drawing/2014/main" id="{248F210A-1553-0659-A09D-0C401584034A}"/>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3) İşletme, bankadan 100.000 TL kredi çekmiştir. (Bankalar, Banka Kredileri)           📘 Açıklama: Kredi çekmek demek, bankadan borç para almak demektir.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4) İşletme, ofis kirası olarak 5.000 TL ödemiştir. (Genel Giderler, Kasa)</a:t>
            </a:r>
          </a:p>
        </p:txBody>
      </p:sp>
    </p:spTree>
    <p:extLst>
      <p:ext uri="{BB962C8B-B14F-4D97-AF65-F5344CB8AC3E}">
        <p14:creationId xmlns:p14="http://schemas.microsoft.com/office/powerpoint/2010/main" val="3262392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3CA93-5AC9-9D4C-96B5-CC994566368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8B9D2636-10EB-9E0F-3838-E88CE1653B75}"/>
              </a:ext>
            </a:extLst>
          </p:cNvPr>
          <p:cNvSpPr>
            <a:spLocks noGrp="1"/>
          </p:cNvSpPr>
          <p:nvPr>
            <p:ph type="title"/>
          </p:nvPr>
        </p:nvSpPr>
        <p:spPr/>
        <p:txBody>
          <a:bodyPr>
            <a:normAutofit fontScale="90000"/>
          </a:bodyPr>
          <a:lstStyle/>
          <a:p>
            <a:r>
              <a:rPr lang="tr-TR" b="0" dirty="0">
                <a:latin typeface="American Typewriter Condensed L" panose="02090306020004020304" pitchFamily="18" charset="0"/>
              </a:rPr>
              <a:t>Mini Örnekler (Parantez içerisindekiler kullanılacak hesapların isimleridir.)</a:t>
            </a:r>
          </a:p>
        </p:txBody>
      </p:sp>
      <p:sp>
        <p:nvSpPr>
          <p:cNvPr id="3" name="İçerik Yer Tutucusu 2">
            <a:extLst>
              <a:ext uri="{FF2B5EF4-FFF2-40B4-BE49-F238E27FC236}">
                <a16:creationId xmlns:a16="http://schemas.microsoft.com/office/drawing/2014/main" id="{959861CF-E5BF-C27D-3EFC-ADBFBFCF56DB}"/>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5) İşletme, 50.000 TL değerinde bir bilgisayar (demirbaş) satın almış ve bedelini bankadan ödemiştir. (Demirbaşlar, Bankalar)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6) İşletme, müşterisinden 20.000 TL tutarında sipariş avansı almıştır. (Kasa, Alınan Sipariş Avansları) 📘 Açıklama: Müşteri ileride teslim edilecek mal için şimdiden para verdi.</a:t>
            </a:r>
          </a:p>
        </p:txBody>
      </p:sp>
    </p:spTree>
    <p:extLst>
      <p:ext uri="{BB962C8B-B14F-4D97-AF65-F5344CB8AC3E}">
        <p14:creationId xmlns:p14="http://schemas.microsoft.com/office/powerpoint/2010/main" val="1377507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F18D12-A855-1FA8-BE7F-4AC04F680E05}"/>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D7D03296-BABA-47AD-A5D5-ED1567270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4EE6DBB-6A0E-797D-8BBA-BE32E6599686}"/>
              </a:ext>
            </a:extLst>
          </p:cNvPr>
          <p:cNvSpPr>
            <a:spLocks noGrp="1"/>
          </p:cNvSpPr>
          <p:nvPr>
            <p:ph type="title"/>
          </p:nvPr>
        </p:nvSpPr>
        <p:spPr>
          <a:xfrm>
            <a:off x="838200" y="226061"/>
            <a:ext cx="10515600" cy="1092050"/>
          </a:xfrm>
        </p:spPr>
        <p:txBody>
          <a:bodyPr vert="horz" lIns="91440" tIns="45720" rIns="91440" bIns="45720" rtlCol="0" anchor="b">
            <a:normAutofit/>
          </a:bodyPr>
          <a:lstStyle/>
          <a:p>
            <a:r>
              <a:rPr lang="tr-TR" sz="5200" b="0" noProof="0" dirty="0">
                <a:latin typeface="American Typewriter Condensed L" panose="02090306020004020304" pitchFamily="18" charset="0"/>
              </a:rPr>
              <a:t>Hesaplardan Finansal Tablolara Geçiş</a:t>
            </a:r>
          </a:p>
        </p:txBody>
      </p:sp>
      <p:sp useBgFill="1">
        <p:nvSpPr>
          <p:cNvPr id="17" name="Rectangle 16">
            <a:extLst>
              <a:ext uri="{FF2B5EF4-FFF2-40B4-BE49-F238E27FC236}">
                <a16:creationId xmlns:a16="http://schemas.microsoft.com/office/drawing/2014/main" id="{284A8429-F65A-490D-96E4-1158D3E8A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396083"/>
            <a:ext cx="10515599"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0F022291-A82B-4D23-A1E0-5F9BD6846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41136" y="1859832"/>
            <a:ext cx="109728"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Resim 4">
            <a:extLst>
              <a:ext uri="{FF2B5EF4-FFF2-40B4-BE49-F238E27FC236}">
                <a16:creationId xmlns:a16="http://schemas.microsoft.com/office/drawing/2014/main" id="{83139816-D828-B5EA-67C5-29D460A9645F}"/>
              </a:ext>
            </a:extLst>
          </p:cNvPr>
          <p:cNvPicPr>
            <a:picLocks noChangeAspect="1"/>
          </p:cNvPicPr>
          <p:nvPr/>
        </p:nvPicPr>
        <p:blipFill>
          <a:blip r:embed="rId2"/>
          <a:srcRect l="10184" r="9962"/>
          <a:stretch>
            <a:fillRect/>
          </a:stretch>
        </p:blipFill>
        <p:spPr>
          <a:xfrm>
            <a:off x="260286" y="2399493"/>
            <a:ext cx="5257060" cy="3879879"/>
          </a:xfrm>
          <a:prstGeom prst="rect">
            <a:avLst/>
          </a:prstGeom>
        </p:spPr>
      </p:pic>
      <p:pic>
        <p:nvPicPr>
          <p:cNvPr id="6" name="İçerik Yer Tutucusu 5">
            <a:extLst>
              <a:ext uri="{FF2B5EF4-FFF2-40B4-BE49-F238E27FC236}">
                <a16:creationId xmlns:a16="http://schemas.microsoft.com/office/drawing/2014/main" id="{FD31BB2F-2B17-BD77-ACB7-F08105EECABF}"/>
              </a:ext>
            </a:extLst>
          </p:cNvPr>
          <p:cNvPicPr>
            <a:picLocks noGrp="1" noChangeAspect="1"/>
          </p:cNvPicPr>
          <p:nvPr>
            <p:ph idx="1"/>
          </p:nvPr>
        </p:nvPicPr>
        <p:blipFill>
          <a:blip r:embed="rId3"/>
          <a:srcRect b="49746"/>
          <a:stretch>
            <a:fillRect/>
          </a:stretch>
        </p:blipFill>
        <p:spPr>
          <a:xfrm>
            <a:off x="6583108" y="2399493"/>
            <a:ext cx="5140656" cy="2121800"/>
          </a:xfrm>
          <a:prstGeom prst="rect">
            <a:avLst/>
          </a:prstGeom>
        </p:spPr>
      </p:pic>
      <p:sp>
        <p:nvSpPr>
          <p:cNvPr id="7" name="Sağ Ok 6">
            <a:extLst>
              <a:ext uri="{FF2B5EF4-FFF2-40B4-BE49-F238E27FC236}">
                <a16:creationId xmlns:a16="http://schemas.microsoft.com/office/drawing/2014/main" id="{5F9389B1-E5C8-8536-8B5C-55E70A420347}"/>
              </a:ext>
            </a:extLst>
          </p:cNvPr>
          <p:cNvSpPr/>
          <p:nvPr/>
        </p:nvSpPr>
        <p:spPr>
          <a:xfrm>
            <a:off x="5524186" y="3600269"/>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878828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6446F-F5A5-CF27-BE7E-E068A744E2B5}"/>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AEE07028-1CFE-E88D-6D66-88A91FE37A22}"/>
              </a:ext>
            </a:extLst>
          </p:cNvPr>
          <p:cNvSpPr>
            <a:spLocks noGrp="1"/>
          </p:cNvSpPr>
          <p:nvPr>
            <p:ph type="title"/>
          </p:nvPr>
        </p:nvSpPr>
        <p:spPr/>
        <p:txBody>
          <a:bodyPr/>
          <a:lstStyle/>
          <a:p>
            <a:r>
              <a:rPr lang="tr-TR" b="0" dirty="0">
                <a:latin typeface="American Typewriter Condensed L" panose="02090306020004020304" pitchFamily="18" charset="0"/>
              </a:rPr>
              <a:t>Muhasebe Süreci ve Kayıt Araçları</a:t>
            </a:r>
          </a:p>
        </p:txBody>
      </p:sp>
      <p:sp>
        <p:nvSpPr>
          <p:cNvPr id="3" name="İçerik Yer Tutucusu 2">
            <a:extLst>
              <a:ext uri="{FF2B5EF4-FFF2-40B4-BE49-F238E27FC236}">
                <a16:creationId xmlns:a16="http://schemas.microsoft.com/office/drawing/2014/main" id="{23E11A1B-C13A-EE00-B92A-469D68068DC8}"/>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İşletmelerin tüm parasal işlemleri “muhasebe kayıtları” ile izlenir.</a:t>
            </a:r>
          </a:p>
          <a:p>
            <a:pPr marL="0" indent="0" algn="just">
              <a:buNone/>
            </a:pPr>
            <a:r>
              <a:rPr lang="tr-TR" dirty="0">
                <a:latin typeface="American Typewriter Condensed L" panose="02090306020004020304" pitchFamily="18" charset="0"/>
              </a:rPr>
              <a:t>Kayıtlar doğru, düzenli ve zamanında yapılmalıdır.</a:t>
            </a:r>
          </a:p>
          <a:p>
            <a:pPr marL="0" indent="0" algn="just">
              <a:buNone/>
            </a:pPr>
            <a:r>
              <a:rPr lang="tr-TR" b="1" u="sng" dirty="0">
                <a:latin typeface="American Typewriter Condensed L" panose="02090306020004020304" pitchFamily="18" charset="0"/>
              </a:rPr>
              <a:t>Kayıt yöntemleri:</a:t>
            </a:r>
          </a:p>
          <a:p>
            <a:pPr marL="0" indent="0" algn="just">
              <a:buNone/>
            </a:pPr>
            <a:r>
              <a:rPr lang="tr-TR" dirty="0">
                <a:latin typeface="American Typewriter Condensed L" panose="02090306020004020304" pitchFamily="18" charset="0"/>
              </a:rPr>
              <a:t>1) Tek taraflı kayıt yöntemi (basit yöntem)</a:t>
            </a:r>
          </a:p>
          <a:p>
            <a:pPr marL="0" indent="0" algn="just">
              <a:buNone/>
            </a:pPr>
            <a:r>
              <a:rPr lang="tr-TR" dirty="0">
                <a:latin typeface="American Typewriter Condensed L" panose="02090306020004020304" pitchFamily="18" charset="0"/>
              </a:rPr>
              <a:t>2) Çift taraflı kayıt yöntemi (</a:t>
            </a:r>
            <a:r>
              <a:rPr lang="tr-TR" dirty="0" err="1">
                <a:latin typeface="American Typewriter Condensed L" panose="02090306020004020304" pitchFamily="18" charset="0"/>
              </a:rPr>
              <a:t>muzaaf</a:t>
            </a:r>
            <a:r>
              <a:rPr lang="tr-TR" dirty="0">
                <a:latin typeface="American Typewriter Condensed L" panose="02090306020004020304" pitchFamily="18" charset="0"/>
              </a:rPr>
              <a:t> yöntem)</a:t>
            </a:r>
          </a:p>
        </p:txBody>
      </p:sp>
    </p:spTree>
    <p:extLst>
      <p:ext uri="{BB962C8B-B14F-4D97-AF65-F5344CB8AC3E}">
        <p14:creationId xmlns:p14="http://schemas.microsoft.com/office/powerpoint/2010/main" val="238066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12268-FD93-E8F3-4852-653CBBC83960}"/>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8DB5F382-2A55-2C9A-790B-887B01537BAA}"/>
              </a:ext>
            </a:extLst>
          </p:cNvPr>
          <p:cNvSpPr>
            <a:spLocks noGrp="1"/>
          </p:cNvSpPr>
          <p:nvPr>
            <p:ph type="title"/>
          </p:nvPr>
        </p:nvSpPr>
        <p:spPr/>
        <p:txBody>
          <a:bodyPr/>
          <a:lstStyle/>
          <a:p>
            <a:r>
              <a:rPr lang="tr-TR" b="0" dirty="0">
                <a:latin typeface="American Typewriter Condensed L" panose="02090306020004020304" pitchFamily="18" charset="0"/>
              </a:rPr>
              <a:t>Tek Taraflı Kayıt Yöntemi (Basit Yöntem)</a:t>
            </a:r>
          </a:p>
        </p:txBody>
      </p:sp>
      <p:sp>
        <p:nvSpPr>
          <p:cNvPr id="3" name="İçerik Yer Tutucusu 2">
            <a:extLst>
              <a:ext uri="{FF2B5EF4-FFF2-40B4-BE49-F238E27FC236}">
                <a16:creationId xmlns:a16="http://schemas.microsoft.com/office/drawing/2014/main" id="{6A7D26F7-AD5F-AEE8-1C4B-EF925EA88834}"/>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Küçük işletmeler (örneğin bakkallar, kuaförler, tamirciler) genellikle tek taraflı kayıt tutar. Bu yöntemde sadece “gelir” ve “gider” yazılır. Yani “kasada ne kadar para var” veya “borcumuz ne kadar” gibi bilgiler görülmez.</a:t>
            </a:r>
          </a:p>
        </p:txBody>
      </p:sp>
    </p:spTree>
    <p:extLst>
      <p:ext uri="{BB962C8B-B14F-4D97-AF65-F5344CB8AC3E}">
        <p14:creationId xmlns:p14="http://schemas.microsoft.com/office/powerpoint/2010/main" val="3525589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A4442-55A8-4603-05BA-5984FE757DC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7DCAA2FA-BBF3-748B-DC88-3A1F822B7E4E}"/>
              </a:ext>
            </a:extLst>
          </p:cNvPr>
          <p:cNvSpPr>
            <a:spLocks noGrp="1"/>
          </p:cNvSpPr>
          <p:nvPr>
            <p:ph type="title"/>
          </p:nvPr>
        </p:nvSpPr>
        <p:spPr/>
        <p:txBody>
          <a:bodyPr/>
          <a:lstStyle/>
          <a:p>
            <a:r>
              <a:rPr lang="tr-TR" b="0" dirty="0">
                <a:latin typeface="American Typewriter Condensed L" panose="02090306020004020304" pitchFamily="18" charset="0"/>
              </a:rPr>
              <a:t>Çift Taraflı Kayıt Yöntemi (</a:t>
            </a:r>
            <a:r>
              <a:rPr lang="tr-TR" b="0" dirty="0" err="1">
                <a:latin typeface="American Typewriter Condensed L" panose="02090306020004020304" pitchFamily="18" charset="0"/>
              </a:rPr>
              <a:t>Muzaaf</a:t>
            </a:r>
            <a:r>
              <a:rPr lang="tr-TR" b="0" dirty="0">
                <a:latin typeface="American Typewriter Condensed L" panose="02090306020004020304" pitchFamily="18" charset="0"/>
              </a:rPr>
              <a:t> Yöntem)</a:t>
            </a:r>
          </a:p>
        </p:txBody>
      </p:sp>
      <p:sp>
        <p:nvSpPr>
          <p:cNvPr id="3" name="İçerik Yer Tutucusu 2">
            <a:extLst>
              <a:ext uri="{FF2B5EF4-FFF2-40B4-BE49-F238E27FC236}">
                <a16:creationId xmlns:a16="http://schemas.microsoft.com/office/drawing/2014/main" id="{DC465433-0753-607C-D172-6FBFA8BF4839}"/>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Her işlem EN AZ </a:t>
            </a:r>
            <a:r>
              <a:rPr lang="tr-TR" b="1" dirty="0">
                <a:solidFill>
                  <a:srgbClr val="FF0000"/>
                </a:solidFill>
                <a:latin typeface="American Typewriter Condensed L" panose="02090306020004020304" pitchFamily="18" charset="0"/>
              </a:rPr>
              <a:t>iki</a:t>
            </a:r>
            <a:r>
              <a:rPr lang="tr-TR" dirty="0">
                <a:latin typeface="American Typewriter Condensed L" panose="02090306020004020304" pitchFamily="18" charset="0"/>
              </a:rPr>
              <a:t> hesabı etkiler.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“Borç” ve “alacak” kavramları kullanılır.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Bir işlemde borç toplamı ile alacak toplamı eşit olmak zorundadır.</a:t>
            </a:r>
          </a:p>
        </p:txBody>
      </p:sp>
    </p:spTree>
    <p:extLst>
      <p:ext uri="{BB962C8B-B14F-4D97-AF65-F5344CB8AC3E}">
        <p14:creationId xmlns:p14="http://schemas.microsoft.com/office/powerpoint/2010/main" val="206749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5C4B7-6984-A9F4-8EEC-0C46798AE595}"/>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AFDB6F02-1876-FFAB-130D-AE640A23FA62}"/>
              </a:ext>
            </a:extLst>
          </p:cNvPr>
          <p:cNvSpPr>
            <a:spLocks noGrp="1"/>
          </p:cNvSpPr>
          <p:nvPr>
            <p:ph type="title"/>
          </p:nvPr>
        </p:nvSpPr>
        <p:spPr/>
        <p:txBody>
          <a:bodyPr/>
          <a:lstStyle/>
          <a:p>
            <a:r>
              <a:rPr lang="tr-TR" b="0" dirty="0">
                <a:latin typeface="American Typewriter Condensed L" panose="02090306020004020304" pitchFamily="18" charset="0"/>
              </a:rPr>
              <a:t>Bilanço Esasına Göre Defter Tutma</a:t>
            </a:r>
          </a:p>
        </p:txBody>
      </p:sp>
      <p:sp>
        <p:nvSpPr>
          <p:cNvPr id="3" name="İçerik Yer Tutucusu 2">
            <a:extLst>
              <a:ext uri="{FF2B5EF4-FFF2-40B4-BE49-F238E27FC236}">
                <a16:creationId xmlns:a16="http://schemas.microsoft.com/office/drawing/2014/main" id="{41FA7161-CCC1-6906-B2A2-37884B1251CD}"/>
              </a:ext>
            </a:extLst>
          </p:cNvPr>
          <p:cNvSpPr>
            <a:spLocks noGrp="1"/>
          </p:cNvSpPr>
          <p:nvPr>
            <p:ph idx="1"/>
          </p:nvPr>
        </p:nvSpPr>
        <p:spPr/>
        <p:txBody>
          <a:bodyPr>
            <a:normAutofit fontScale="92500" lnSpcReduction="10000"/>
          </a:bodyPr>
          <a:lstStyle/>
          <a:p>
            <a:pPr marL="0" indent="0" algn="just">
              <a:buNone/>
            </a:pPr>
            <a:r>
              <a:rPr lang="tr-TR" dirty="0">
                <a:latin typeface="American Typewriter Condensed L" panose="02090306020004020304" pitchFamily="18" charset="0"/>
              </a:rPr>
              <a:t>Artık büyük işletmelerin nasıl defter tuttuğunu konuşuyoruz.</a:t>
            </a:r>
          </a:p>
          <a:p>
            <a:pPr marL="0" indent="0" algn="just">
              <a:buNone/>
            </a:pPr>
            <a:r>
              <a:rPr lang="tr-TR" dirty="0">
                <a:latin typeface="American Typewriter Condensed L" panose="02090306020004020304" pitchFamily="18" charset="0"/>
              </a:rPr>
              <a:t>Bilanço esasına göre çalışan işletmelerin üç temel defteri vardır:</a:t>
            </a:r>
          </a:p>
          <a:p>
            <a:pPr marL="457200" indent="-457200" algn="just">
              <a:buFont typeface="+mj-lt"/>
              <a:buAutoNum type="arabicPeriod"/>
            </a:pPr>
            <a:r>
              <a:rPr lang="tr-TR" dirty="0">
                <a:latin typeface="American Typewriter Condensed L" panose="02090306020004020304" pitchFamily="18" charset="0"/>
              </a:rPr>
              <a:t>Yevmiye Defteri (Günlük Defter)</a:t>
            </a:r>
          </a:p>
          <a:p>
            <a:pPr marL="457200" indent="-457200" algn="just">
              <a:buFont typeface="+mj-lt"/>
              <a:buAutoNum type="arabicPeriod"/>
            </a:pPr>
            <a:r>
              <a:rPr lang="tr-TR" dirty="0">
                <a:latin typeface="American Typewriter Condensed L" panose="02090306020004020304" pitchFamily="18" charset="0"/>
              </a:rPr>
              <a:t>Defteri Kebir (Büyük Defter)</a:t>
            </a:r>
          </a:p>
          <a:p>
            <a:pPr marL="457200" indent="-457200" algn="just">
              <a:buFont typeface="+mj-lt"/>
              <a:buAutoNum type="arabicPeriod"/>
            </a:pPr>
            <a:r>
              <a:rPr lang="tr-TR" dirty="0">
                <a:latin typeface="American Typewriter Condensed L" panose="02090306020004020304" pitchFamily="18" charset="0"/>
              </a:rPr>
              <a:t>Envanter Defteri</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Küçük işletmeler sadece gelir–gider yazar ama bu işletmeler her işlemi ayrıntılı kaydeder. Böylece işletmenin her kuruşunun nereye gittiği izlenebilir.</a:t>
            </a:r>
          </a:p>
        </p:txBody>
      </p:sp>
    </p:spTree>
    <p:extLst>
      <p:ext uri="{BB962C8B-B14F-4D97-AF65-F5344CB8AC3E}">
        <p14:creationId xmlns:p14="http://schemas.microsoft.com/office/powerpoint/2010/main" val="335715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C576E-148F-8FDC-FF4C-5624E7347F77}"/>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0095698E-46B8-43AB-7563-C6B076E6633C}"/>
              </a:ext>
            </a:extLst>
          </p:cNvPr>
          <p:cNvSpPr>
            <a:spLocks noGrp="1"/>
          </p:cNvSpPr>
          <p:nvPr>
            <p:ph type="title"/>
          </p:nvPr>
        </p:nvSpPr>
        <p:spPr/>
        <p:txBody>
          <a:bodyPr/>
          <a:lstStyle/>
          <a:p>
            <a:r>
              <a:rPr lang="tr-TR" b="0" dirty="0">
                <a:latin typeface="American Typewriter Condensed L" panose="02090306020004020304" pitchFamily="18" charset="0"/>
              </a:rPr>
              <a:t>Bilanço Esasına Göre Defter Tutma</a:t>
            </a:r>
          </a:p>
        </p:txBody>
      </p:sp>
      <p:sp>
        <p:nvSpPr>
          <p:cNvPr id="3" name="İçerik Yer Tutucusu 2">
            <a:extLst>
              <a:ext uri="{FF2B5EF4-FFF2-40B4-BE49-F238E27FC236}">
                <a16:creationId xmlns:a16="http://schemas.microsoft.com/office/drawing/2014/main" id="{C424583E-63EC-2ECB-8D1A-41E74BF40996}"/>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Zincir (iş akışı):</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Belge → Yevmiye (günlük) → Defteri Kebir (büyük defter) → Mizan → Bilanço &amp; Gelir Tablosu</a:t>
            </a:r>
          </a:p>
          <a:p>
            <a:pPr marL="0" indent="0" algn="just">
              <a:buNone/>
            </a:pPr>
            <a:endParaRPr lang="tr-TR" dirty="0">
              <a:latin typeface="American Typewriter Condensed L" panose="02090306020004020304" pitchFamily="18" charset="0"/>
            </a:endParaRPr>
          </a:p>
        </p:txBody>
      </p:sp>
    </p:spTree>
    <p:extLst>
      <p:ext uri="{BB962C8B-B14F-4D97-AF65-F5344CB8AC3E}">
        <p14:creationId xmlns:p14="http://schemas.microsoft.com/office/powerpoint/2010/main" val="3097230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E7BCE-012D-6D97-5F8D-ED899DDF0721}"/>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25B22B96-5894-9241-A9D0-6F5BA83737EA}"/>
              </a:ext>
            </a:extLst>
          </p:cNvPr>
          <p:cNvSpPr>
            <a:spLocks noGrp="1"/>
          </p:cNvSpPr>
          <p:nvPr>
            <p:ph type="title"/>
          </p:nvPr>
        </p:nvSpPr>
        <p:spPr/>
        <p:txBody>
          <a:bodyPr/>
          <a:lstStyle/>
          <a:p>
            <a:r>
              <a:rPr lang="tr-TR" b="0" dirty="0">
                <a:latin typeface="American Typewriter Condensed L" panose="02090306020004020304" pitchFamily="18" charset="0"/>
              </a:rPr>
              <a:t>Yevmiye Defteri (Günlük Defter)</a:t>
            </a:r>
          </a:p>
        </p:txBody>
      </p:sp>
      <p:sp>
        <p:nvSpPr>
          <p:cNvPr id="3" name="İçerik Yer Tutucusu 2">
            <a:extLst>
              <a:ext uri="{FF2B5EF4-FFF2-40B4-BE49-F238E27FC236}">
                <a16:creationId xmlns:a16="http://schemas.microsoft.com/office/drawing/2014/main" id="{69816D9F-F0C6-3951-8FC2-F7B6A718BBFA}"/>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En basit tanımıyla, yevmiye defteri işletmenin her para ile ilgili işlemini gün gün yazdığı defterdir.</a:t>
            </a:r>
          </a:p>
          <a:p>
            <a:pPr marL="0" indent="0" algn="just">
              <a:buNone/>
            </a:pPr>
            <a:r>
              <a:rPr lang="tr-TR" dirty="0">
                <a:latin typeface="American Typewriter Condensed L" panose="02090306020004020304" pitchFamily="18" charset="0"/>
              </a:rPr>
              <a:t>Bir bakıma işletmenin günlüğüdür — her olay sırasıyla yazılır, unutulmaz.</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İşletmede yapılan tüm mali işlemlerin, belgeye dayanarak, tarih sırasıyla ve maddeler halinde kaydedildiği deftere yevmiye defteri denir.</a:t>
            </a:r>
          </a:p>
        </p:txBody>
      </p:sp>
    </p:spTree>
    <p:extLst>
      <p:ext uri="{BB962C8B-B14F-4D97-AF65-F5344CB8AC3E}">
        <p14:creationId xmlns:p14="http://schemas.microsoft.com/office/powerpoint/2010/main" val="4073664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A28D3-BDDE-024B-5837-A491AA6F2EE1}"/>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30E360FE-FB2C-596F-3984-C06F6C13FE51}"/>
              </a:ext>
            </a:extLst>
          </p:cNvPr>
          <p:cNvSpPr>
            <a:spLocks noGrp="1"/>
          </p:cNvSpPr>
          <p:nvPr>
            <p:ph type="title"/>
          </p:nvPr>
        </p:nvSpPr>
        <p:spPr/>
        <p:txBody>
          <a:bodyPr/>
          <a:lstStyle/>
          <a:p>
            <a:r>
              <a:rPr lang="tr-TR" b="0" dirty="0">
                <a:latin typeface="American Typewriter Condensed L" panose="02090306020004020304" pitchFamily="18" charset="0"/>
              </a:rPr>
              <a:t>Ne İşe Yarar?</a:t>
            </a:r>
          </a:p>
        </p:txBody>
      </p:sp>
      <p:sp>
        <p:nvSpPr>
          <p:cNvPr id="3" name="İçerik Yer Tutucusu 2">
            <a:extLst>
              <a:ext uri="{FF2B5EF4-FFF2-40B4-BE49-F238E27FC236}">
                <a16:creationId xmlns:a16="http://schemas.microsoft.com/office/drawing/2014/main" id="{DE2353AA-3A56-22C5-C1F7-640038F583E6}"/>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Her işlemin ne zaman ve ne kadar gerçekleştiğini gösterir.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Defteri Kebir ve bilançonun temelini oluşturur.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Mali denetimlerde ilk bakılan defterdir.</a:t>
            </a:r>
          </a:p>
        </p:txBody>
      </p:sp>
    </p:spTree>
    <p:extLst>
      <p:ext uri="{BB962C8B-B14F-4D97-AF65-F5344CB8AC3E}">
        <p14:creationId xmlns:p14="http://schemas.microsoft.com/office/powerpoint/2010/main" val="287862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64FB2-8A07-1A6C-88A2-1D4A55DD7592}"/>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3D52492E-A959-B281-C465-0800147569AC}"/>
              </a:ext>
            </a:extLst>
          </p:cNvPr>
          <p:cNvSpPr>
            <a:spLocks noGrp="1"/>
          </p:cNvSpPr>
          <p:nvPr>
            <p:ph type="title"/>
          </p:nvPr>
        </p:nvSpPr>
        <p:spPr/>
        <p:txBody>
          <a:bodyPr/>
          <a:lstStyle/>
          <a:p>
            <a:r>
              <a:rPr lang="tr-TR" b="0" dirty="0">
                <a:latin typeface="American Typewriter Condensed L" panose="02090306020004020304" pitchFamily="18" charset="0"/>
              </a:rPr>
              <a:t>Nasıl Tutulur?</a:t>
            </a:r>
          </a:p>
        </p:txBody>
      </p:sp>
      <p:sp>
        <p:nvSpPr>
          <p:cNvPr id="3" name="İçerik Yer Tutucusu 2">
            <a:extLst>
              <a:ext uri="{FF2B5EF4-FFF2-40B4-BE49-F238E27FC236}">
                <a16:creationId xmlns:a16="http://schemas.microsoft.com/office/drawing/2014/main" id="{12E019A3-451E-7B2C-4314-916404C54D9E}"/>
              </a:ext>
            </a:extLst>
          </p:cNvPr>
          <p:cNvSpPr>
            <a:spLocks noGrp="1"/>
          </p:cNvSpPr>
          <p:nvPr>
            <p:ph idx="1"/>
          </p:nvPr>
        </p:nvSpPr>
        <p:spPr/>
        <p:txBody>
          <a:bodyPr>
            <a:normAutofit fontScale="85000" lnSpcReduction="20000"/>
          </a:bodyPr>
          <a:lstStyle/>
          <a:p>
            <a:pPr marL="0" indent="0" algn="just">
              <a:buNone/>
            </a:pPr>
            <a:r>
              <a:rPr lang="tr-TR" dirty="0">
                <a:latin typeface="American Typewriter Condensed L" panose="02090306020004020304" pitchFamily="18" charset="0"/>
              </a:rPr>
              <a:t>Eskiden bu defter elle veya daktiloyla yazılırdı. Bugün ise iki temel yöntem vardır:</a:t>
            </a:r>
          </a:p>
          <a:p>
            <a:pPr marL="0" indent="0" algn="just">
              <a:buNone/>
            </a:pPr>
            <a:r>
              <a:rPr lang="tr-TR" b="1" u="sng" dirty="0">
                <a:latin typeface="American Typewriter Condensed L" panose="02090306020004020304" pitchFamily="18" charset="0"/>
              </a:rPr>
              <a:t>Fiziksel Defter (klasik yöntem):</a:t>
            </a:r>
          </a:p>
          <a:p>
            <a:pPr marL="0" indent="0" algn="just">
              <a:buNone/>
            </a:pPr>
            <a:r>
              <a:rPr lang="tr-TR" dirty="0">
                <a:latin typeface="American Typewriter Condensed L" panose="02090306020004020304" pitchFamily="18" charset="0"/>
              </a:rPr>
              <a:t>Noter tasdikli deftere el ile kayıt yapılır.</a:t>
            </a:r>
          </a:p>
          <a:p>
            <a:pPr marL="0" indent="0" algn="just">
              <a:buNone/>
            </a:pPr>
            <a:r>
              <a:rPr lang="tr-TR" dirty="0">
                <a:latin typeface="American Typewriter Condensed L" panose="02090306020004020304" pitchFamily="18" charset="0"/>
              </a:rPr>
              <a:t>Küçük işletmelerde hâlâ kullanılabilir.</a:t>
            </a:r>
          </a:p>
          <a:p>
            <a:pPr marL="0" indent="0" algn="just">
              <a:buNone/>
            </a:pPr>
            <a:r>
              <a:rPr lang="tr-TR" b="1" u="sng" dirty="0">
                <a:latin typeface="American Typewriter Condensed L" panose="02090306020004020304" pitchFamily="18" charset="0"/>
              </a:rPr>
              <a:t>Elektronik Defter (e-Yevmiye Defteri):</a:t>
            </a:r>
          </a:p>
          <a:p>
            <a:pPr marL="0" indent="0" algn="just">
              <a:buNone/>
            </a:pPr>
            <a:r>
              <a:rPr lang="tr-TR" dirty="0">
                <a:latin typeface="American Typewriter Condensed L" panose="02090306020004020304" pitchFamily="18" charset="0"/>
              </a:rPr>
              <a:t>Artık çoğu işletme işlemlerini bilgisayar ortamında muhasebe programına girer.</a:t>
            </a:r>
          </a:p>
          <a:p>
            <a:pPr marL="0" indent="0" algn="just">
              <a:buNone/>
            </a:pPr>
            <a:r>
              <a:rPr lang="tr-TR" dirty="0">
                <a:latin typeface="American Typewriter Condensed L" panose="02090306020004020304" pitchFamily="18" charset="0"/>
              </a:rPr>
              <a:t>Program her günün işlemlerini “yevmiye maddesi” olarak kaydeder.</a:t>
            </a:r>
          </a:p>
          <a:p>
            <a:pPr marL="0" indent="0" algn="just">
              <a:buNone/>
            </a:pPr>
            <a:r>
              <a:rPr lang="tr-TR" dirty="0">
                <a:latin typeface="American Typewriter Condensed L" panose="02090306020004020304" pitchFamily="18" charset="0"/>
              </a:rPr>
              <a:t>Ay sonunda “e-Defter paketi” oluşturulur ve Gelir İdaresi Başkanlığı (GİB) sistemine gönderilir.</a:t>
            </a:r>
          </a:p>
          <a:p>
            <a:pPr marL="0" indent="0" algn="just">
              <a:buNone/>
            </a:pPr>
            <a:r>
              <a:rPr lang="tr-TR" dirty="0">
                <a:latin typeface="American Typewriter Condensed L" panose="02090306020004020304" pitchFamily="18" charset="0"/>
              </a:rPr>
              <a:t>Tüm yevmiyeler elektronik ortamda mali mühürle imzalanır.</a:t>
            </a:r>
          </a:p>
        </p:txBody>
      </p:sp>
    </p:spTree>
    <p:extLst>
      <p:ext uri="{BB962C8B-B14F-4D97-AF65-F5344CB8AC3E}">
        <p14:creationId xmlns:p14="http://schemas.microsoft.com/office/powerpoint/2010/main" val="2565143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2D673-4107-3E97-D90A-2FE4F5D31BD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1EE377EA-41A9-F145-566C-30247935FAA1}"/>
              </a:ext>
            </a:extLst>
          </p:cNvPr>
          <p:cNvSpPr>
            <a:spLocks noGrp="1"/>
          </p:cNvSpPr>
          <p:nvPr>
            <p:ph type="title"/>
          </p:nvPr>
        </p:nvSpPr>
        <p:spPr/>
        <p:txBody>
          <a:bodyPr/>
          <a:lstStyle/>
          <a:p>
            <a:r>
              <a:rPr lang="tr-TR" b="0" dirty="0">
                <a:latin typeface="American Typewriter Condensed L" panose="02090306020004020304" pitchFamily="18" charset="0"/>
              </a:rPr>
              <a:t>Yevmiye Maddesi Nasıl Görünür?</a:t>
            </a:r>
          </a:p>
        </p:txBody>
      </p:sp>
      <p:sp>
        <p:nvSpPr>
          <p:cNvPr id="3" name="İçerik Yer Tutucusu 2">
            <a:extLst>
              <a:ext uri="{FF2B5EF4-FFF2-40B4-BE49-F238E27FC236}">
                <a16:creationId xmlns:a16="http://schemas.microsoft.com/office/drawing/2014/main" id="{5C6470E8-7628-101F-17B4-CB871687E853}"/>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Her yevmiye maddesi bir işlemi temsil eder.</a:t>
            </a:r>
          </a:p>
          <a:p>
            <a:pPr marL="0" indent="0" algn="just">
              <a:buNone/>
            </a:pPr>
            <a:r>
              <a:rPr lang="tr-TR" dirty="0">
                <a:latin typeface="American Typewriter Condensed L" panose="02090306020004020304" pitchFamily="18" charset="0"/>
              </a:rPr>
              <a:t>Bir işlemde en az bir borçlu hesap ve bir alacaklı hesap bulunur.</a:t>
            </a:r>
          </a:p>
          <a:p>
            <a:pPr marL="0" indent="0" algn="just">
              <a:buNone/>
            </a:pPr>
            <a:r>
              <a:rPr lang="tr-TR" dirty="0">
                <a:latin typeface="American Typewriter Condensed L" panose="02090306020004020304" pitchFamily="18" charset="0"/>
              </a:rPr>
              <a:t>Borç toplamı ile alacak toplamı her zaman eşit olmalıdır.</a:t>
            </a:r>
          </a:p>
          <a:p>
            <a:pPr marL="0" indent="0" algn="just">
              <a:buNone/>
            </a:pPr>
            <a:endParaRPr lang="tr-TR" dirty="0">
              <a:latin typeface="American Typewriter Condensed L" panose="02090306020004020304" pitchFamily="18" charset="0"/>
            </a:endParaRPr>
          </a:p>
        </p:txBody>
      </p:sp>
      <p:pic>
        <p:nvPicPr>
          <p:cNvPr id="4" name="Picture 1">
            <a:extLst>
              <a:ext uri="{FF2B5EF4-FFF2-40B4-BE49-F238E27FC236}">
                <a16:creationId xmlns:a16="http://schemas.microsoft.com/office/drawing/2014/main" id="{8A5F99E0-EDFD-B823-1913-01504749983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66091"/>
          <a:stretch>
            <a:fillRect/>
          </a:stretch>
        </p:blipFill>
        <p:spPr bwMode="auto">
          <a:xfrm>
            <a:off x="908304" y="4435625"/>
            <a:ext cx="8280919" cy="16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0401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910E8-3DF6-D2B2-22F1-F0AE8B8D9B23}"/>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2F0BE41-CD18-BBD9-4AF4-38FB64ECD5AF}"/>
              </a:ext>
            </a:extLst>
          </p:cNvPr>
          <p:cNvSpPr>
            <a:spLocks noGrp="1"/>
          </p:cNvSpPr>
          <p:nvPr>
            <p:ph type="title"/>
          </p:nvPr>
        </p:nvSpPr>
        <p:spPr/>
        <p:txBody>
          <a:bodyPr/>
          <a:lstStyle/>
          <a:p>
            <a:r>
              <a:rPr lang="tr-TR" b="0" dirty="0">
                <a:latin typeface="American Typewriter Condensed L" panose="02090306020004020304" pitchFamily="18" charset="0"/>
              </a:rPr>
              <a:t>Mini Örnek</a:t>
            </a:r>
          </a:p>
        </p:txBody>
      </p:sp>
      <p:sp>
        <p:nvSpPr>
          <p:cNvPr id="3" name="İçerik Yer Tutucusu 2">
            <a:extLst>
              <a:ext uri="{FF2B5EF4-FFF2-40B4-BE49-F238E27FC236}">
                <a16:creationId xmlns:a16="http://schemas.microsoft.com/office/drawing/2014/main" id="{DB61B882-D527-D7F6-10AE-E714F452331D}"/>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İşletme kasasındaki 5.000 TL’yi bankaya yatırdı. (Bilgi: kullanılacak hesaplar kasadaki paralar için KASA Hesabı; Bankadaki paralarımız için BANKALAR Hesabı).</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Yevmiye defterine kaydını yapalım?</a:t>
            </a:r>
          </a:p>
        </p:txBody>
      </p:sp>
    </p:spTree>
    <p:extLst>
      <p:ext uri="{BB962C8B-B14F-4D97-AF65-F5344CB8AC3E}">
        <p14:creationId xmlns:p14="http://schemas.microsoft.com/office/powerpoint/2010/main" val="2814621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4C0AD-90AC-5E2D-0F73-7CA2B53F81B2}"/>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7884FECA-2053-96F8-54EA-1866EB2BF774}"/>
              </a:ext>
            </a:extLst>
          </p:cNvPr>
          <p:cNvSpPr>
            <a:spLocks noGrp="1"/>
          </p:cNvSpPr>
          <p:nvPr>
            <p:ph type="title"/>
          </p:nvPr>
        </p:nvSpPr>
        <p:spPr/>
        <p:txBody>
          <a:bodyPr/>
          <a:lstStyle/>
          <a:p>
            <a:r>
              <a:rPr lang="tr-TR" b="0" dirty="0">
                <a:latin typeface="American Typewriter Condensed L" panose="02090306020004020304" pitchFamily="18" charset="0"/>
              </a:rPr>
              <a:t>Mini Örnekler – İşlemleri tersten tahmin etme</a:t>
            </a:r>
          </a:p>
        </p:txBody>
      </p:sp>
      <p:pic>
        <p:nvPicPr>
          <p:cNvPr id="4" name="İçerik Yer Tutucusu 3">
            <a:extLst>
              <a:ext uri="{FF2B5EF4-FFF2-40B4-BE49-F238E27FC236}">
                <a16:creationId xmlns:a16="http://schemas.microsoft.com/office/drawing/2014/main" id="{0DB95D65-59CB-2D24-102E-142EDC440D4B}"/>
              </a:ext>
            </a:extLst>
          </p:cNvPr>
          <p:cNvPicPr>
            <a:picLocks noGrp="1" noChangeAspect="1"/>
          </p:cNvPicPr>
          <p:nvPr>
            <p:ph idx="1"/>
          </p:nvPr>
        </p:nvPicPr>
        <p:blipFill>
          <a:blip r:embed="rId2"/>
          <a:srcRect b="40036"/>
          <a:stretch>
            <a:fillRect/>
          </a:stretch>
        </p:blipFill>
        <p:spPr>
          <a:xfrm>
            <a:off x="624947" y="2062116"/>
            <a:ext cx="8220926" cy="1434617"/>
          </a:xfrm>
          <a:prstGeom prst="rect">
            <a:avLst/>
          </a:prstGeom>
        </p:spPr>
      </p:pic>
      <p:pic>
        <p:nvPicPr>
          <p:cNvPr id="5" name="Picture 2">
            <a:extLst>
              <a:ext uri="{FF2B5EF4-FFF2-40B4-BE49-F238E27FC236}">
                <a16:creationId xmlns:a16="http://schemas.microsoft.com/office/drawing/2014/main" id="{CF9571EA-5F7F-21E2-681B-1AE79405CE6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6276" b="56650"/>
          <a:stretch>
            <a:fillRect/>
          </a:stretch>
        </p:blipFill>
        <p:spPr bwMode="auto">
          <a:xfrm>
            <a:off x="564952" y="3830633"/>
            <a:ext cx="8280920" cy="897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a:extLst>
              <a:ext uri="{FF2B5EF4-FFF2-40B4-BE49-F238E27FC236}">
                <a16:creationId xmlns:a16="http://schemas.microsoft.com/office/drawing/2014/main" id="{DAE55E62-0D34-7336-D8BA-6804B76EC3A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3630" b="9297"/>
          <a:stretch>
            <a:fillRect/>
          </a:stretch>
        </p:blipFill>
        <p:spPr bwMode="auto">
          <a:xfrm>
            <a:off x="624947" y="5283200"/>
            <a:ext cx="8280920" cy="897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2199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F2971-216A-99BE-C382-9FE90388142F}"/>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8790D1F0-4C95-EAE1-0AA2-10B576527D48}"/>
              </a:ext>
            </a:extLst>
          </p:cNvPr>
          <p:cNvSpPr>
            <a:spLocks noGrp="1"/>
          </p:cNvSpPr>
          <p:nvPr>
            <p:ph type="title"/>
          </p:nvPr>
        </p:nvSpPr>
        <p:spPr/>
        <p:txBody>
          <a:bodyPr/>
          <a:lstStyle/>
          <a:p>
            <a:r>
              <a:rPr lang="tr-TR" b="0" dirty="0">
                <a:latin typeface="American Typewriter Condensed L" panose="02090306020004020304" pitchFamily="18" charset="0"/>
              </a:rPr>
              <a:t>Defteri Kebir nedir?</a:t>
            </a:r>
          </a:p>
        </p:txBody>
      </p:sp>
      <p:sp>
        <p:nvSpPr>
          <p:cNvPr id="3" name="İçerik Yer Tutucusu 2">
            <a:extLst>
              <a:ext uri="{FF2B5EF4-FFF2-40B4-BE49-F238E27FC236}">
                <a16:creationId xmlns:a16="http://schemas.microsoft.com/office/drawing/2014/main" id="{470C24EC-5701-EAEE-6686-356846818E1D}"/>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Defteri Kebir, her hesabın (Kasa, Bankalar, Satıcılar, Alıcılar, Ticari Mallar vb.) ayrı ayrı hareketlerini ve dönem sonu bakiyesini gösteren defterdir.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Yevmiye “günlük olayları” yazar; Defteri Kebir “her hesabın hikâyesini” anlatır.</a:t>
            </a:r>
          </a:p>
        </p:txBody>
      </p:sp>
    </p:spTree>
    <p:extLst>
      <p:ext uri="{BB962C8B-B14F-4D97-AF65-F5344CB8AC3E}">
        <p14:creationId xmlns:p14="http://schemas.microsoft.com/office/powerpoint/2010/main" val="763496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DF4DA-CC87-66F6-9F76-07512601FD2F}"/>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89F93478-F501-E21C-979F-B16F45E7AE45}"/>
              </a:ext>
            </a:extLst>
          </p:cNvPr>
          <p:cNvSpPr>
            <a:spLocks noGrp="1"/>
          </p:cNvSpPr>
          <p:nvPr>
            <p:ph type="title"/>
          </p:nvPr>
        </p:nvSpPr>
        <p:spPr/>
        <p:txBody>
          <a:bodyPr/>
          <a:lstStyle/>
          <a:p>
            <a:r>
              <a:rPr lang="tr-TR" b="0" dirty="0">
                <a:latin typeface="American Typewriter Condensed L" panose="02090306020004020304" pitchFamily="18" charset="0"/>
              </a:rPr>
              <a:t>Ne işe yarar?</a:t>
            </a:r>
          </a:p>
        </p:txBody>
      </p:sp>
      <p:sp>
        <p:nvSpPr>
          <p:cNvPr id="3" name="İçerik Yer Tutucusu 2">
            <a:extLst>
              <a:ext uri="{FF2B5EF4-FFF2-40B4-BE49-F238E27FC236}">
                <a16:creationId xmlns:a16="http://schemas.microsoft.com/office/drawing/2014/main" id="{BEB07778-4F7F-6B91-A8A3-799C7985F595}"/>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Hesap bazında borç–alacak hareketlerini toplar.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Bakiye (kalan) bilgisi verir.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Mizan ve finansal tabloların (bilanço/gelir tablosu) hazırlanmasının temelidir.</a:t>
            </a:r>
          </a:p>
        </p:txBody>
      </p:sp>
    </p:spTree>
    <p:extLst>
      <p:ext uri="{BB962C8B-B14F-4D97-AF65-F5344CB8AC3E}">
        <p14:creationId xmlns:p14="http://schemas.microsoft.com/office/powerpoint/2010/main" val="2159645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1E03A-D66B-1408-2D31-61B88179D9E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19B26C67-5B5E-CF92-9865-33CA8D1834B3}"/>
              </a:ext>
            </a:extLst>
          </p:cNvPr>
          <p:cNvSpPr>
            <a:spLocks noGrp="1"/>
          </p:cNvSpPr>
          <p:nvPr>
            <p:ph type="title"/>
          </p:nvPr>
        </p:nvSpPr>
        <p:spPr/>
        <p:txBody>
          <a:bodyPr/>
          <a:lstStyle/>
          <a:p>
            <a:r>
              <a:rPr lang="tr-TR" b="0" dirty="0">
                <a:latin typeface="American Typewriter Condensed L" panose="02090306020004020304" pitchFamily="18" charset="0"/>
              </a:rPr>
              <a:t>Nasıl tutulur?</a:t>
            </a:r>
          </a:p>
        </p:txBody>
      </p:sp>
      <p:sp>
        <p:nvSpPr>
          <p:cNvPr id="3" name="İçerik Yer Tutucusu 2">
            <a:extLst>
              <a:ext uri="{FF2B5EF4-FFF2-40B4-BE49-F238E27FC236}">
                <a16:creationId xmlns:a16="http://schemas.microsoft.com/office/drawing/2014/main" id="{5F3E2FEB-6895-EDFD-3092-42337B627D7E}"/>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Klasik yöntem: Yevmiyedeki her madde uygun hesaba aktarılır (postalama); T hesap veya satır formatında borç/alacak yazılır.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Güncel (e-Defter – Büyük Defter): Muhasebe programına girilen yevmiye kayıtları otomatik olarak ilgili hesaplara işlenir. Dönem sonunda e-Büyük Defter dosyası oluşturulur, mali mühürle imzalanır ve saklanır.</a:t>
            </a:r>
          </a:p>
        </p:txBody>
      </p:sp>
    </p:spTree>
    <p:extLst>
      <p:ext uri="{BB962C8B-B14F-4D97-AF65-F5344CB8AC3E}">
        <p14:creationId xmlns:p14="http://schemas.microsoft.com/office/powerpoint/2010/main" val="3505152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FD50B0-144D-DC25-9E84-E944BF6CB97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C1A1C5D3-C053-4EE9-BE1A-419B6E27CC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A3473CF9-37EB-43E7-89EF-D2D1C53D1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03615" y="221673"/>
            <a:ext cx="8384770" cy="1332634"/>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id="{2EEFACF8-4115-FC56-A3BC-E1FA9F8F32F7}"/>
              </a:ext>
            </a:extLst>
          </p:cNvPr>
          <p:cNvSpPr>
            <a:spLocks noGrp="1"/>
          </p:cNvSpPr>
          <p:nvPr>
            <p:ph type="title"/>
          </p:nvPr>
        </p:nvSpPr>
        <p:spPr>
          <a:xfrm>
            <a:off x="2103121" y="310343"/>
            <a:ext cx="7985759" cy="868823"/>
          </a:xfrm>
        </p:spPr>
        <p:txBody>
          <a:bodyPr vert="horz" lIns="91440" tIns="45720" rIns="91440" bIns="45720" rtlCol="0" anchor="ctr">
            <a:normAutofit/>
          </a:bodyPr>
          <a:lstStyle/>
          <a:p>
            <a:pPr algn="ctr"/>
            <a:r>
              <a:rPr lang="en-US" b="0" dirty="0" err="1">
                <a:latin typeface="American Typewriter Condensed" panose="02090606020004020304" pitchFamily="18" charset="0"/>
              </a:rPr>
              <a:t>Görünümü</a:t>
            </a:r>
            <a:endParaRPr lang="en-US" b="0" dirty="0">
              <a:latin typeface="American Typewriter Condensed" panose="02090606020004020304" pitchFamily="18" charset="0"/>
            </a:endParaRPr>
          </a:p>
        </p:txBody>
      </p:sp>
      <p:sp>
        <p:nvSpPr>
          <p:cNvPr id="17" name="Rectangle: Rounded Corners 16">
            <a:extLst>
              <a:ext uri="{FF2B5EF4-FFF2-40B4-BE49-F238E27FC236}">
                <a16:creationId xmlns:a16="http://schemas.microsoft.com/office/drawing/2014/main" id="{586B4EF9-43BA-4655-A6FF-1D8E21574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3110" y="1211407"/>
            <a:ext cx="7225780"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pic>
        <p:nvPicPr>
          <p:cNvPr id="4" name="Picture 2">
            <a:extLst>
              <a:ext uri="{FF2B5EF4-FFF2-40B4-BE49-F238E27FC236}">
                <a16:creationId xmlns:a16="http://schemas.microsoft.com/office/drawing/2014/main" id="{7F5A0DD1-C2A5-8078-A0F3-5F350C0B7EDF}"/>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034047" y="2139484"/>
            <a:ext cx="8123906" cy="409651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5966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7E9A0-25F9-47BC-8C94-57C26621C9F0}"/>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1061E6CC-25E7-4A11-CA13-E41E33CC8B94}"/>
              </a:ext>
            </a:extLst>
          </p:cNvPr>
          <p:cNvSpPr>
            <a:spLocks noGrp="1"/>
          </p:cNvSpPr>
          <p:nvPr>
            <p:ph type="title"/>
          </p:nvPr>
        </p:nvSpPr>
        <p:spPr/>
        <p:txBody>
          <a:bodyPr/>
          <a:lstStyle/>
          <a:p>
            <a:r>
              <a:rPr lang="tr-TR" b="0" dirty="0">
                <a:latin typeface="American Typewriter Condensed L" panose="02090306020004020304" pitchFamily="18" charset="0"/>
              </a:rPr>
              <a:t>Yevmiye maddesinden büyük deftere aktarım</a:t>
            </a:r>
          </a:p>
        </p:txBody>
      </p:sp>
      <p:sp>
        <p:nvSpPr>
          <p:cNvPr id="3" name="İçerik Yer Tutucusu 2">
            <a:extLst>
              <a:ext uri="{FF2B5EF4-FFF2-40B4-BE49-F238E27FC236}">
                <a16:creationId xmlns:a16="http://schemas.microsoft.com/office/drawing/2014/main" id="{6C8A2687-E022-C3DC-3927-DBE3753E2528}"/>
              </a:ext>
            </a:extLst>
          </p:cNvPr>
          <p:cNvSpPr>
            <a:spLocks noGrp="1"/>
          </p:cNvSpPr>
          <p:nvPr>
            <p:ph idx="1"/>
          </p:nvPr>
        </p:nvSpPr>
        <p:spPr/>
        <p:txBody>
          <a:bodyPr>
            <a:normAutofit/>
          </a:bodyPr>
          <a:lstStyle/>
          <a:p>
            <a:pPr marL="457200" indent="-457200" algn="just">
              <a:buFont typeface="+mj-lt"/>
              <a:buAutoNum type="arabicPeriod"/>
            </a:pPr>
            <a:r>
              <a:rPr lang="tr-TR" dirty="0">
                <a:latin typeface="American Typewriter Condensed L" panose="02090306020004020304" pitchFamily="18" charset="0"/>
              </a:rPr>
              <a:t>Yevmiyede borç yazılan hesap, Kebir’de borç hanesine geçer.</a:t>
            </a:r>
          </a:p>
          <a:p>
            <a:pPr marL="457200" indent="-457200" algn="just">
              <a:buFont typeface="+mj-lt"/>
              <a:buAutoNum type="arabicPeriod"/>
            </a:pPr>
            <a:r>
              <a:rPr lang="tr-TR" dirty="0">
                <a:latin typeface="American Typewriter Condensed L" panose="02090306020004020304" pitchFamily="18" charset="0"/>
              </a:rPr>
              <a:t>Yevmiyede alacak yazılan hesap, Kebir’de alacak hanesine geçer.</a:t>
            </a:r>
          </a:p>
          <a:p>
            <a:pPr marL="457200" indent="-457200" algn="just">
              <a:buFont typeface="+mj-lt"/>
              <a:buAutoNum type="arabicPeriod"/>
            </a:pPr>
            <a:r>
              <a:rPr lang="tr-TR" dirty="0">
                <a:latin typeface="American Typewriter Condensed L" panose="02090306020004020304" pitchFamily="18" charset="0"/>
              </a:rPr>
              <a:t>Her kaydın tarihi, yevmiye madde </a:t>
            </a:r>
            <a:r>
              <a:rPr lang="tr-TR" dirty="0" err="1">
                <a:latin typeface="American Typewriter Condensed L" panose="02090306020004020304" pitchFamily="18" charset="0"/>
              </a:rPr>
              <a:t>no’su</a:t>
            </a:r>
            <a:r>
              <a:rPr lang="tr-TR" dirty="0">
                <a:latin typeface="American Typewriter Condensed L" panose="02090306020004020304" pitchFamily="18" charset="0"/>
              </a:rPr>
              <a:t> ve tutarı Kebir’e aynen aktarılır.</a:t>
            </a:r>
          </a:p>
          <a:p>
            <a:pPr marL="457200" indent="-457200" algn="just">
              <a:buFont typeface="+mj-lt"/>
              <a:buAutoNum type="arabicPeriod"/>
            </a:pPr>
            <a:r>
              <a:rPr lang="tr-TR" dirty="0">
                <a:latin typeface="American Typewriter Condensed L" panose="02090306020004020304" pitchFamily="18" charset="0"/>
              </a:rPr>
              <a:t>Dönem sonunda: Borç toplamı – Alacak toplamı = Bakiye (borç bakiye ya da alacak bakiye).</a:t>
            </a:r>
          </a:p>
        </p:txBody>
      </p:sp>
    </p:spTree>
    <p:extLst>
      <p:ext uri="{BB962C8B-B14F-4D97-AF65-F5344CB8AC3E}">
        <p14:creationId xmlns:p14="http://schemas.microsoft.com/office/powerpoint/2010/main" val="3721934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1F780-ABA6-AA68-E246-92071747241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37C3EFCD-0F39-E028-F0B8-B9A6EB673F45}"/>
              </a:ext>
            </a:extLst>
          </p:cNvPr>
          <p:cNvSpPr>
            <a:spLocks noGrp="1"/>
          </p:cNvSpPr>
          <p:nvPr>
            <p:ph type="title"/>
          </p:nvPr>
        </p:nvSpPr>
        <p:spPr/>
        <p:txBody>
          <a:bodyPr/>
          <a:lstStyle/>
          <a:p>
            <a:r>
              <a:rPr lang="tr-TR" b="0" dirty="0">
                <a:latin typeface="American Typewriter Condensed L" panose="02090306020004020304" pitchFamily="18" charset="0"/>
              </a:rPr>
              <a:t>Envanter Defteri</a:t>
            </a:r>
          </a:p>
        </p:txBody>
      </p:sp>
      <p:sp>
        <p:nvSpPr>
          <p:cNvPr id="3" name="İçerik Yer Tutucusu 2">
            <a:extLst>
              <a:ext uri="{FF2B5EF4-FFF2-40B4-BE49-F238E27FC236}">
                <a16:creationId xmlns:a16="http://schemas.microsoft.com/office/drawing/2014/main" id="{6746DB91-7233-A9F7-4F66-D080B25C59FD}"/>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Envanter, bir işletmenin sahip olduğu varlıkları ve borçlarını belirlemek için yapılan sayım, ölçme ve değerleme işlemidir.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Yani işletme yıl sonunda “neye sahip, ne kadar borcu var” sorusuna cevap arar.</a:t>
            </a:r>
          </a:p>
          <a:p>
            <a:pPr marL="0" indent="0" algn="just">
              <a:buNone/>
            </a:pPr>
            <a:r>
              <a:rPr lang="tr-TR" dirty="0">
                <a:latin typeface="American Typewriter Condensed L" panose="02090306020004020304" pitchFamily="18" charset="0"/>
              </a:rPr>
              <a:t>Bu çalışmanın yazıldığı defter ise Envanter Defteri’dir.</a:t>
            </a:r>
          </a:p>
        </p:txBody>
      </p:sp>
    </p:spTree>
    <p:extLst>
      <p:ext uri="{BB962C8B-B14F-4D97-AF65-F5344CB8AC3E}">
        <p14:creationId xmlns:p14="http://schemas.microsoft.com/office/powerpoint/2010/main" val="54915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39241-D695-0B0C-3423-FD06B6134061}"/>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C69B1A29-DF1F-A4FA-E2E9-74092F06B53B}"/>
              </a:ext>
            </a:extLst>
          </p:cNvPr>
          <p:cNvSpPr>
            <a:spLocks noGrp="1"/>
          </p:cNvSpPr>
          <p:nvPr>
            <p:ph type="title"/>
          </p:nvPr>
        </p:nvSpPr>
        <p:spPr/>
        <p:txBody>
          <a:bodyPr/>
          <a:lstStyle/>
          <a:p>
            <a:r>
              <a:rPr lang="tr-TR" b="0" dirty="0">
                <a:latin typeface="American Typewriter Condensed L" panose="02090306020004020304" pitchFamily="18" charset="0"/>
              </a:rPr>
              <a:t>Envanterin Aşamaları</a:t>
            </a:r>
          </a:p>
        </p:txBody>
      </p:sp>
      <p:sp>
        <p:nvSpPr>
          <p:cNvPr id="3" name="İçerik Yer Tutucusu 2">
            <a:extLst>
              <a:ext uri="{FF2B5EF4-FFF2-40B4-BE49-F238E27FC236}">
                <a16:creationId xmlns:a16="http://schemas.microsoft.com/office/drawing/2014/main" id="{5BB3AA7D-6176-5011-FDA8-1F5454D1FAB0}"/>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1️⃣ Sayım: Kasa, stok, araç, demirbaş gibi varlıklar fiilen sayılır.</a:t>
            </a:r>
          </a:p>
          <a:p>
            <a:pPr marL="0" indent="0" algn="just">
              <a:buNone/>
            </a:pPr>
            <a:br>
              <a:rPr lang="tr-TR" dirty="0">
                <a:latin typeface="American Typewriter Condensed L" panose="02090306020004020304" pitchFamily="18" charset="0"/>
              </a:rPr>
            </a:br>
            <a:r>
              <a:rPr lang="tr-TR" dirty="0">
                <a:latin typeface="American Typewriter Condensed L" panose="02090306020004020304" pitchFamily="18" charset="0"/>
              </a:rPr>
              <a:t>2️⃣ Değerleme: Her varlığa parasal değer verilir (örnek: maliyet, piyasa değeri, amortisman sonrası tutar).</a:t>
            </a:r>
          </a:p>
          <a:p>
            <a:pPr marL="0" indent="0" algn="just">
              <a:buNone/>
            </a:pPr>
            <a:br>
              <a:rPr lang="tr-TR" dirty="0">
                <a:latin typeface="American Typewriter Condensed L" panose="02090306020004020304" pitchFamily="18" charset="0"/>
              </a:rPr>
            </a:br>
            <a:r>
              <a:rPr lang="tr-TR" dirty="0">
                <a:latin typeface="American Typewriter Condensed L" panose="02090306020004020304" pitchFamily="18" charset="0"/>
              </a:rPr>
              <a:t>3️⃣ Kayıt: Sayım ve değerleme sonuçları Envanter Defteri’ne yazılır.</a:t>
            </a:r>
          </a:p>
          <a:p>
            <a:pPr marL="0" indent="0" algn="just">
              <a:buNone/>
            </a:pPr>
            <a:br>
              <a:rPr lang="tr-TR" dirty="0">
                <a:latin typeface="American Typewriter Condensed L" panose="02090306020004020304" pitchFamily="18" charset="0"/>
              </a:rPr>
            </a:br>
            <a:r>
              <a:rPr lang="tr-TR" dirty="0">
                <a:latin typeface="American Typewriter Condensed L" panose="02090306020004020304" pitchFamily="18" charset="0"/>
              </a:rPr>
              <a:t>4️⃣ Düzeltme: Eksik veya fazla çıkan kalemler için muhasebe kaydı yapılır.</a:t>
            </a:r>
          </a:p>
        </p:txBody>
      </p:sp>
    </p:spTree>
    <p:extLst>
      <p:ext uri="{BB962C8B-B14F-4D97-AF65-F5344CB8AC3E}">
        <p14:creationId xmlns:p14="http://schemas.microsoft.com/office/powerpoint/2010/main" val="2904249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C9DDE-618A-E020-EE36-65A3A30E51B9}"/>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3160BD99-A519-2A28-E813-4095358D5CC3}"/>
              </a:ext>
            </a:extLst>
          </p:cNvPr>
          <p:cNvSpPr>
            <a:spLocks noGrp="1"/>
          </p:cNvSpPr>
          <p:nvPr>
            <p:ph type="title"/>
          </p:nvPr>
        </p:nvSpPr>
        <p:spPr/>
        <p:txBody>
          <a:bodyPr/>
          <a:lstStyle/>
          <a:p>
            <a:r>
              <a:rPr lang="tr-TR" b="0" dirty="0">
                <a:latin typeface="American Typewriter Condensed L" panose="02090306020004020304" pitchFamily="18" charset="0"/>
              </a:rPr>
              <a:t>MİZAN</a:t>
            </a:r>
          </a:p>
        </p:txBody>
      </p:sp>
      <p:sp>
        <p:nvSpPr>
          <p:cNvPr id="3" name="İçerik Yer Tutucusu 2">
            <a:extLst>
              <a:ext uri="{FF2B5EF4-FFF2-40B4-BE49-F238E27FC236}">
                <a16:creationId xmlns:a16="http://schemas.microsoft.com/office/drawing/2014/main" id="{20E20701-23D0-C894-371C-3DE5BC1AEE8E}"/>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Mizan, muhasebe kayıtlarının doğruluğunu kontrol etmek için hazırlanır.</a:t>
            </a:r>
          </a:p>
          <a:p>
            <a:pPr marL="0" indent="0" algn="just">
              <a:buNone/>
            </a:pPr>
            <a:r>
              <a:rPr lang="tr-TR" dirty="0">
                <a:latin typeface="American Typewriter Condensed L" panose="02090306020004020304" pitchFamily="18" charset="0"/>
              </a:rPr>
              <a:t>Yevmiyeden Defteri Kebir’e yapılan aktarmaların hatasız olduğunu gösterir.</a:t>
            </a:r>
          </a:p>
          <a:p>
            <a:pPr marL="0" indent="0" algn="just">
              <a:buNone/>
            </a:pPr>
            <a:r>
              <a:rPr lang="tr-TR" b="1" u="sng" dirty="0">
                <a:latin typeface="American Typewriter Condensed L" panose="02090306020004020304" pitchFamily="18" charset="0"/>
              </a:rPr>
              <a:t>Amacı:</a:t>
            </a:r>
          </a:p>
          <a:p>
            <a:pPr marL="0" indent="0" algn="just">
              <a:buNone/>
            </a:pPr>
            <a:r>
              <a:rPr lang="tr-TR" dirty="0">
                <a:latin typeface="American Typewriter Condensed L" panose="02090306020004020304" pitchFamily="18" charset="0"/>
              </a:rPr>
              <a:t>Hesapların borç ve alacak toplamlarını karşılaştırmak</a:t>
            </a:r>
          </a:p>
          <a:p>
            <a:pPr marL="0" indent="0" algn="just">
              <a:buNone/>
            </a:pPr>
            <a:r>
              <a:rPr lang="tr-TR" dirty="0">
                <a:latin typeface="American Typewriter Condensed L" panose="02090306020004020304" pitchFamily="18" charset="0"/>
              </a:rPr>
              <a:t>Kayıt hatalarını erken fark etmek</a:t>
            </a:r>
          </a:p>
          <a:p>
            <a:pPr marL="0" indent="0" algn="just">
              <a:buNone/>
            </a:pPr>
            <a:r>
              <a:rPr lang="tr-TR" dirty="0">
                <a:latin typeface="American Typewriter Condensed L" panose="02090306020004020304" pitchFamily="18" charset="0"/>
              </a:rPr>
              <a:t>Finansal tablo hazırlığı için temel oluşturmak</a:t>
            </a:r>
          </a:p>
        </p:txBody>
      </p:sp>
    </p:spTree>
    <p:extLst>
      <p:ext uri="{BB962C8B-B14F-4D97-AF65-F5344CB8AC3E}">
        <p14:creationId xmlns:p14="http://schemas.microsoft.com/office/powerpoint/2010/main" val="3839420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55E76-30BB-BD06-2811-B024E718D479}"/>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DDC28761-062A-3407-C2BC-707DAF80E60C}"/>
              </a:ext>
            </a:extLst>
          </p:cNvPr>
          <p:cNvSpPr>
            <a:spLocks noGrp="1"/>
          </p:cNvSpPr>
          <p:nvPr>
            <p:ph type="title"/>
          </p:nvPr>
        </p:nvSpPr>
        <p:spPr/>
        <p:txBody>
          <a:bodyPr/>
          <a:lstStyle/>
          <a:p>
            <a:r>
              <a:rPr lang="tr-TR" b="0" dirty="0">
                <a:latin typeface="American Typewriter Condensed L" panose="02090306020004020304" pitchFamily="18" charset="0"/>
              </a:rPr>
              <a:t>Hazırlanışı</a:t>
            </a:r>
          </a:p>
        </p:txBody>
      </p:sp>
      <p:sp>
        <p:nvSpPr>
          <p:cNvPr id="3" name="İçerik Yer Tutucusu 2">
            <a:extLst>
              <a:ext uri="{FF2B5EF4-FFF2-40B4-BE49-F238E27FC236}">
                <a16:creationId xmlns:a16="http://schemas.microsoft.com/office/drawing/2014/main" id="{E756CB3F-AE22-BEC0-C90A-5966C281B958}"/>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1️⃣ Yevmiye defteri toplamları alınır</a:t>
            </a:r>
          </a:p>
          <a:p>
            <a:pPr marL="0" indent="0" algn="just">
              <a:buNone/>
            </a:pPr>
            <a:r>
              <a:rPr lang="tr-TR" dirty="0">
                <a:latin typeface="American Typewriter Condensed L" panose="02090306020004020304" pitchFamily="18" charset="0"/>
              </a:rPr>
              <a:t>2️⃣ Defteri Kebir hesap toplamları çıkarılır</a:t>
            </a:r>
          </a:p>
          <a:p>
            <a:pPr marL="0" indent="0" algn="just">
              <a:buNone/>
            </a:pPr>
            <a:r>
              <a:rPr lang="tr-TR" dirty="0">
                <a:latin typeface="American Typewriter Condensed L" panose="02090306020004020304" pitchFamily="18" charset="0"/>
              </a:rPr>
              <a:t>3️⃣ Bu tutarlar mizana aktarılır</a:t>
            </a:r>
          </a:p>
          <a:p>
            <a:pPr marL="0" indent="0" algn="just">
              <a:buNone/>
            </a:pPr>
            <a:r>
              <a:rPr lang="tr-TR" dirty="0">
                <a:latin typeface="American Typewriter Condensed L" panose="02090306020004020304" pitchFamily="18" charset="0"/>
              </a:rPr>
              <a:t>4️⃣ Borç toplamı = Alacak toplamı olmalıdır</a:t>
            </a:r>
          </a:p>
          <a:p>
            <a:pPr marL="0" indent="0" algn="just">
              <a:buNone/>
            </a:pPr>
            <a:r>
              <a:rPr lang="tr-TR" dirty="0">
                <a:latin typeface="American Typewriter Condensed L" panose="02090306020004020304" pitchFamily="18" charset="0"/>
              </a:rPr>
              <a:t>5️⃣ Hesap bakiyeleri (kalanlar) yazılır</a:t>
            </a:r>
          </a:p>
        </p:txBody>
      </p:sp>
    </p:spTree>
    <p:extLst>
      <p:ext uri="{BB962C8B-B14F-4D97-AF65-F5344CB8AC3E}">
        <p14:creationId xmlns:p14="http://schemas.microsoft.com/office/powerpoint/2010/main" val="300832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F4800E-8FB6-148D-0CB6-544187A29465}"/>
            </a:ext>
          </a:extLst>
        </p:cNvPr>
        <p:cNvGrpSpPr/>
        <p:nvPr/>
      </p:nvGrpSpPr>
      <p:grpSpPr>
        <a:xfrm>
          <a:off x="0" y="0"/>
          <a:ext cx="0" cy="0"/>
          <a:chOff x="0" y="0"/>
          <a:chExt cx="0" cy="0"/>
        </a:xfrm>
      </p:grpSpPr>
      <p:sp>
        <p:nvSpPr>
          <p:cNvPr id="16" name="Rectangle 8">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0">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2">
            <a:extLst>
              <a:ext uri="{FF2B5EF4-FFF2-40B4-BE49-F238E27FC236}">
                <a16:creationId xmlns:a16="http://schemas.microsoft.com/office/drawing/2014/main" id="{C1A1C5D3-C053-4EE9-BE1A-419B6E27CC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A3473CF9-37EB-43E7-89EF-D2D1C53D1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03615" y="221673"/>
            <a:ext cx="8384770" cy="1332634"/>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id="{3A8FC314-7770-B77C-ACBC-43778CFD18F2}"/>
              </a:ext>
            </a:extLst>
          </p:cNvPr>
          <p:cNvSpPr>
            <a:spLocks noGrp="1"/>
          </p:cNvSpPr>
          <p:nvPr>
            <p:ph type="title"/>
          </p:nvPr>
        </p:nvSpPr>
        <p:spPr>
          <a:xfrm>
            <a:off x="2103121" y="310343"/>
            <a:ext cx="7985759" cy="868823"/>
          </a:xfrm>
        </p:spPr>
        <p:txBody>
          <a:bodyPr vert="horz" lIns="91440" tIns="45720" rIns="91440" bIns="45720" rtlCol="0" anchor="ctr">
            <a:normAutofit/>
          </a:bodyPr>
          <a:lstStyle/>
          <a:p>
            <a:pPr algn="ctr"/>
            <a:r>
              <a:rPr lang="en-US" b="0" dirty="0"/>
              <a:t>Mizan </a:t>
            </a:r>
            <a:r>
              <a:rPr lang="en-US" b="0" dirty="0" err="1"/>
              <a:t>Görünümü</a:t>
            </a:r>
            <a:endParaRPr lang="en-US" b="0" dirty="0"/>
          </a:p>
        </p:txBody>
      </p:sp>
      <p:sp>
        <p:nvSpPr>
          <p:cNvPr id="17" name="Rectangle: Rounded Corners 16">
            <a:extLst>
              <a:ext uri="{FF2B5EF4-FFF2-40B4-BE49-F238E27FC236}">
                <a16:creationId xmlns:a16="http://schemas.microsoft.com/office/drawing/2014/main" id="{586B4EF9-43BA-4655-A6FF-1D8E21574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3110" y="1211407"/>
            <a:ext cx="7225780"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graphicFrame>
        <p:nvGraphicFramePr>
          <p:cNvPr id="4" name="İçerik Yer Tutucusu 3">
            <a:extLst>
              <a:ext uri="{FF2B5EF4-FFF2-40B4-BE49-F238E27FC236}">
                <a16:creationId xmlns:a16="http://schemas.microsoft.com/office/drawing/2014/main" id="{46B47803-5654-7C07-D65B-E5E3AD896C2D}"/>
              </a:ext>
            </a:extLst>
          </p:cNvPr>
          <p:cNvGraphicFramePr>
            <a:graphicFrameLocks noGrp="1"/>
          </p:cNvGraphicFramePr>
          <p:nvPr>
            <p:ph idx="1"/>
            <p:extLst>
              <p:ext uri="{D42A27DB-BD31-4B8C-83A1-F6EECF244321}">
                <p14:modId xmlns:p14="http://schemas.microsoft.com/office/powerpoint/2010/main" val="3949433712"/>
              </p:ext>
            </p:extLst>
          </p:nvPr>
        </p:nvGraphicFramePr>
        <p:xfrm>
          <a:off x="1648119" y="2139484"/>
          <a:ext cx="8895763" cy="4096522"/>
        </p:xfrm>
        <a:graphic>
          <a:graphicData uri="http://schemas.openxmlformats.org/drawingml/2006/table">
            <a:tbl>
              <a:tblPr firstRow="1" firstCol="1" lastRow="1" lastCol="1" bandRow="1" bandCol="1"/>
              <a:tblGrid>
                <a:gridCol w="2644315">
                  <a:extLst>
                    <a:ext uri="{9D8B030D-6E8A-4147-A177-3AD203B41FA5}">
                      <a16:colId xmlns:a16="http://schemas.microsoft.com/office/drawing/2014/main" val="2901302043"/>
                    </a:ext>
                  </a:extLst>
                </a:gridCol>
                <a:gridCol w="1533740">
                  <a:extLst>
                    <a:ext uri="{9D8B030D-6E8A-4147-A177-3AD203B41FA5}">
                      <a16:colId xmlns:a16="http://schemas.microsoft.com/office/drawing/2014/main" val="995985740"/>
                    </a:ext>
                  </a:extLst>
                </a:gridCol>
                <a:gridCol w="1591984">
                  <a:extLst>
                    <a:ext uri="{9D8B030D-6E8A-4147-A177-3AD203B41FA5}">
                      <a16:colId xmlns:a16="http://schemas.microsoft.com/office/drawing/2014/main" val="391592292"/>
                    </a:ext>
                  </a:extLst>
                </a:gridCol>
                <a:gridCol w="1533740">
                  <a:extLst>
                    <a:ext uri="{9D8B030D-6E8A-4147-A177-3AD203B41FA5}">
                      <a16:colId xmlns:a16="http://schemas.microsoft.com/office/drawing/2014/main" val="872018723"/>
                    </a:ext>
                  </a:extLst>
                </a:gridCol>
                <a:gridCol w="1591984">
                  <a:extLst>
                    <a:ext uri="{9D8B030D-6E8A-4147-A177-3AD203B41FA5}">
                      <a16:colId xmlns:a16="http://schemas.microsoft.com/office/drawing/2014/main" val="1636576013"/>
                    </a:ext>
                  </a:extLst>
                </a:gridCol>
              </a:tblGrid>
              <a:tr h="480401">
                <a:tc gridSpan="5">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Küre Ticaret İşletmesi </a:t>
                      </a:r>
                      <a:endParaRPr lang="tr-TR" sz="2000" b="0" i="0" u="none" strike="noStrike">
                        <a:effectLst/>
                        <a:latin typeface="Arial" panose="020B0604020202020204" pitchFamily="34" charset="0"/>
                      </a:endParaRPr>
                    </a:p>
                    <a:p>
                      <a:pPr marR="36576" algn="ctr" fontAlgn="t">
                        <a:buNone/>
                      </a:pPr>
                      <a:r>
                        <a:rPr lang="tr-TR" sz="1100" b="0" i="0" u="none" strike="noStrike">
                          <a:effectLst/>
                          <a:latin typeface="Times New Roman" panose="02020603050405020304" pitchFamily="18" charset="0"/>
                          <a:ea typeface="Times New Roman" panose="02020603050405020304" pitchFamily="18" charset="0"/>
                        </a:rPr>
                        <a:t>31.12.20xxTarihli Kesin Mizanı</a:t>
                      </a:r>
                      <a:endParaRPr lang="tr-TR" sz="2000" b="0" i="0" u="none" strike="noStrike">
                        <a:effectLst/>
                        <a:latin typeface="Arial" panose="020B0604020202020204" pitchFamily="34" charset="0"/>
                      </a:endParaRPr>
                    </a:p>
                  </a:txBody>
                  <a:tcPr marL="101493" marR="101493" marT="50747" marB="5074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215924923"/>
                  </a:ext>
                </a:extLst>
              </a:tr>
              <a:tr h="311246">
                <a:tc rowSpan="2">
                  <a:txBody>
                    <a:bodyPr/>
                    <a:lstStyle/>
                    <a:p>
                      <a:pPr marR="36576" algn="r" fontAlgn="ctr">
                        <a:buNone/>
                      </a:pPr>
                      <a:r>
                        <a:rPr lang="tr-TR" sz="1100" b="1" i="0" u="none" strike="noStrike">
                          <a:effectLst/>
                          <a:latin typeface="Times New Roman" panose="02020603050405020304" pitchFamily="18" charset="0"/>
                          <a:ea typeface="Times New Roman" panose="02020603050405020304" pitchFamily="18" charset="0"/>
                        </a:rPr>
                        <a:t>HESAPLAR</a:t>
                      </a:r>
                      <a:endParaRPr lang="tr-TR" sz="2000" b="0" i="0" u="none" strike="noStrike">
                        <a:effectLst/>
                        <a:latin typeface="Arial" panose="020B0604020202020204" pitchFamily="34" charset="0"/>
                      </a:endParaRPr>
                    </a:p>
                  </a:txBody>
                  <a:tcPr marL="101493" marR="101493" marT="50747" marB="5074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marR="36576" algn="ctr" fontAlgn="t">
                        <a:buNone/>
                      </a:pPr>
                      <a:r>
                        <a:rPr lang="tr-TR" sz="1100" b="1" i="0" u="none" strike="noStrike">
                          <a:effectLst/>
                          <a:latin typeface="Times New Roman" panose="02020603050405020304" pitchFamily="18" charset="0"/>
                          <a:ea typeface="Times New Roman" panose="02020603050405020304" pitchFamily="18" charset="0"/>
                        </a:rPr>
                        <a:t>TUTARLAR</a:t>
                      </a:r>
                      <a:endParaRPr lang="tr-TR" sz="2000" b="0" i="0" u="none" strike="noStrike">
                        <a:effectLst/>
                        <a:latin typeface="Arial" panose="020B0604020202020204" pitchFamily="34" charset="0"/>
                      </a:endParaRPr>
                    </a:p>
                  </a:txBody>
                  <a:tcPr marL="101493" marR="101493" marT="50747" marB="5074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tr-TR"/>
                    </a:p>
                  </a:txBody>
                  <a:tcPr/>
                </a:tc>
                <a:tc gridSpan="2">
                  <a:txBody>
                    <a:bodyPr/>
                    <a:lstStyle/>
                    <a:p>
                      <a:pPr marR="36576" algn="ctr" fontAlgn="t">
                        <a:buNone/>
                      </a:pPr>
                      <a:r>
                        <a:rPr lang="tr-TR" sz="1100" b="1" i="0" u="none" strike="noStrike">
                          <a:effectLst/>
                          <a:latin typeface="Times New Roman" panose="02020603050405020304" pitchFamily="18" charset="0"/>
                          <a:ea typeface="Times New Roman" panose="02020603050405020304" pitchFamily="18" charset="0"/>
                        </a:rPr>
                        <a:t>KALANLAR</a:t>
                      </a:r>
                      <a:endParaRPr lang="tr-TR" sz="2000" b="0" i="0" u="none" strike="noStrike">
                        <a:effectLst/>
                        <a:latin typeface="Arial" panose="020B0604020202020204" pitchFamily="34" charset="0"/>
                      </a:endParaRPr>
                    </a:p>
                  </a:txBody>
                  <a:tcPr marL="101493" marR="101493" marT="50747" marB="5074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tr-TR"/>
                    </a:p>
                  </a:txBody>
                  <a:tcPr/>
                </a:tc>
                <a:extLst>
                  <a:ext uri="{0D108BD9-81ED-4DB2-BD59-A6C34878D82A}">
                    <a16:rowId xmlns:a16="http://schemas.microsoft.com/office/drawing/2014/main" val="3661926004"/>
                  </a:ext>
                </a:extLst>
              </a:tr>
              <a:tr h="220325">
                <a:tc vMerge="1">
                  <a:txBody>
                    <a:bodyPr/>
                    <a:lstStyle/>
                    <a:p>
                      <a:endParaRPr lang="tr-TR"/>
                    </a:p>
                  </a:txBody>
                  <a:tcPr/>
                </a:tc>
                <a:tc>
                  <a:txBody>
                    <a:bodyPr/>
                    <a:lstStyle/>
                    <a:p>
                      <a:pPr marR="36576" algn="ctr" fontAlgn="t">
                        <a:buNone/>
                      </a:pPr>
                      <a:r>
                        <a:rPr lang="tr-TR" sz="1100" b="1" i="0" u="none" strike="noStrike">
                          <a:effectLst/>
                          <a:latin typeface="Times New Roman" panose="02020603050405020304" pitchFamily="18" charset="0"/>
                          <a:ea typeface="Times New Roman" panose="02020603050405020304" pitchFamily="18" charset="0"/>
                        </a:rPr>
                        <a:t>BORÇ</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36576" algn="ctr" fontAlgn="t">
                        <a:buNone/>
                      </a:pPr>
                      <a:r>
                        <a:rPr lang="tr-TR" sz="1100" b="1" i="0" u="none" strike="noStrike">
                          <a:effectLst/>
                          <a:latin typeface="Times New Roman" panose="02020603050405020304" pitchFamily="18" charset="0"/>
                          <a:ea typeface="Times New Roman" panose="02020603050405020304" pitchFamily="18" charset="0"/>
                        </a:rPr>
                        <a:t>ALACAK</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36576" algn="ctr" fontAlgn="t">
                        <a:buNone/>
                      </a:pPr>
                      <a:r>
                        <a:rPr lang="tr-TR" sz="1100" b="1" i="0" u="none" strike="noStrike">
                          <a:effectLst/>
                          <a:latin typeface="Times New Roman" panose="02020603050405020304" pitchFamily="18" charset="0"/>
                          <a:ea typeface="Times New Roman" panose="02020603050405020304" pitchFamily="18" charset="0"/>
                        </a:rPr>
                        <a:t>BORÇ</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36576" algn="ctr" fontAlgn="t">
                        <a:buNone/>
                      </a:pPr>
                      <a:r>
                        <a:rPr lang="tr-TR" sz="1100" b="1" i="0" u="none" strike="noStrike">
                          <a:effectLst/>
                          <a:latin typeface="Times New Roman" panose="02020603050405020304" pitchFamily="18" charset="0"/>
                          <a:ea typeface="Times New Roman" panose="02020603050405020304" pitchFamily="18" charset="0"/>
                        </a:rPr>
                        <a:t>ALACAK</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9690512"/>
                  </a:ext>
                </a:extLst>
              </a:tr>
              <a:tr h="220325">
                <a:tc>
                  <a:txBody>
                    <a:bodyPr/>
                    <a:lstStyle/>
                    <a:p>
                      <a:pPr marR="36576" algn="l" fontAlgn="t">
                        <a:buNone/>
                      </a:pPr>
                      <a:r>
                        <a:rPr lang="tr-TR" sz="1100" b="0" i="0" u="none" strike="noStrike">
                          <a:effectLst/>
                          <a:latin typeface="Times New Roman" panose="02020603050405020304" pitchFamily="18" charset="0"/>
                          <a:ea typeface="Times New Roman" panose="02020603050405020304" pitchFamily="18" charset="0"/>
                        </a:rPr>
                        <a:t>KASA H.</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125.000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90.000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35.000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215513195"/>
                  </a:ext>
                </a:extLst>
              </a:tr>
              <a:tr h="220325">
                <a:tc>
                  <a:txBody>
                    <a:bodyPr/>
                    <a:lstStyle/>
                    <a:p>
                      <a:pPr marR="36576" algn="l" fontAlgn="t">
                        <a:buNone/>
                      </a:pPr>
                      <a:r>
                        <a:rPr lang="tr-TR" sz="1100" b="0" i="0" u="none" strike="noStrike">
                          <a:effectLst/>
                          <a:latin typeface="Times New Roman" panose="02020603050405020304" pitchFamily="18" charset="0"/>
                          <a:ea typeface="Times New Roman" panose="02020603050405020304" pitchFamily="18" charset="0"/>
                        </a:rPr>
                        <a:t>BANKALAR H.</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81.000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60.000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21.000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232210615"/>
                  </a:ext>
                </a:extLst>
              </a:tr>
              <a:tr h="220325">
                <a:tc>
                  <a:txBody>
                    <a:bodyPr/>
                    <a:lstStyle/>
                    <a:p>
                      <a:pPr marR="36576" algn="l" fontAlgn="t">
                        <a:buNone/>
                      </a:pPr>
                      <a:r>
                        <a:rPr lang="tr-TR" sz="1100" b="0" i="0" u="none" strike="noStrike">
                          <a:effectLst/>
                          <a:latin typeface="Times New Roman" panose="02020603050405020304" pitchFamily="18" charset="0"/>
                          <a:ea typeface="Times New Roman" panose="02020603050405020304" pitchFamily="18" charset="0"/>
                        </a:rPr>
                        <a:t>ALICILAR H.</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35.000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20.000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15.000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61317373"/>
                  </a:ext>
                </a:extLst>
              </a:tr>
              <a:tr h="220325">
                <a:tc>
                  <a:txBody>
                    <a:bodyPr/>
                    <a:lstStyle/>
                    <a:p>
                      <a:pPr marR="36576" algn="l" fontAlgn="t">
                        <a:buNone/>
                      </a:pPr>
                      <a:r>
                        <a:rPr lang="tr-TR" sz="1100" b="0" i="0" u="none" strike="noStrike">
                          <a:effectLst/>
                          <a:latin typeface="Times New Roman" panose="02020603050405020304" pitchFamily="18" charset="0"/>
                          <a:ea typeface="Times New Roman" panose="02020603050405020304" pitchFamily="18" charset="0"/>
                        </a:rPr>
                        <a:t>TİCARİ MALLAR H.</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80.000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35.000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45.000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157878458"/>
                  </a:ext>
                </a:extLst>
              </a:tr>
              <a:tr h="220325">
                <a:tc>
                  <a:txBody>
                    <a:bodyPr/>
                    <a:lstStyle/>
                    <a:p>
                      <a:pPr marR="36576" algn="l" fontAlgn="t">
                        <a:buNone/>
                      </a:pPr>
                      <a:r>
                        <a:rPr lang="tr-TR" sz="1100" b="0" i="0" u="none" strike="noStrike">
                          <a:effectLst/>
                          <a:latin typeface="Times New Roman" panose="02020603050405020304" pitchFamily="18" charset="0"/>
                          <a:ea typeface="Times New Roman" panose="02020603050405020304" pitchFamily="18" charset="0"/>
                        </a:rPr>
                        <a:t>DEMİRBAŞLAR H.</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30.000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30.000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52022837"/>
                  </a:ext>
                </a:extLst>
              </a:tr>
              <a:tr h="220325">
                <a:tc>
                  <a:txBody>
                    <a:bodyPr/>
                    <a:lstStyle/>
                    <a:p>
                      <a:pPr marR="36576" algn="l" fontAlgn="t">
                        <a:buNone/>
                      </a:pPr>
                      <a:r>
                        <a:rPr lang="tr-TR" sz="1100" b="0" i="0" u="none" strike="noStrike">
                          <a:effectLst/>
                          <a:latin typeface="Times New Roman" panose="02020603050405020304" pitchFamily="18" charset="0"/>
                          <a:ea typeface="Times New Roman" panose="02020603050405020304" pitchFamily="18" charset="0"/>
                        </a:rPr>
                        <a:t>BİR. AMORTİS. H.</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6.000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6.000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174251985"/>
                  </a:ext>
                </a:extLst>
              </a:tr>
              <a:tr h="220325">
                <a:tc>
                  <a:txBody>
                    <a:bodyPr/>
                    <a:lstStyle/>
                    <a:p>
                      <a:pPr marR="36576" algn="l" fontAlgn="t">
                        <a:buNone/>
                      </a:pPr>
                      <a:r>
                        <a:rPr lang="tr-TR" sz="1100" b="0" i="0" u="none" strike="noStrike">
                          <a:effectLst/>
                          <a:latin typeface="Times New Roman" panose="02020603050405020304" pitchFamily="18" charset="0"/>
                          <a:ea typeface="Times New Roman" panose="02020603050405020304" pitchFamily="18" charset="0"/>
                        </a:rPr>
                        <a:t>SATICILAR H.</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25.000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50.000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25.000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776721199"/>
                  </a:ext>
                </a:extLst>
              </a:tr>
              <a:tr h="220325">
                <a:tc>
                  <a:txBody>
                    <a:bodyPr/>
                    <a:lstStyle/>
                    <a:p>
                      <a:pPr marR="36576" algn="l" fontAlgn="t">
                        <a:buNone/>
                      </a:pPr>
                      <a:r>
                        <a:rPr lang="tr-TR" sz="1100" b="0" i="0" u="none" strike="noStrike">
                          <a:effectLst/>
                          <a:latin typeface="Times New Roman" panose="02020603050405020304" pitchFamily="18" charset="0"/>
                          <a:ea typeface="Times New Roman" panose="02020603050405020304" pitchFamily="18" charset="0"/>
                        </a:rPr>
                        <a:t>SERMAYE H.</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100.000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100.000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370407625"/>
                  </a:ext>
                </a:extLst>
              </a:tr>
              <a:tr h="220325">
                <a:tc>
                  <a:txBody>
                    <a:bodyPr/>
                    <a:lstStyle/>
                    <a:p>
                      <a:pPr marR="36576" algn="l" fontAlgn="t">
                        <a:buNone/>
                      </a:pPr>
                      <a:r>
                        <a:rPr lang="tr-TR" sz="1100" b="0" i="0" u="none" strike="noStrike">
                          <a:effectLst/>
                          <a:latin typeface="Times New Roman" panose="02020603050405020304" pitchFamily="18" charset="0"/>
                          <a:ea typeface="Times New Roman" panose="02020603050405020304" pitchFamily="18" charset="0"/>
                        </a:rPr>
                        <a:t>DÖN K/Z H.</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46.000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61.000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15.000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804334135"/>
                  </a:ext>
                </a:extLst>
              </a:tr>
              <a:tr h="220325">
                <a:tc>
                  <a:txBody>
                    <a:bodyPr/>
                    <a:lstStyle/>
                    <a:p>
                      <a:pPr marR="36576" algn="l" fontAlgn="t">
                        <a:buNone/>
                      </a:pPr>
                      <a:r>
                        <a:rPr lang="tr-TR" sz="1100" b="0" i="0" u="none" strike="noStrike">
                          <a:effectLst/>
                          <a:latin typeface="Times New Roman" panose="02020603050405020304" pitchFamily="18" charset="0"/>
                          <a:ea typeface="Times New Roman" panose="02020603050405020304" pitchFamily="18" charset="0"/>
                        </a:rPr>
                        <a:t>YURTİÇİ SATIŞLAR H. </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60.000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60.000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579807229"/>
                  </a:ext>
                </a:extLst>
              </a:tr>
              <a:tr h="220325">
                <a:tc>
                  <a:txBody>
                    <a:bodyPr/>
                    <a:lstStyle/>
                    <a:p>
                      <a:pPr marR="36576" algn="l" fontAlgn="t">
                        <a:buNone/>
                      </a:pPr>
                      <a:r>
                        <a:rPr lang="tr-TR" sz="1100" b="0" i="0" u="none" strike="noStrike">
                          <a:effectLst/>
                          <a:latin typeface="Times New Roman" panose="02020603050405020304" pitchFamily="18" charset="0"/>
                          <a:ea typeface="Times New Roman" panose="02020603050405020304" pitchFamily="18" charset="0"/>
                        </a:rPr>
                        <a:t>SAT.TİC. MAL. MAL.</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35.000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35.000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807161421"/>
                  </a:ext>
                </a:extLst>
              </a:tr>
              <a:tr h="220325">
                <a:tc>
                  <a:txBody>
                    <a:bodyPr/>
                    <a:lstStyle/>
                    <a:p>
                      <a:pPr marR="36576" algn="l" fontAlgn="t">
                        <a:buNone/>
                      </a:pPr>
                      <a:r>
                        <a:rPr lang="tr-TR" sz="1100" b="0" i="0" u="none" strike="noStrike">
                          <a:effectLst/>
                          <a:latin typeface="Times New Roman" panose="02020603050405020304" pitchFamily="18" charset="0"/>
                          <a:ea typeface="Times New Roman" panose="02020603050405020304" pitchFamily="18" charset="0"/>
                        </a:rPr>
                        <a:t>GENEL YÖN. GİD. H.</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11.000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11.000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406248362"/>
                  </a:ext>
                </a:extLst>
              </a:tr>
              <a:tr h="220325">
                <a:tc>
                  <a:txBody>
                    <a:bodyPr/>
                    <a:lstStyle/>
                    <a:p>
                      <a:pPr marR="36576" algn="l" fontAlgn="t">
                        <a:buNone/>
                      </a:pPr>
                      <a:r>
                        <a:rPr lang="tr-TR" sz="1100" b="0" i="0" u="none" strike="noStrike">
                          <a:effectLst/>
                          <a:latin typeface="Times New Roman" panose="02020603050405020304" pitchFamily="18" charset="0"/>
                          <a:ea typeface="Times New Roman" panose="02020603050405020304" pitchFamily="18" charset="0"/>
                        </a:rPr>
                        <a:t>FAİZ GELİRLERİ H.</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1.000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R="36576" algn="r" fontAlgn="t">
                        <a:buNone/>
                      </a:pPr>
                      <a:r>
                        <a:rPr lang="tr-TR" sz="1100" b="0" i="0" u="none" strike="noStrike">
                          <a:effectLst/>
                          <a:latin typeface="Times New Roman" panose="02020603050405020304" pitchFamily="18" charset="0"/>
                          <a:ea typeface="Times New Roman" panose="02020603050405020304" pitchFamily="18" charset="0"/>
                        </a:rPr>
                        <a:t>1.000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R="36576" algn="ctr" fontAlgn="t">
                        <a:buNone/>
                      </a:pPr>
                      <a:r>
                        <a:rPr lang="tr-TR" sz="1100" b="0" i="0" u="none" strike="noStrike">
                          <a:effectLst/>
                          <a:latin typeface="Times New Roman" panose="02020603050405020304" pitchFamily="18" charset="0"/>
                          <a:ea typeface="Times New Roman" panose="02020603050405020304" pitchFamily="18" charset="0"/>
                        </a:rPr>
                        <a:t>-</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4176383"/>
                  </a:ext>
                </a:extLst>
              </a:tr>
              <a:tr h="220325">
                <a:tc>
                  <a:txBody>
                    <a:bodyPr/>
                    <a:lstStyle/>
                    <a:p>
                      <a:pPr marR="36576" algn="l" fontAlgn="t">
                        <a:buNone/>
                      </a:pPr>
                      <a:r>
                        <a:rPr lang="tr-TR" sz="1100" b="1" i="0" u="none" strike="noStrike">
                          <a:effectLst/>
                          <a:latin typeface="Times New Roman" panose="02020603050405020304" pitchFamily="18" charset="0"/>
                          <a:ea typeface="Times New Roman" panose="02020603050405020304" pitchFamily="18" charset="0"/>
                        </a:rPr>
                        <a:t>TOPLAM</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36576" algn="r" fontAlgn="t">
                        <a:buNone/>
                      </a:pPr>
                      <a:r>
                        <a:rPr lang="tr-TR" sz="1100" b="1" i="0" u="none" strike="noStrike">
                          <a:effectLst/>
                          <a:latin typeface="Times New Roman" panose="02020603050405020304" pitchFamily="18" charset="0"/>
                          <a:ea typeface="Times New Roman" panose="02020603050405020304" pitchFamily="18" charset="0"/>
                        </a:rPr>
                        <a:t>529.000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36576" algn="r" fontAlgn="t">
                        <a:buNone/>
                      </a:pPr>
                      <a:r>
                        <a:rPr lang="tr-TR" sz="1100" b="1" i="0" u="none" strike="noStrike">
                          <a:effectLst/>
                          <a:latin typeface="Times New Roman" panose="02020603050405020304" pitchFamily="18" charset="0"/>
                          <a:ea typeface="Times New Roman" panose="02020603050405020304" pitchFamily="18" charset="0"/>
                        </a:rPr>
                        <a:t>529.000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36576" algn="r" fontAlgn="t">
                        <a:buNone/>
                      </a:pPr>
                      <a:r>
                        <a:rPr lang="tr-TR" sz="1100" b="1" i="0" u="none" strike="noStrike">
                          <a:effectLst/>
                          <a:latin typeface="Times New Roman" panose="02020603050405020304" pitchFamily="18" charset="0"/>
                          <a:ea typeface="Times New Roman" panose="02020603050405020304" pitchFamily="18" charset="0"/>
                        </a:rPr>
                        <a:t>146.000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36576" algn="r" fontAlgn="t">
                        <a:buNone/>
                      </a:pPr>
                      <a:r>
                        <a:rPr lang="tr-TR" sz="1100" b="1" i="0" u="none" strike="noStrike">
                          <a:effectLst/>
                          <a:latin typeface="Times New Roman" panose="02020603050405020304" pitchFamily="18" charset="0"/>
                          <a:ea typeface="Times New Roman" panose="02020603050405020304" pitchFamily="18" charset="0"/>
                        </a:rPr>
                        <a:t>146.000</a:t>
                      </a:r>
                      <a:endParaRPr lang="tr-TR" sz="2000" b="0" i="0" u="none" strike="noStrike">
                        <a:effectLst/>
                        <a:latin typeface="Arial" panose="020B0604020202020204" pitchFamily="34" charset="0"/>
                      </a:endParaRPr>
                    </a:p>
                  </a:txBody>
                  <a:tcPr marL="76120" marR="76120" marT="105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9475292"/>
                  </a:ext>
                </a:extLst>
              </a:tr>
            </a:tbl>
          </a:graphicData>
        </a:graphic>
      </p:graphicFrame>
    </p:spTree>
    <p:extLst>
      <p:ext uri="{BB962C8B-B14F-4D97-AF65-F5344CB8AC3E}">
        <p14:creationId xmlns:p14="http://schemas.microsoft.com/office/powerpoint/2010/main" val="3804570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9B19DD-4660-A236-2A5A-49C5C6E9F92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8">
            <a:extLst>
              <a:ext uri="{FF2B5EF4-FFF2-40B4-BE49-F238E27FC236}">
                <a16:creationId xmlns:a16="http://schemas.microsoft.com/office/drawing/2014/main" id="{C1A1C5D3-C053-4EE9-BE1A-419B6E27CC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A3473CF9-37EB-43E7-89EF-D2D1C53D1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03615" y="221673"/>
            <a:ext cx="8384770" cy="1332634"/>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id="{98B2FE84-85F2-1D9A-0302-0F361AA6781E}"/>
              </a:ext>
            </a:extLst>
          </p:cNvPr>
          <p:cNvSpPr>
            <a:spLocks noGrp="1"/>
          </p:cNvSpPr>
          <p:nvPr>
            <p:ph type="title"/>
          </p:nvPr>
        </p:nvSpPr>
        <p:spPr>
          <a:xfrm>
            <a:off x="2103121" y="310343"/>
            <a:ext cx="7985759" cy="868823"/>
          </a:xfrm>
        </p:spPr>
        <p:txBody>
          <a:bodyPr vert="horz" lIns="91440" tIns="45720" rIns="91440" bIns="45720" rtlCol="0" anchor="ctr">
            <a:normAutofit/>
          </a:bodyPr>
          <a:lstStyle/>
          <a:p>
            <a:pPr algn="ctr"/>
            <a:r>
              <a:rPr lang="en-US" b="0" dirty="0" err="1"/>
              <a:t>Mizandan</a:t>
            </a:r>
            <a:r>
              <a:rPr lang="en-US" b="0" dirty="0"/>
              <a:t> </a:t>
            </a:r>
            <a:r>
              <a:rPr lang="en-US" b="0" dirty="0" err="1"/>
              <a:t>Bilançoya</a:t>
            </a:r>
            <a:endParaRPr lang="en-US" b="0" dirty="0"/>
          </a:p>
        </p:txBody>
      </p:sp>
      <p:sp>
        <p:nvSpPr>
          <p:cNvPr id="23" name="Rectangle: Rounded Corners 22">
            <a:extLst>
              <a:ext uri="{FF2B5EF4-FFF2-40B4-BE49-F238E27FC236}">
                <a16:creationId xmlns:a16="http://schemas.microsoft.com/office/drawing/2014/main" id="{586B4EF9-43BA-4655-A6FF-1D8E21574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3110" y="1211407"/>
            <a:ext cx="7225780"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pic>
        <p:nvPicPr>
          <p:cNvPr id="10" name="İçerik Yer Tutucusu 9">
            <a:extLst>
              <a:ext uri="{FF2B5EF4-FFF2-40B4-BE49-F238E27FC236}">
                <a16:creationId xmlns:a16="http://schemas.microsoft.com/office/drawing/2014/main" id="{66A5AD59-1B49-2016-637E-9295D183663E}"/>
              </a:ext>
            </a:extLst>
          </p:cNvPr>
          <p:cNvPicPr>
            <a:picLocks noGrp="1" noChangeAspect="1"/>
          </p:cNvPicPr>
          <p:nvPr>
            <p:ph idx="1"/>
          </p:nvPr>
        </p:nvPicPr>
        <p:blipFill>
          <a:blip r:embed="rId3"/>
          <a:stretch>
            <a:fillRect/>
          </a:stretch>
        </p:blipFill>
        <p:spPr>
          <a:xfrm>
            <a:off x="475204" y="2139484"/>
            <a:ext cx="11241591" cy="4096512"/>
          </a:xfrm>
          <a:prstGeom prst="rect">
            <a:avLst/>
          </a:prstGeom>
        </p:spPr>
      </p:pic>
    </p:spTree>
    <p:extLst>
      <p:ext uri="{BB962C8B-B14F-4D97-AF65-F5344CB8AC3E}">
        <p14:creationId xmlns:p14="http://schemas.microsoft.com/office/powerpoint/2010/main" val="18151585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57D45-FE6F-AF41-A1B8-242F2AE2D689}"/>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A29E24BC-279B-6520-243D-9CD1D98D86BE}"/>
              </a:ext>
            </a:extLst>
          </p:cNvPr>
          <p:cNvSpPr>
            <a:spLocks noGrp="1"/>
          </p:cNvSpPr>
          <p:nvPr>
            <p:ph type="title"/>
          </p:nvPr>
        </p:nvSpPr>
        <p:spPr/>
        <p:txBody>
          <a:bodyPr/>
          <a:lstStyle/>
          <a:p>
            <a:endParaRPr lang="tr-TR" b="0" dirty="0">
              <a:latin typeface="American Typewriter Condensed L" panose="02090306020004020304" pitchFamily="18" charset="0"/>
            </a:endParaRPr>
          </a:p>
        </p:txBody>
      </p:sp>
      <p:sp>
        <p:nvSpPr>
          <p:cNvPr id="3" name="İçerik Yer Tutucusu 2">
            <a:extLst>
              <a:ext uri="{FF2B5EF4-FFF2-40B4-BE49-F238E27FC236}">
                <a16:creationId xmlns:a16="http://schemas.microsoft.com/office/drawing/2014/main" id="{A27C15FF-1ABD-BC76-AFD9-3DC67ABC4A1B}"/>
              </a:ext>
            </a:extLst>
          </p:cNvPr>
          <p:cNvSpPr>
            <a:spLocks noGrp="1"/>
          </p:cNvSpPr>
          <p:nvPr>
            <p:ph idx="1"/>
          </p:nvPr>
        </p:nvSpPr>
        <p:spPr/>
        <p:txBody>
          <a:bodyPr/>
          <a:lstStyle/>
          <a:p>
            <a:pPr marL="0" indent="0" algn="just">
              <a:buNone/>
            </a:pPr>
            <a:endParaRPr lang="tr-TR" dirty="0">
              <a:latin typeface="American Typewriter Condensed L" panose="02090306020004020304" pitchFamily="18" charset="0"/>
            </a:endParaRPr>
          </a:p>
        </p:txBody>
      </p:sp>
    </p:spTree>
    <p:extLst>
      <p:ext uri="{BB962C8B-B14F-4D97-AF65-F5344CB8AC3E}">
        <p14:creationId xmlns:p14="http://schemas.microsoft.com/office/powerpoint/2010/main" val="3893833791"/>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455</TotalTime>
  <Words>1190</Words>
  <Application>Microsoft Macintosh PowerPoint</Application>
  <PresentationFormat>Geniş ekran</PresentationFormat>
  <Paragraphs>195</Paragraphs>
  <Slides>28</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28</vt:i4>
      </vt:variant>
    </vt:vector>
  </HeadingPairs>
  <TitlesOfParts>
    <vt:vector size="37" baseType="lpstr">
      <vt:lpstr>American Typewriter</vt:lpstr>
      <vt:lpstr>American Typewriter Condensed</vt:lpstr>
      <vt:lpstr>American Typewriter Condensed L</vt:lpstr>
      <vt:lpstr>Arial</vt:lpstr>
      <vt:lpstr>Avenir Next LT Pro</vt:lpstr>
      <vt:lpstr>Calibri</vt:lpstr>
      <vt:lpstr>Neue Haas Grotesk Text Pro</vt:lpstr>
      <vt:lpstr>Times New Roman</vt:lpstr>
      <vt:lpstr>AccentBoxVTI</vt:lpstr>
      <vt:lpstr>Genel Muhasebe 1</vt:lpstr>
      <vt:lpstr>Mini Örnekler (Parantez içerisindekiler kullanılacak hesapların isimleridir.)</vt:lpstr>
      <vt:lpstr>Mini Örnekler (Parantez içerisindekiler kullanılacak hesapların isimleridir.)</vt:lpstr>
      <vt:lpstr>Mini Örnekler (Parantez içerisindekiler kullanılacak hesapların isimleridir.)</vt:lpstr>
      <vt:lpstr>Hesaplardan Finansal Tablolara Geçiş</vt:lpstr>
      <vt:lpstr>Muhasebe Süreci ve Kayıt Araçları</vt:lpstr>
      <vt:lpstr>Tek Taraflı Kayıt Yöntemi (Basit Yöntem)</vt:lpstr>
      <vt:lpstr>Çift Taraflı Kayıt Yöntemi (Muzaaf Yöntem)</vt:lpstr>
      <vt:lpstr>Bilanço Esasına Göre Defter Tutma</vt:lpstr>
      <vt:lpstr>Bilanço Esasına Göre Defter Tutma</vt:lpstr>
      <vt:lpstr>Yevmiye Defteri (Günlük Defter)</vt:lpstr>
      <vt:lpstr>Ne İşe Yarar?</vt:lpstr>
      <vt:lpstr>Nasıl Tutulur?</vt:lpstr>
      <vt:lpstr>Yevmiye Maddesi Nasıl Görünür?</vt:lpstr>
      <vt:lpstr>Mini Örnek</vt:lpstr>
      <vt:lpstr>Mini Örnekler – İşlemleri tersten tahmin etme</vt:lpstr>
      <vt:lpstr>Defteri Kebir nedir?</vt:lpstr>
      <vt:lpstr>Ne işe yarar?</vt:lpstr>
      <vt:lpstr>Nasıl tutulur?</vt:lpstr>
      <vt:lpstr>Görünümü</vt:lpstr>
      <vt:lpstr>Yevmiye maddesinden büyük deftere aktarım</vt:lpstr>
      <vt:lpstr>Envanter Defteri</vt:lpstr>
      <vt:lpstr>Envanterin Aşamaları</vt:lpstr>
      <vt:lpstr>MİZAN</vt:lpstr>
      <vt:lpstr>Hazırlanışı</vt:lpstr>
      <vt:lpstr>Mizan Görünümü</vt:lpstr>
      <vt:lpstr>Mizandan Bilançoya</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Serhan GÜRKAN</dc:creator>
  <cp:lastModifiedBy>Serhan GÜRKAN</cp:lastModifiedBy>
  <cp:revision>99</cp:revision>
  <dcterms:created xsi:type="dcterms:W3CDTF">2025-09-21T08:31:17Z</dcterms:created>
  <dcterms:modified xsi:type="dcterms:W3CDTF">2025-10-19T10:28:46Z</dcterms:modified>
</cp:coreProperties>
</file>