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24"/>
  </p:notesMasterIdLst>
  <p:sldIdLst>
    <p:sldId id="256" r:id="rId2"/>
    <p:sldId id="363" r:id="rId3"/>
    <p:sldId id="364" r:id="rId4"/>
    <p:sldId id="365" r:id="rId5"/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9" r:id="rId18"/>
    <p:sldId id="380" r:id="rId19"/>
    <p:sldId id="381" r:id="rId20"/>
    <p:sldId id="382" r:id="rId21"/>
    <p:sldId id="383" r:id="rId22"/>
    <p:sldId id="394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88"/>
    <p:restoredTop sz="94690"/>
  </p:normalViewPr>
  <p:slideViewPr>
    <p:cSldViewPr snapToGrid="0">
      <p:cViewPr varScale="1">
        <p:scale>
          <a:sx n="151" d="100"/>
          <a:sy n="151" d="100"/>
        </p:scale>
        <p:origin x="1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AB2A7-A0B9-8E41-8CDF-FA01279196D0}" type="datetimeFigureOut">
              <a:rPr lang="tr-TR" smtClean="0"/>
              <a:t>19.10.2025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A6AE6-0DDE-C447-8DF0-6904F9EF1C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545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1.065 TL 206,6⇒207 paket 4.140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7A6AE6-0DDE-C447-8DF0-6904F9EF1CD4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0587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Yönetim Muhasebe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8C807-6F19-FFAF-FB0B-107F5D3F9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6F80CF-6619-D808-5844-C75E40899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“Çok Ürünlü” Başa Baş Analizi? (</a:t>
            </a:r>
            <a:r>
              <a:rPr lang="tr-TR" b="0" dirty="0" err="1">
                <a:latin typeface="American Typewriter Condensed L" panose="02090306020004020304" pitchFamily="18" charset="0"/>
              </a:rPr>
              <a:t>Sales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Mix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ECF11A-AE0E-6C58-F879-DDD3D046F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Neden tek ürünlü analiz yetmez?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Çoğu işletme birden fazla ürün satar.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ürünün fiyatı ve maliyeti farklıdır → birim kâr (katkı payı) da farklı olur.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yüzden “tek ürün varsayımı” gerçek hayatta işe yaramaz.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Gerçek dünyada kârlılık, hangi üründen ne kadar satıldığına da bağlıdır.</a:t>
            </a:r>
          </a:p>
        </p:txBody>
      </p:sp>
    </p:spTree>
    <p:extLst>
      <p:ext uri="{BB962C8B-B14F-4D97-AF65-F5344CB8AC3E}">
        <p14:creationId xmlns:p14="http://schemas.microsoft.com/office/powerpoint/2010/main" val="3792358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2EE2B-D959-6A52-5E3A-4AB7492A9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385C0E-4DEF-1464-4BAD-AE0C043F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Satış karması (</a:t>
            </a:r>
            <a:r>
              <a:rPr lang="tr-TR" b="0" dirty="0" err="1">
                <a:latin typeface="American Typewriter Condensed L" panose="02090306020004020304" pitchFamily="18" charset="0"/>
              </a:rPr>
              <a:t>Sales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Mix</a:t>
            </a:r>
            <a:r>
              <a:rPr lang="tr-TR" b="0" dirty="0">
                <a:latin typeface="American Typewriter Condensed L" panose="02090306020004020304" pitchFamily="18" charset="0"/>
              </a:rPr>
              <a:t>)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E4B291-AD2A-ECF7-F784-DDE770170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 satışların ürünlere göre dağılımıdır.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Yani satışların % kaçı Ürün A’dan, % kaçı Ürün B’den geliyor?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Örneğin: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Ürün A → %40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Ürün B → %35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Ürün C → %25</a:t>
            </a:r>
          </a:p>
        </p:txBody>
      </p:sp>
    </p:spTree>
    <p:extLst>
      <p:ext uri="{BB962C8B-B14F-4D97-AF65-F5344CB8AC3E}">
        <p14:creationId xmlns:p14="http://schemas.microsoft.com/office/powerpoint/2010/main" val="2096222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7DF351-1E4E-0E33-0E31-1A60B9ACF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A226D6E-A8C5-5AB9-7ADD-E5554A063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37285" cy="1645920"/>
          </a:xfrm>
        </p:spPr>
        <p:txBody>
          <a:bodyPr>
            <a:normAutofit/>
          </a:bodyPr>
          <a:lstStyle/>
          <a:p>
            <a:r>
              <a:rPr lang="tr-TR" sz="2700" b="0">
                <a:latin typeface="American Typewriter Condensed L" panose="02090306020004020304" pitchFamily="18" charset="0"/>
              </a:rPr>
              <a:t>Satış karmasını nasıl hesaplarız veya gözlemleriz?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1405210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15BF46-7101-8382-847A-2E1CFDFAF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tr-TR" sz="1800">
                <a:latin typeface="American Typewriter Condensed L" panose="02090306020004020304" pitchFamily="18" charset="0"/>
              </a:rPr>
              <a:t>Her ürünün satış tutarını (TL) bulun ve Toplam satışa bölün</a:t>
            </a:r>
          </a:p>
          <a:p>
            <a:pPr marL="0" indent="0">
              <a:buNone/>
            </a:pPr>
            <a:r>
              <a:rPr lang="tr-TR" sz="1800">
                <a:latin typeface="American Typewriter Condensed L" panose="02090306020004020304" pitchFamily="18" charset="0"/>
              </a:rPr>
              <a:t>Sonuç: “Satış karması” tablosu elde edilir.</a:t>
            </a:r>
          </a:p>
          <a:p>
            <a:pPr marL="0" indent="0">
              <a:buNone/>
            </a:pPr>
            <a:endParaRPr lang="tr-TR" sz="1800">
              <a:latin typeface="American Typewriter Condensed L" panose="02090306020004020304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B288FE36-75CC-7670-E989-7CD64176E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612802"/>
              </p:ext>
            </p:extLst>
          </p:nvPr>
        </p:nvGraphicFramePr>
        <p:xfrm>
          <a:off x="1062011" y="2734056"/>
          <a:ext cx="10156370" cy="348386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222352">
                  <a:extLst>
                    <a:ext uri="{9D8B030D-6E8A-4147-A177-3AD203B41FA5}">
                      <a16:colId xmlns:a16="http://schemas.microsoft.com/office/drawing/2014/main" val="737030555"/>
                    </a:ext>
                  </a:extLst>
                </a:gridCol>
                <a:gridCol w="3773942">
                  <a:extLst>
                    <a:ext uri="{9D8B030D-6E8A-4147-A177-3AD203B41FA5}">
                      <a16:colId xmlns:a16="http://schemas.microsoft.com/office/drawing/2014/main" val="4223323099"/>
                    </a:ext>
                  </a:extLst>
                </a:gridCol>
                <a:gridCol w="3160076">
                  <a:extLst>
                    <a:ext uri="{9D8B030D-6E8A-4147-A177-3AD203B41FA5}">
                      <a16:colId xmlns:a16="http://schemas.microsoft.com/office/drawing/2014/main" val="470124862"/>
                    </a:ext>
                  </a:extLst>
                </a:gridCol>
              </a:tblGrid>
              <a:tr h="6967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/>
                        <a:t>Ürün</a:t>
                      </a:r>
                    </a:p>
                  </a:txBody>
                  <a:tcPr marL="158357" marR="158357" marT="79179" marB="791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/>
                        <a:t>Satış (TL)</a:t>
                      </a:r>
                    </a:p>
                  </a:txBody>
                  <a:tcPr marL="158357" marR="158357" marT="79179" marB="791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/>
                        <a:t>Pay (%)</a:t>
                      </a:r>
                    </a:p>
                  </a:txBody>
                  <a:tcPr marL="158357" marR="158357" marT="79179" marB="79179" anchor="ctr"/>
                </a:tc>
                <a:extLst>
                  <a:ext uri="{0D108BD9-81ED-4DB2-BD59-A6C34878D82A}">
                    <a16:rowId xmlns:a16="http://schemas.microsoft.com/office/drawing/2014/main" val="4025467129"/>
                  </a:ext>
                </a:extLst>
              </a:tr>
              <a:tr h="6967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/>
                        <a:t>A</a:t>
                      </a:r>
                    </a:p>
                  </a:txBody>
                  <a:tcPr marL="158357" marR="158357" marT="79179" marB="791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/>
                        <a:t>40.000</a:t>
                      </a:r>
                    </a:p>
                  </a:txBody>
                  <a:tcPr marL="158357" marR="158357" marT="79179" marB="791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 dirty="0"/>
                        <a:t>? %</a:t>
                      </a:r>
                    </a:p>
                  </a:txBody>
                  <a:tcPr marL="158357" marR="158357" marT="79179" marB="79179" anchor="ctr"/>
                </a:tc>
                <a:extLst>
                  <a:ext uri="{0D108BD9-81ED-4DB2-BD59-A6C34878D82A}">
                    <a16:rowId xmlns:a16="http://schemas.microsoft.com/office/drawing/2014/main" val="4152693395"/>
                  </a:ext>
                </a:extLst>
              </a:tr>
              <a:tr h="6967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/>
                        <a:t>B</a:t>
                      </a:r>
                    </a:p>
                  </a:txBody>
                  <a:tcPr marL="158357" marR="158357" marT="79179" marB="791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/>
                        <a:t>35.000</a:t>
                      </a:r>
                    </a:p>
                  </a:txBody>
                  <a:tcPr marL="158357" marR="158357" marT="79179" marB="791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 dirty="0"/>
                        <a:t>? %</a:t>
                      </a:r>
                    </a:p>
                  </a:txBody>
                  <a:tcPr marL="158357" marR="158357" marT="79179" marB="79179" anchor="ctr"/>
                </a:tc>
                <a:extLst>
                  <a:ext uri="{0D108BD9-81ED-4DB2-BD59-A6C34878D82A}">
                    <a16:rowId xmlns:a16="http://schemas.microsoft.com/office/drawing/2014/main" val="15846872"/>
                  </a:ext>
                </a:extLst>
              </a:tr>
              <a:tr h="6967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/>
                        <a:t>C</a:t>
                      </a:r>
                    </a:p>
                  </a:txBody>
                  <a:tcPr marL="158357" marR="158357" marT="79179" marB="791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/>
                        <a:t>25.000</a:t>
                      </a:r>
                    </a:p>
                  </a:txBody>
                  <a:tcPr marL="158357" marR="158357" marT="79179" marB="791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 dirty="0"/>
                        <a:t>? %</a:t>
                      </a:r>
                    </a:p>
                  </a:txBody>
                  <a:tcPr marL="158357" marR="158357" marT="79179" marB="79179" anchor="ctr"/>
                </a:tc>
                <a:extLst>
                  <a:ext uri="{0D108BD9-81ED-4DB2-BD59-A6C34878D82A}">
                    <a16:rowId xmlns:a16="http://schemas.microsoft.com/office/drawing/2014/main" val="197279736"/>
                  </a:ext>
                </a:extLst>
              </a:tr>
              <a:tr h="6967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 b="1"/>
                        <a:t>Toplam</a:t>
                      </a:r>
                      <a:endParaRPr lang="tr-TR" sz="3100"/>
                    </a:p>
                  </a:txBody>
                  <a:tcPr marL="158357" marR="158357" marT="79179" marB="791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 b="1"/>
                        <a:t>100.000</a:t>
                      </a:r>
                      <a:endParaRPr lang="tr-TR" sz="3100"/>
                    </a:p>
                  </a:txBody>
                  <a:tcPr marL="158357" marR="158357" marT="79179" marB="791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100" b="1" dirty="0"/>
                        <a:t>100%</a:t>
                      </a:r>
                      <a:endParaRPr lang="tr-TR" sz="3100" dirty="0"/>
                    </a:p>
                  </a:txBody>
                  <a:tcPr marL="158357" marR="158357" marT="79179" marB="79179" anchor="ctr"/>
                </a:tc>
                <a:extLst>
                  <a:ext uri="{0D108BD9-81ED-4DB2-BD59-A6C34878D82A}">
                    <a16:rowId xmlns:a16="http://schemas.microsoft.com/office/drawing/2014/main" val="2581186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067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F2F0C-9057-FBF2-050F-CD82B1EA7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9BF0ED-4F4E-6B01-F31A-DFB296067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“Kârlılık sadece ne kadar sattığınla değil, ne sattığınla da ilgilidir.”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62CDCF9-93D3-77E7-C4B0-7F655ED7F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041" y="2147824"/>
            <a:ext cx="10168128" cy="3694176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ürünün katkı payı (birim satış fiyatı – birim değişken maliyet) farklıdır.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Yani, her ürün aynı miktarda satılsa bile işletmeye kazandırdığı kâr farklı olur.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nedenle, toplam satış aynı kalsa bile satış karması değişirse toplam kâr da değişir.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374089FC-BD09-8EA9-247A-06C6D1F00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467923"/>
              </p:ext>
            </p:extLst>
          </p:nvPr>
        </p:nvGraphicFramePr>
        <p:xfrm>
          <a:off x="1082041" y="3817112"/>
          <a:ext cx="9616104" cy="2103120"/>
        </p:xfrm>
        <a:graphic>
          <a:graphicData uri="http://schemas.openxmlformats.org/drawingml/2006/table">
            <a:tbl>
              <a:tblPr/>
              <a:tblGrid>
                <a:gridCol w="1602684">
                  <a:extLst>
                    <a:ext uri="{9D8B030D-6E8A-4147-A177-3AD203B41FA5}">
                      <a16:colId xmlns:a16="http://schemas.microsoft.com/office/drawing/2014/main" val="3624276444"/>
                    </a:ext>
                  </a:extLst>
                </a:gridCol>
                <a:gridCol w="1602684">
                  <a:extLst>
                    <a:ext uri="{9D8B030D-6E8A-4147-A177-3AD203B41FA5}">
                      <a16:colId xmlns:a16="http://schemas.microsoft.com/office/drawing/2014/main" val="3926523409"/>
                    </a:ext>
                  </a:extLst>
                </a:gridCol>
                <a:gridCol w="1602684">
                  <a:extLst>
                    <a:ext uri="{9D8B030D-6E8A-4147-A177-3AD203B41FA5}">
                      <a16:colId xmlns:a16="http://schemas.microsoft.com/office/drawing/2014/main" val="504174937"/>
                    </a:ext>
                  </a:extLst>
                </a:gridCol>
                <a:gridCol w="1602684">
                  <a:extLst>
                    <a:ext uri="{9D8B030D-6E8A-4147-A177-3AD203B41FA5}">
                      <a16:colId xmlns:a16="http://schemas.microsoft.com/office/drawing/2014/main" val="2911122952"/>
                    </a:ext>
                  </a:extLst>
                </a:gridCol>
                <a:gridCol w="1602684">
                  <a:extLst>
                    <a:ext uri="{9D8B030D-6E8A-4147-A177-3AD203B41FA5}">
                      <a16:colId xmlns:a16="http://schemas.microsoft.com/office/drawing/2014/main" val="2523272822"/>
                    </a:ext>
                  </a:extLst>
                </a:gridCol>
                <a:gridCol w="1602684">
                  <a:extLst>
                    <a:ext uri="{9D8B030D-6E8A-4147-A177-3AD203B41FA5}">
                      <a16:colId xmlns:a16="http://schemas.microsoft.com/office/drawing/2014/main" val="14835788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Ürün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Satış (TL)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Değişken Mal.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Katkı Payı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Katkı Oranı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Pay (%)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2876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40.000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16.000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 dirty="0"/>
                        <a:t>? %</a:t>
                      </a: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989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35.000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21.000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 dirty="0"/>
                        <a:t>? %</a:t>
                      </a: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35%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996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25.000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20.000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 dirty="0"/>
                        <a:t>? %</a:t>
                      </a: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25%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16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/>
                        <a:t>Toplam</a:t>
                      </a:r>
                      <a:endParaRPr lang="tr-T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/>
                        <a:t>100.000</a:t>
                      </a:r>
                      <a:endParaRPr lang="tr-T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 dirty="0"/>
                        <a:t>57.000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 dirty="0"/>
                        <a:t>100%</a:t>
                      </a: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404898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672422DB-68A4-176D-B2D6-80C01651B919}"/>
              </a:ext>
            </a:extLst>
          </p:cNvPr>
          <p:cNvSpPr txBox="1"/>
          <p:nvPr/>
        </p:nvSpPr>
        <p:spPr>
          <a:xfrm>
            <a:off x="1408519" y="6141627"/>
            <a:ext cx="92896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tr-TR" sz="2400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A’nın payı azalıyor (%40 → %20), C’nin payı artıyor (%25 → %45) ne olur?</a:t>
            </a:r>
          </a:p>
        </p:txBody>
      </p:sp>
    </p:spTree>
    <p:extLst>
      <p:ext uri="{BB962C8B-B14F-4D97-AF65-F5344CB8AC3E}">
        <p14:creationId xmlns:p14="http://schemas.microsoft.com/office/powerpoint/2010/main" val="2989740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3F802-4CB2-AE83-0BBE-1820712D0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4961AB-FAE5-2891-FEDC-8C88CE45B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Ağırlıklı Ortalama Katkı (WACM)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17D5E3-65A5-877E-910D-7FD320A22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ürünün katkı payı farklıysa, tek bir “birim katkı” yerine ağırlıklı ortalama katkı kullanılır.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WACM bize “ortalama olarak” her satış biriminden işletmenin ne kadar katkı sağladığını gösterir.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A19EE55-E47B-2DD1-1EC1-565374BC5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299" y="5173132"/>
            <a:ext cx="7772400" cy="89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49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D6A2-7691-4BF2-E854-8329B7956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977F1E4-5238-8D51-B2DF-06BEF98D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Bu, işletmenin her 1 TL satıştan ortalama 0,43 TL katkı elde ettiği anlamına gelir.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1491749E-0985-E720-7C8A-CD8D49C22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7370194"/>
              </p:ext>
            </p:extLst>
          </p:nvPr>
        </p:nvGraphicFramePr>
        <p:xfrm>
          <a:off x="1115760" y="2331843"/>
          <a:ext cx="10167936" cy="1768335"/>
        </p:xfrm>
        <a:graphic>
          <a:graphicData uri="http://schemas.openxmlformats.org/drawingml/2006/table">
            <a:tbl>
              <a:tblPr/>
              <a:tblGrid>
                <a:gridCol w="2541984">
                  <a:extLst>
                    <a:ext uri="{9D8B030D-6E8A-4147-A177-3AD203B41FA5}">
                      <a16:colId xmlns:a16="http://schemas.microsoft.com/office/drawing/2014/main" val="1034294249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3078372160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256727930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2325269399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Ürün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Pay (%)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Katkı Oranı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Ağırlıklı Katkı Katkısı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879986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A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40%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60%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0.40 × 0.60 = </a:t>
                      </a:r>
                      <a:r>
                        <a:rPr lang="tr-TR" sz="1700" b="1"/>
                        <a:t>0.24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675519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B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35%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40%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0.35 × 0.40 = </a:t>
                      </a:r>
                      <a:r>
                        <a:rPr lang="tr-TR" sz="1700" b="1"/>
                        <a:t>0.14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194044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C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25%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20%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0.25 × 0.20 = </a:t>
                      </a:r>
                      <a:r>
                        <a:rPr lang="tr-TR" sz="1700" b="1"/>
                        <a:t>0.05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873322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/>
                        <a:t>Toplam (WACM)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 dirty="0"/>
                        <a:t>0.43 → %43</a:t>
                      </a:r>
                      <a:endParaRPr lang="tr-TR" sz="1700" dirty="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4749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0736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684F0-FD2E-AA7E-5E77-B784639AD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9C7507-74D5-8570-C633-DFEAA43D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Başa Baş Satış (TL)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2B6513-EF92-6ACC-A7DC-51B667950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Başa Baş Noktası = Sabit Giderler / Ağırlıklı Ortalama Katkı Oranı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Örnekte, Eğer sabit gider 27.000 TL ise: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27.000/0,43=62.790 TL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karması sabit kaldığı sürece, BBN ≈ 62.790 TL’dir.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Karışım değişirse (örneğin düşük kârlı ürün artarsa), 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WACM düşer → BEP yükselir → kâr azalır.</a:t>
            </a:r>
          </a:p>
        </p:txBody>
      </p:sp>
    </p:spTree>
    <p:extLst>
      <p:ext uri="{BB962C8B-B14F-4D97-AF65-F5344CB8AC3E}">
        <p14:creationId xmlns:p14="http://schemas.microsoft.com/office/powerpoint/2010/main" val="4212537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5240EA-69C6-27DB-681C-A9DF9B682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6838569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22570C7-A7F9-CFD5-7E52-534462C70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978619"/>
            <a:ext cx="5991244" cy="1106424"/>
          </a:xfrm>
        </p:spPr>
        <p:txBody>
          <a:bodyPr>
            <a:normAutofit/>
          </a:bodyPr>
          <a:lstStyle/>
          <a:p>
            <a:r>
              <a:rPr lang="tr-TR" sz="3200" b="0">
                <a:latin typeface="American Typewriter Condensed L" panose="02090306020004020304" pitchFamily="18" charset="0"/>
              </a:rPr>
              <a:t>Yeni karma: Düşük kârlı ürün (C) artıyor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8" y="2093976"/>
            <a:ext cx="5846683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F570B2-A0BD-54AC-F9B6-F58137DFB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252870"/>
            <a:ext cx="5993892" cy="3560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1500">
                <a:latin typeface="American Typewriter Condensed L" panose="02090306020004020304" pitchFamily="18" charset="0"/>
              </a:rPr>
              <a:t>A %20, B %35, C %45 (toplam = %100) WACM hesapla: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500">
                <a:latin typeface="American Typewriter Condensed L" panose="02090306020004020304" pitchFamily="18" charset="0"/>
              </a:rPr>
              <a:t>0,20×0,60 = 0,12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500">
                <a:latin typeface="American Typewriter Condensed L" panose="02090306020004020304" pitchFamily="18" charset="0"/>
              </a:rPr>
              <a:t>0,35×0,40 = 0,14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500">
                <a:latin typeface="American Typewriter Condensed L" panose="02090306020004020304" pitchFamily="18" charset="0"/>
              </a:rPr>
              <a:t>0,45×0,20 = 0,09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500">
                <a:latin typeface="American Typewriter Condensed L" panose="02090306020004020304" pitchFamily="18" charset="0"/>
              </a:rPr>
              <a:t>Yeni WACM = 0,35 → %35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500">
                <a:latin typeface="American Typewriter Condensed L" panose="02090306020004020304" pitchFamily="18" charset="0"/>
              </a:rPr>
              <a:t>BEP (TL): 27.000 / 0,35 = 77.143 TL (yaklaşık)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500">
                <a:latin typeface="American Typewriter Condensed L" panose="02090306020004020304" pitchFamily="18" charset="0"/>
              </a:rPr>
              <a:t>Aynı toplam satışta (100.000 TL) kâr: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500">
                <a:latin typeface="American Typewriter Condensed L" panose="02090306020004020304" pitchFamily="18" charset="0"/>
              </a:rPr>
              <a:t>Toplam katkı = %35 × 100.000 = 35.000 TL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500">
                <a:latin typeface="American Typewriter Condensed L" panose="02090306020004020304" pitchFamily="18" charset="0"/>
              </a:rPr>
              <a:t>Kâr = 35.000 − 27.000 = 8.000 TL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F9CB6CE8-8C94-C1BE-05FA-31CE8DA3E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646617"/>
              </p:ext>
            </p:extLst>
          </p:nvPr>
        </p:nvGraphicFramePr>
        <p:xfrm>
          <a:off x="7679814" y="2180718"/>
          <a:ext cx="4097659" cy="2395980"/>
        </p:xfrm>
        <a:graphic>
          <a:graphicData uri="http://schemas.openxmlformats.org/drawingml/2006/table">
            <a:tbl>
              <a:tblPr/>
              <a:tblGrid>
                <a:gridCol w="1819481">
                  <a:extLst>
                    <a:ext uri="{9D8B030D-6E8A-4147-A177-3AD203B41FA5}">
                      <a16:colId xmlns:a16="http://schemas.microsoft.com/office/drawing/2014/main" val="1921086468"/>
                    </a:ext>
                  </a:extLst>
                </a:gridCol>
                <a:gridCol w="1139089">
                  <a:extLst>
                    <a:ext uri="{9D8B030D-6E8A-4147-A177-3AD203B41FA5}">
                      <a16:colId xmlns:a16="http://schemas.microsoft.com/office/drawing/2014/main" val="3446971191"/>
                    </a:ext>
                  </a:extLst>
                </a:gridCol>
                <a:gridCol w="1139089">
                  <a:extLst>
                    <a:ext uri="{9D8B030D-6E8A-4147-A177-3AD203B41FA5}">
                      <a16:colId xmlns:a16="http://schemas.microsoft.com/office/drawing/2014/main" val="2293659065"/>
                    </a:ext>
                  </a:extLst>
                </a:gridCol>
              </a:tblGrid>
              <a:tr h="75232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2000"/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 b="1"/>
                        <a:t>Eski Karma</a:t>
                      </a:r>
                      <a:endParaRPr lang="tr-TR" sz="2000"/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 b="1"/>
                        <a:t>Yeni Karma</a:t>
                      </a:r>
                      <a:endParaRPr lang="tr-TR" sz="2000"/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3870675"/>
                  </a:ext>
                </a:extLst>
              </a:tr>
              <a:tr h="445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/>
                        <a:t>WACM</a:t>
                      </a:r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 b="1"/>
                        <a:t>%43</a:t>
                      </a:r>
                      <a:endParaRPr lang="tr-TR" sz="2000"/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 b="1"/>
                        <a:t>%35</a:t>
                      </a:r>
                      <a:endParaRPr lang="tr-TR" sz="2000"/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3416155"/>
                  </a:ext>
                </a:extLst>
              </a:tr>
              <a:tr h="445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/>
                        <a:t>BEP (TL)</a:t>
                      </a:r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 b="1"/>
                        <a:t>62.790</a:t>
                      </a:r>
                      <a:endParaRPr lang="tr-TR" sz="2000"/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 b="1"/>
                        <a:t>77.143</a:t>
                      </a:r>
                      <a:endParaRPr lang="tr-TR" sz="2000"/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5062114"/>
                  </a:ext>
                </a:extLst>
              </a:tr>
              <a:tr h="7523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/>
                        <a:t>Kâr (100.000 TL satış)</a:t>
                      </a:r>
                      <a:endParaRPr lang="tr-TR" sz="2000" dirty="0"/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 b="1"/>
                        <a:t>16.000</a:t>
                      </a:r>
                      <a:endParaRPr lang="tr-TR" sz="2000" dirty="0"/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2000" b="1"/>
                        <a:t>8.000</a:t>
                      </a:r>
                      <a:endParaRPr lang="tr-TR" sz="2000" dirty="0"/>
                    </a:p>
                  </a:txBody>
                  <a:tcPr marL="102214" marR="102214" marT="51106" marB="511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269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71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D800B-B035-EA20-9312-5F14290D3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EE2D31-C6DB-B243-E620-B5D818B6B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Yönetim yorumu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4B3B1E0-A524-D7C2-CDE3-5CA91D34D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karması, şirketin stratejik odağıdır.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Kârı artırmanın iki yolu vardır: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Toplam satışları büyütmek,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Kârlı ürünlerin oranını artırmak.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“Çok satmak” bazen az kazandırabilir.</a:t>
            </a:r>
          </a:p>
        </p:txBody>
      </p:sp>
    </p:spTree>
    <p:extLst>
      <p:ext uri="{BB962C8B-B14F-4D97-AF65-F5344CB8AC3E}">
        <p14:creationId xmlns:p14="http://schemas.microsoft.com/office/powerpoint/2010/main" val="791944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FC834-93D6-7B2C-5B8E-5E32EC6B5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B6A1FA2-81E3-F716-03EF-09451ED8A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Çok Ürünlü Başa Baş Noktası: Paket Yöntemi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019B5C-E6FA-E8D7-6673-BBE3977BF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Gerçek hayatta işletmeler birden fazla ürün satar. Her ürünün fiyatı ve birim kârı (katkı payı) farklıdır. O yüzden 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“kaç ürün satarsak başa baş oluruz?” </a:t>
            </a:r>
            <a:r>
              <a:rPr lang="tr-TR" dirty="0">
                <a:latin typeface="American Typewriter Condensed L" panose="02090306020004020304" pitchFamily="18" charset="0"/>
              </a:rPr>
              <a:t>sorusunun tek bir cevabı yoktur.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Örneğin bir lokanta düşünelim: Lahmacun 5 TL kâr getiriyor, kebap 15 TL. Günde 100 porsiyon satıyor ama hangi üründen kaç tane sattığı fark yaratır.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İşte bu karışımı dikkate almak için paket yöntemi kullanılır.</a:t>
            </a:r>
          </a:p>
        </p:txBody>
      </p:sp>
    </p:spTree>
    <p:extLst>
      <p:ext uri="{BB962C8B-B14F-4D97-AF65-F5344CB8AC3E}">
        <p14:creationId xmlns:p14="http://schemas.microsoft.com/office/powerpoint/2010/main" val="2774035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ECEB5-5F02-8247-71AD-2604EBAE7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30DE8C-20E2-ED60-0ED1-90FCD5EEF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Paket yöntemi ne demek?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A3C97A-8554-9173-0993-853057F1A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“Paket”, işletmenin ortalama satış dağılımını temsil eden küçük bir örnek gruptur.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Yani satış karmasındaki oranları küçük bir “örnek satış setine” dönüştürürüz.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sayede, farklı ürünleri tek bir grup (paket) gibi hesaplayabiliriz.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Basit düşün: </a:t>
            </a:r>
            <a:r>
              <a:rPr lang="tr-TR" dirty="0">
                <a:latin typeface="American Typewriter Condensed L" panose="02090306020004020304" pitchFamily="18" charset="0"/>
              </a:rPr>
              <a:t>İşletme her 10 üründen ortalama 4’ünü A, 3’ünü B, 3’ünü C satıyorsa,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10 ürün = 1 satış paketi olarak kabul edilir.</a:t>
            </a:r>
          </a:p>
        </p:txBody>
      </p:sp>
    </p:spTree>
    <p:extLst>
      <p:ext uri="{BB962C8B-B14F-4D97-AF65-F5344CB8AC3E}">
        <p14:creationId xmlns:p14="http://schemas.microsoft.com/office/powerpoint/2010/main" val="3234736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BD58D-A0F1-0C31-8E64-AA71F1C60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C1630B-1DD8-B775-F8A7-1C8D14C73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Adım 1: Paket oluşturma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9C677881-3B28-8B56-2747-71B71E76B5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810282"/>
              </p:ext>
            </p:extLst>
          </p:nvPr>
        </p:nvGraphicFramePr>
        <p:xfrm>
          <a:off x="1012032" y="2484243"/>
          <a:ext cx="10167935" cy="1768335"/>
        </p:xfrm>
        <a:graphic>
          <a:graphicData uri="http://schemas.openxmlformats.org/drawingml/2006/table">
            <a:tbl>
              <a:tblPr/>
              <a:tblGrid>
                <a:gridCol w="2033587">
                  <a:extLst>
                    <a:ext uri="{9D8B030D-6E8A-4147-A177-3AD203B41FA5}">
                      <a16:colId xmlns:a16="http://schemas.microsoft.com/office/drawing/2014/main" val="1451972833"/>
                    </a:ext>
                  </a:extLst>
                </a:gridCol>
                <a:gridCol w="2033587">
                  <a:extLst>
                    <a:ext uri="{9D8B030D-6E8A-4147-A177-3AD203B41FA5}">
                      <a16:colId xmlns:a16="http://schemas.microsoft.com/office/drawing/2014/main" val="1407889395"/>
                    </a:ext>
                  </a:extLst>
                </a:gridCol>
                <a:gridCol w="2033587">
                  <a:extLst>
                    <a:ext uri="{9D8B030D-6E8A-4147-A177-3AD203B41FA5}">
                      <a16:colId xmlns:a16="http://schemas.microsoft.com/office/drawing/2014/main" val="1173150135"/>
                    </a:ext>
                  </a:extLst>
                </a:gridCol>
                <a:gridCol w="2033587">
                  <a:extLst>
                    <a:ext uri="{9D8B030D-6E8A-4147-A177-3AD203B41FA5}">
                      <a16:colId xmlns:a16="http://schemas.microsoft.com/office/drawing/2014/main" val="35026553"/>
                    </a:ext>
                  </a:extLst>
                </a:gridCol>
                <a:gridCol w="2033587">
                  <a:extLst>
                    <a:ext uri="{9D8B030D-6E8A-4147-A177-3AD203B41FA5}">
                      <a16:colId xmlns:a16="http://schemas.microsoft.com/office/drawing/2014/main" val="1117605372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Ürün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Satış Karması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Paket Adedi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Birim Katkı (TL)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Paket Katkısı (TL)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321961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A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%40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4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60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240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20652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B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%35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3,5 ≈ 4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40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160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455109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C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%25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2,5 ≈ 2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30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60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143913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/>
                        <a:t>Toplam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100%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/>
                        <a:t>10 adetlik paket</a:t>
                      </a:r>
                      <a:endParaRPr lang="tr-TR" sz="170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—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 dirty="0"/>
                        <a:t>460 TL</a:t>
                      </a:r>
                      <a:endParaRPr lang="tr-TR" sz="1700" dirty="0"/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07762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90AF1600-B6DA-2247-F046-6206B177FAFB}"/>
              </a:ext>
            </a:extLst>
          </p:cNvPr>
          <p:cNvSpPr txBox="1"/>
          <p:nvPr/>
        </p:nvSpPr>
        <p:spPr>
          <a:xfrm>
            <a:off x="1012031" y="4732635"/>
            <a:ext cx="94697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Yani:</a:t>
            </a:r>
            <a:r>
              <a:rPr lang="tr-TR" dirty="0"/>
              <a:t> Her 10 üründen oluşan bir “paket” satıldığında işletme 460 TL katkı elde eder.</a:t>
            </a:r>
          </a:p>
          <a:p>
            <a:br>
              <a:rPr lang="tr-TR" dirty="0"/>
            </a:br>
            <a:r>
              <a:rPr lang="tr-TR" dirty="0"/>
              <a:t>Bu paketin içinde 4 A, 4 B, 2 C vardır.</a:t>
            </a:r>
          </a:p>
        </p:txBody>
      </p:sp>
    </p:spTree>
    <p:extLst>
      <p:ext uri="{BB962C8B-B14F-4D97-AF65-F5344CB8AC3E}">
        <p14:creationId xmlns:p14="http://schemas.microsoft.com/office/powerpoint/2010/main" val="657598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DB850-B80A-27C1-01C8-C858B62C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8A3D41-1CE9-C904-B972-7CDAE7D4E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Adım 2: Başa baş paket sayısı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77EDA6-6D7F-7105-E389-98176C936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BBN (paket) = Sabit Gider / Paket Katkısı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Eğer sabit gider 27.000 TL ise: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27.000TL / 460 = 58,7 = yani 59 paket</a:t>
            </a:r>
          </a:p>
        </p:txBody>
      </p:sp>
    </p:spTree>
    <p:extLst>
      <p:ext uri="{BB962C8B-B14F-4D97-AF65-F5344CB8AC3E}">
        <p14:creationId xmlns:p14="http://schemas.microsoft.com/office/powerpoint/2010/main" val="3746759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F896C7-0008-743C-D42C-2B3658CCF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1A1C5D3-C053-4EE9-BE1A-419B6E27C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221673"/>
            <a:ext cx="8384770" cy="133263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C51FF57-B976-A616-928A-69BDB405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310343"/>
            <a:ext cx="7985759" cy="8688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b="0"/>
              <a:t>Adım 3: Ürün bazında başa baş adetleri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A29E171A-795A-BC22-C777-8EC0E6B9EE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6793974"/>
              </p:ext>
            </p:extLst>
          </p:nvPr>
        </p:nvGraphicFramePr>
        <p:xfrm>
          <a:off x="653298" y="2445177"/>
          <a:ext cx="10885405" cy="3485128"/>
        </p:xfrm>
        <a:graphic>
          <a:graphicData uri="http://schemas.openxmlformats.org/drawingml/2006/table">
            <a:tbl>
              <a:tblPr/>
              <a:tblGrid>
                <a:gridCol w="1502572">
                  <a:extLst>
                    <a:ext uri="{9D8B030D-6E8A-4147-A177-3AD203B41FA5}">
                      <a16:colId xmlns:a16="http://schemas.microsoft.com/office/drawing/2014/main" val="1068957368"/>
                    </a:ext>
                  </a:extLst>
                </a:gridCol>
                <a:gridCol w="3138910">
                  <a:extLst>
                    <a:ext uri="{9D8B030D-6E8A-4147-A177-3AD203B41FA5}">
                      <a16:colId xmlns:a16="http://schemas.microsoft.com/office/drawing/2014/main" val="2578064253"/>
                    </a:ext>
                  </a:extLst>
                </a:gridCol>
                <a:gridCol w="3080360">
                  <a:extLst>
                    <a:ext uri="{9D8B030D-6E8A-4147-A177-3AD203B41FA5}">
                      <a16:colId xmlns:a16="http://schemas.microsoft.com/office/drawing/2014/main" val="810095609"/>
                    </a:ext>
                  </a:extLst>
                </a:gridCol>
                <a:gridCol w="3163563">
                  <a:extLst>
                    <a:ext uri="{9D8B030D-6E8A-4147-A177-3AD203B41FA5}">
                      <a16:colId xmlns:a16="http://schemas.microsoft.com/office/drawing/2014/main" val="4247251568"/>
                    </a:ext>
                  </a:extLst>
                </a:gridCol>
              </a:tblGrid>
              <a:tr h="12484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Ürün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Paket içi oran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BEP (paket × oran)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Yaklaşık Adet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759870"/>
                  </a:ext>
                </a:extLst>
              </a:tr>
              <a:tr h="7455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A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4 / 10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59 × 0,40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 b="1"/>
                        <a:t>24 adet</a:t>
                      </a:r>
                      <a:endParaRPr lang="tr-TR" sz="3300"/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330356"/>
                  </a:ext>
                </a:extLst>
              </a:tr>
              <a:tr h="7455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B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4 / 10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59 × 0,35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 b="1"/>
                        <a:t>21 adet</a:t>
                      </a:r>
                      <a:endParaRPr lang="tr-TR" sz="3300"/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007575"/>
                  </a:ext>
                </a:extLst>
              </a:tr>
              <a:tr h="7455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C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2 / 10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/>
                        <a:t>59 × 0,25</a:t>
                      </a:r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3300" b="1" dirty="0"/>
                        <a:t>15 adet</a:t>
                      </a:r>
                      <a:endParaRPr lang="tr-TR" sz="3300" dirty="0"/>
                    </a:p>
                  </a:txBody>
                  <a:tcPr marL="171633" marR="171633" marT="85816" marB="858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267624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CFF058C5-01E5-02A2-93C4-B5F6DF855DD7}"/>
              </a:ext>
            </a:extLst>
          </p:cNvPr>
          <p:cNvSpPr txBox="1"/>
          <p:nvPr/>
        </p:nvSpPr>
        <p:spPr>
          <a:xfrm>
            <a:off x="1903615" y="6178325"/>
            <a:ext cx="9005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Yani işletme </a:t>
            </a:r>
            <a:r>
              <a:rPr lang="tr-TR" b="1" dirty="0"/>
              <a:t>24 A</a:t>
            </a:r>
            <a:r>
              <a:rPr lang="tr-TR" dirty="0"/>
              <a:t>, </a:t>
            </a:r>
            <a:r>
              <a:rPr lang="tr-TR" b="1" dirty="0"/>
              <a:t>21 B</a:t>
            </a:r>
            <a:r>
              <a:rPr lang="tr-TR" dirty="0"/>
              <a:t>, </a:t>
            </a:r>
            <a:r>
              <a:rPr lang="tr-TR" b="1" dirty="0"/>
              <a:t>15 C</a:t>
            </a:r>
            <a:r>
              <a:rPr lang="tr-TR" dirty="0"/>
              <a:t> sattığında başa baş noktasına ulaşır.</a:t>
            </a:r>
          </a:p>
        </p:txBody>
      </p:sp>
    </p:spTree>
    <p:extLst>
      <p:ext uri="{BB962C8B-B14F-4D97-AF65-F5344CB8AC3E}">
        <p14:creationId xmlns:p14="http://schemas.microsoft.com/office/powerpoint/2010/main" val="59005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A78FF-D955-FD4D-5389-7253803A6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B5FE4C-D013-03AD-4BE3-C064CDBF6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Uygulama Sorusu: İlaç Mümessilleri İçin Kota Belirleme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052DF1-2A28-B070-46D8-6F559282E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5" y="1849120"/>
            <a:ext cx="10168128" cy="315976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ilaç firması, kardiyoloji grubunda üç ürün pazarlamaktadır: </a:t>
            </a:r>
            <a:r>
              <a:rPr lang="tr-TR" dirty="0" err="1">
                <a:latin typeface="American Typewriter Condensed L" panose="02090306020004020304" pitchFamily="18" charset="0"/>
              </a:rPr>
              <a:t>CardioX</a:t>
            </a:r>
            <a:r>
              <a:rPr lang="tr-TR" dirty="0">
                <a:latin typeface="American Typewriter Condensed L" panose="02090306020004020304" pitchFamily="18" charset="0"/>
              </a:rPr>
              <a:t>, </a:t>
            </a:r>
            <a:r>
              <a:rPr lang="tr-TR" dirty="0" err="1">
                <a:latin typeface="American Typewriter Condensed L" panose="02090306020004020304" pitchFamily="18" charset="0"/>
              </a:rPr>
              <a:t>Vasotol</a:t>
            </a:r>
            <a:r>
              <a:rPr lang="tr-TR" dirty="0">
                <a:latin typeface="American Typewriter Condensed L" panose="02090306020004020304" pitchFamily="18" charset="0"/>
              </a:rPr>
              <a:t>, ve </a:t>
            </a:r>
            <a:r>
              <a:rPr lang="tr-TR" dirty="0" err="1">
                <a:latin typeface="American Typewriter Condensed L" panose="02090306020004020304" pitchFamily="18" charset="0"/>
              </a:rPr>
              <a:t>Tensimed</a:t>
            </a:r>
            <a:r>
              <a:rPr lang="tr-TR" dirty="0">
                <a:latin typeface="American Typewriter Condensed L" panose="02090306020004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Satışlar eczaneler üzerinden yapılmaktadır. Firma, her bölgede görev yapan mümessiller için gerçekçi ve kârlılığa dayalı bir kota sistemi kurmak istemektedir.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Değişken giderler; </a:t>
            </a:r>
            <a:r>
              <a:rPr lang="tr-TR" dirty="0" err="1">
                <a:latin typeface="American Typewriter Condensed L" panose="02090306020004020304" pitchFamily="18" charset="0"/>
              </a:rPr>
              <a:t>Hammade</a:t>
            </a:r>
            <a:r>
              <a:rPr lang="tr-TR" dirty="0">
                <a:latin typeface="American Typewriter Condensed L" panose="02090306020004020304" pitchFamily="18" charset="0"/>
              </a:rPr>
              <a:t>, numune, promosyon malzemesi, kargo, tanıtım etkinliği, küçük hekim hediyeleri, eczane teşhir desteği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CBDE0952-3032-2147-B540-4ACB60494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024266"/>
              </p:ext>
            </p:extLst>
          </p:nvPr>
        </p:nvGraphicFramePr>
        <p:xfrm>
          <a:off x="768095" y="5173029"/>
          <a:ext cx="8237727" cy="1463040"/>
        </p:xfrm>
        <a:graphic>
          <a:graphicData uri="http://schemas.openxmlformats.org/drawingml/2006/table">
            <a:tbl>
              <a:tblPr/>
              <a:tblGrid>
                <a:gridCol w="2745909">
                  <a:extLst>
                    <a:ext uri="{9D8B030D-6E8A-4147-A177-3AD203B41FA5}">
                      <a16:colId xmlns:a16="http://schemas.microsoft.com/office/drawing/2014/main" val="4143754881"/>
                    </a:ext>
                  </a:extLst>
                </a:gridCol>
                <a:gridCol w="2745909">
                  <a:extLst>
                    <a:ext uri="{9D8B030D-6E8A-4147-A177-3AD203B41FA5}">
                      <a16:colId xmlns:a16="http://schemas.microsoft.com/office/drawing/2014/main" val="2174003860"/>
                    </a:ext>
                  </a:extLst>
                </a:gridCol>
                <a:gridCol w="2745909">
                  <a:extLst>
                    <a:ext uri="{9D8B030D-6E8A-4147-A177-3AD203B41FA5}">
                      <a16:colId xmlns:a16="http://schemas.microsoft.com/office/drawing/2014/main" val="3324225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Ürün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Birim Satış Fiyatı (TL)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Değişken Gider (TL)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89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 dirty="0" err="1"/>
                        <a:t>CardioX</a:t>
                      </a: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180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105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257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 dirty="0" err="1"/>
                        <a:t>Vasotol</a:t>
                      </a: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120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6795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b="1"/>
                        <a:t>Tensimed</a:t>
                      </a:r>
                      <a:endParaRPr lang="tr-T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3608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1129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EAC7B-298B-CBFD-BB63-786B5B6F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288807-8E24-5D69-9E5A-56A59367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Sabit giderler (mümessil başına aylık ortalama):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044796-B3AE-461C-4D89-CB170FC41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Araç + yakıt + bakım: 40.000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Maaş + SGK + yemek: 70.000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İletişim + idari destek: 10.000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➡️ Toplam sabit gider = 120.000 TL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860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EA6AF-C0C4-F18C-1DF7-181C471BE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065685-1182-9237-8705-B118F15E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Satış karması (ecza depoları verisine göre)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AB0BAA-830B-8047-B0F5-45AE32D61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Ortalama aylık satış dağılımı: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CardioX</a:t>
            </a:r>
            <a:r>
              <a:rPr lang="tr-TR" dirty="0">
                <a:latin typeface="American Typewriter Condensed L" panose="02090306020004020304" pitchFamily="18" charset="0"/>
              </a:rPr>
              <a:t>: %40, 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Vasotol</a:t>
            </a:r>
            <a:r>
              <a:rPr lang="tr-TR" dirty="0">
                <a:latin typeface="American Typewriter Condensed L" panose="02090306020004020304" pitchFamily="18" charset="0"/>
              </a:rPr>
              <a:t>: %35, 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Tensimed</a:t>
            </a:r>
            <a:r>
              <a:rPr lang="tr-TR" dirty="0">
                <a:latin typeface="American Typewriter Condensed L" panose="02090306020004020304" pitchFamily="18" charset="0"/>
              </a:rPr>
              <a:t>: %25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oranlar son 6 aylık bölge satış verisinden elde edilmiştir.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Firma bu karmayı “standart satış paketi” olarak kabul etmiştir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877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BE394-35CE-E84E-6CF5-AB947074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2C3992-4CE8-8648-1CC0-A859A474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b="0" dirty="0">
                <a:latin typeface="American Typewriter Condensed L" panose="02090306020004020304" pitchFamily="18" charset="0"/>
              </a:rPr>
              <a:t>Firma politikası: Her mümessilin satışları, sabit giderlerini karşılamalı ve en az 100.000 TL kâr yaratmalıdır.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6BBF54-830E-A18B-6F60-89B065C67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Soru: Kota Belirleme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b="1" dirty="0">
                <a:latin typeface="American Typewriter Condensed L" panose="02090306020004020304" pitchFamily="18" charset="0"/>
              </a:rPr>
              <a:t>Her mümessilin aylık katkı hedefi ne olmalıdır?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b="1" dirty="0">
                <a:latin typeface="American Typewriter Condensed L" panose="02090306020004020304" pitchFamily="18" charset="0"/>
              </a:rPr>
              <a:t>Kaç paket satış bu hedefi karşılar?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b="1" dirty="0">
                <a:latin typeface="American Typewriter Condensed L" panose="02090306020004020304" pitchFamily="18" charset="0"/>
              </a:rPr>
              <a:t>Bu durumda her mümessilden beklenen toplam satış (TL) yaklaşık ne olur?</a:t>
            </a:r>
          </a:p>
        </p:txBody>
      </p:sp>
    </p:spTree>
    <p:extLst>
      <p:ext uri="{BB962C8B-B14F-4D97-AF65-F5344CB8AC3E}">
        <p14:creationId xmlns:p14="http://schemas.microsoft.com/office/powerpoint/2010/main" val="508874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BAAD1-C975-8E57-F013-8B1DA5F7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2E3A75-2001-5963-2794-698ED5DF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Çözüm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5865F1-A426-099E-D04A-90041F9B7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Birim katkıları hesapla</a:t>
            </a:r>
          </a:p>
          <a:p>
            <a:pPr marL="457200" indent="-457200" algn="just">
              <a:buFont typeface="Arial" panose="020B0604020202020204" pitchFamily="34" charset="0"/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“Standart paket” (</a:t>
            </a:r>
            <a:r>
              <a:rPr lang="tr-TR" dirty="0" err="1">
                <a:latin typeface="American Typewriter Condensed L" panose="02090306020004020304" pitchFamily="18" charset="0"/>
              </a:rPr>
              <a:t>mix’i</a:t>
            </a:r>
            <a:r>
              <a:rPr lang="tr-TR" dirty="0">
                <a:latin typeface="American Typewriter Condensed L" panose="02090306020004020304" pitchFamily="18" charset="0"/>
              </a:rPr>
              <a:t> adetlere çevirme)</a:t>
            </a:r>
          </a:p>
          <a:p>
            <a:pPr marL="457200" indent="-457200" algn="just">
              <a:buFont typeface="Arial" panose="020B0604020202020204" pitchFamily="34" charset="0"/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Paket katkısını hesapla</a:t>
            </a:r>
          </a:p>
          <a:p>
            <a:pPr marL="457200" indent="-457200" algn="just">
              <a:buFont typeface="Arial" panose="020B0604020202020204" pitchFamily="34" charset="0"/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Mümessil başına katkı hedefi (sabit gider + istenen kâr)</a:t>
            </a:r>
          </a:p>
          <a:p>
            <a:pPr marL="457200" indent="-457200" algn="just">
              <a:buFont typeface="Arial" panose="020B0604020202020204" pitchFamily="34" charset="0"/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Gerekli paket sayısı</a:t>
            </a:r>
          </a:p>
          <a:p>
            <a:pPr marL="457200" indent="-457200" algn="just">
              <a:buFont typeface="Arial" panose="020B0604020202020204" pitchFamily="34" charset="0"/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Mümessil kota adetleri (paket içi oranla)</a:t>
            </a:r>
          </a:p>
          <a:p>
            <a:pPr marL="457200" indent="-457200" algn="just">
              <a:buFont typeface="Arial" panose="020B0604020202020204" pitchFamily="34" charset="0"/>
              <a:buAutoNum type="arabicParenR"/>
            </a:pPr>
            <a:r>
              <a:rPr lang="tr-TR" dirty="0">
                <a:latin typeface="American Typewriter Condensed L" panose="02090306020004020304" pitchFamily="18" charset="0"/>
              </a:rPr>
              <a:t>Kontrol (doğrulama)</a:t>
            </a:r>
          </a:p>
        </p:txBody>
      </p:sp>
    </p:spTree>
    <p:extLst>
      <p:ext uri="{BB962C8B-B14F-4D97-AF65-F5344CB8AC3E}">
        <p14:creationId xmlns:p14="http://schemas.microsoft.com/office/powerpoint/2010/main" val="500304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223CB-73D8-40E3-DFDD-A190BDF87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888C5B-C508-CD17-021C-7D8CF4E08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Kısa yorum (yönetsel mesaj)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85A6512-0E86-754B-ABD9-24B9F8E4F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Kota “paket sayısı” olarak verildiğinde, kârlı mix korunur.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Bölge dinamikleri (hastane/aile hekimi profili) farklıysa paket içeriği bölgeye göre güncellenir ancak katkı hedefi (ör. 220.000 TL) sabit kalır.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Saha planlaması sadece “adet” değil, mix optimizasyonu üzerinden yapılmalı.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Satış primleri veya kampanya hedefleri “ciro” yerine katkı payı veya paket katkısı ile izlenmeli.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Aylık raporlamada “gerçek paket katkısı” değişimi izlenirse, kâr kayıpları erken fark edilir.</a:t>
            </a:r>
          </a:p>
        </p:txBody>
      </p:sp>
    </p:spTree>
    <p:extLst>
      <p:ext uri="{BB962C8B-B14F-4D97-AF65-F5344CB8AC3E}">
        <p14:creationId xmlns:p14="http://schemas.microsoft.com/office/powerpoint/2010/main" val="1839990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AA22-71C4-D16E-7C95-F9ED21B44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DA7B77-4908-E2B9-627C-EF410236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8012B5-4BC5-9560-0C31-86B185A60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138057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1301</Words>
  <Application>Microsoft Macintosh PowerPoint</Application>
  <PresentationFormat>Geniş ekran</PresentationFormat>
  <Paragraphs>239</Paragraphs>
  <Slides>22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30" baseType="lpstr">
      <vt:lpstr>American Typewriter</vt:lpstr>
      <vt:lpstr>American Typewriter Condensed L</vt:lpstr>
      <vt:lpstr>Aptos</vt:lpstr>
      <vt:lpstr>Arial</vt:lpstr>
      <vt:lpstr>Avenir Next LT Pro</vt:lpstr>
      <vt:lpstr>Calibri</vt:lpstr>
      <vt:lpstr>Neue Haas Grotesk Text Pro</vt:lpstr>
      <vt:lpstr>AccentBoxVTI</vt:lpstr>
      <vt:lpstr>Yönetim Muhasebe</vt:lpstr>
      <vt:lpstr>“Çok Ürünlü” Başa Baş Analizi? (Sales Mix)</vt:lpstr>
      <vt:lpstr>Satış karması (Sales Mix) nedir?</vt:lpstr>
      <vt:lpstr>Satış karmasını nasıl hesaplarız veya gözlemleriz?</vt:lpstr>
      <vt:lpstr>“Kârlılık sadece ne kadar sattığınla değil, ne sattığınla da ilgilidir.”</vt:lpstr>
      <vt:lpstr>Ağırlıklı Ortalama Katkı (WACM) Nedir?</vt:lpstr>
      <vt:lpstr>Bu, işletmenin her 1 TL satıştan ortalama 0,43 TL katkı elde ettiği anlamına gelir.</vt:lpstr>
      <vt:lpstr>Başa Baş Satış (TL)</vt:lpstr>
      <vt:lpstr>Yeni karma: Düşük kârlı ürün (C) artıyor</vt:lpstr>
      <vt:lpstr>Yönetim yorumu</vt:lpstr>
      <vt:lpstr>Çok Ürünlü Başa Baş Noktası: Paket Yöntemi</vt:lpstr>
      <vt:lpstr>Paket yöntemi ne demek?</vt:lpstr>
      <vt:lpstr>Adım 1: Paket oluşturma</vt:lpstr>
      <vt:lpstr>Adım 2: Başa baş paket sayısı</vt:lpstr>
      <vt:lpstr>Adım 3: Ürün bazında başa baş adetleri</vt:lpstr>
      <vt:lpstr>Uygulama Sorusu: İlaç Mümessilleri İçin Kota Belirleme</vt:lpstr>
      <vt:lpstr>Sabit giderler (mümessil başına aylık ortalama):</vt:lpstr>
      <vt:lpstr>Satış karması (ecza depoları verisine göre)</vt:lpstr>
      <vt:lpstr>Firma politikası: Her mümessilin satışları, sabit giderlerini karşılamalı ve en az 100.000 TL kâr yaratmalıdır.</vt:lpstr>
      <vt:lpstr>Çözüm</vt:lpstr>
      <vt:lpstr>Kısa yorum (yönetsel mesaj)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132</cp:revision>
  <dcterms:created xsi:type="dcterms:W3CDTF">2025-09-21T08:31:17Z</dcterms:created>
  <dcterms:modified xsi:type="dcterms:W3CDTF">2025-10-19T13:47:41Z</dcterms:modified>
</cp:coreProperties>
</file>