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sldIdLst>
    <p:sldId id="256" r:id="rId2"/>
    <p:sldId id="347" r:id="rId3"/>
    <p:sldId id="348" r:id="rId4"/>
    <p:sldId id="349" r:id="rId5"/>
    <p:sldId id="350" r:id="rId6"/>
    <p:sldId id="351" r:id="rId7"/>
    <p:sldId id="352" r:id="rId8"/>
    <p:sldId id="353" r:id="rId9"/>
    <p:sldId id="354"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4"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70"/>
    <p:restoredTop sz="94690"/>
  </p:normalViewPr>
  <p:slideViewPr>
    <p:cSldViewPr snapToGrid="0">
      <p:cViewPr varScale="1">
        <p:scale>
          <a:sx n="151" d="100"/>
          <a:sy n="151" d="100"/>
        </p:scale>
        <p:origin x="1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11/15/25</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0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11/15/25</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010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11/15/25</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480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11/15/25</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2563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11/15/25</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4672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11/15/25</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2642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11/15/25</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7257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11/15/25</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9390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11/15/25</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820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11/15/25</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8249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11/15/25</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3262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11/15/25</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75362336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4"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Beyaz yüzeydeki renklerin bir tanıtım">
            <a:extLst>
              <a:ext uri="{FF2B5EF4-FFF2-40B4-BE49-F238E27FC236}">
                <a16:creationId xmlns:a16="http://schemas.microsoft.com/office/drawing/2014/main" id="{4B0D1D34-8305-B62C-6E9F-3B209FB5C406}"/>
              </a:ext>
            </a:extLst>
          </p:cNvPr>
          <p:cNvPicPr>
            <a:picLocks noChangeAspect="1"/>
          </p:cNvPicPr>
          <p:nvPr/>
        </p:nvPicPr>
        <p:blipFill>
          <a:blip r:embed="rId2"/>
          <a:srcRect t="2397" b="22603"/>
          <a:stretch>
            <a:fillRect/>
          </a:stretch>
        </p:blipFill>
        <p:spPr>
          <a:xfrm>
            <a:off x="20" y="10"/>
            <a:ext cx="12191981" cy="6857990"/>
          </a:xfrm>
          <a:prstGeom prst="rect">
            <a:avLst/>
          </a:prstGeom>
        </p:spPr>
      </p:pic>
      <p:sp>
        <p:nvSpPr>
          <p:cNvPr id="16"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15CADEE-C332-0E9C-29EC-E27064C990D7}"/>
              </a:ext>
            </a:extLst>
          </p:cNvPr>
          <p:cNvSpPr>
            <a:spLocks noGrp="1"/>
          </p:cNvSpPr>
          <p:nvPr>
            <p:ph type="ctrTitle"/>
          </p:nvPr>
        </p:nvSpPr>
        <p:spPr>
          <a:xfrm>
            <a:off x="404553" y="3091928"/>
            <a:ext cx="9078562" cy="2387600"/>
          </a:xfrm>
        </p:spPr>
        <p:txBody>
          <a:bodyPr>
            <a:normAutofit/>
          </a:bodyPr>
          <a:lstStyle/>
          <a:p>
            <a:r>
              <a:rPr lang="tr-TR" sz="6600" b="0" dirty="0">
                <a:solidFill>
                  <a:schemeClr val="bg1"/>
                </a:solidFill>
                <a:latin typeface="American Typewriter" panose="02090604020004020304" pitchFamily="18" charset="0"/>
              </a:rPr>
              <a:t>Genel Muhasebe 1</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178E8D61-838C-EA99-7CA2-582E312BF279}"/>
              </a:ext>
            </a:extLst>
          </p:cNvPr>
          <p:cNvSpPr>
            <a:spLocks noGrp="1"/>
          </p:cNvSpPr>
          <p:nvPr>
            <p:ph type="subTitle" idx="1"/>
          </p:nvPr>
        </p:nvSpPr>
        <p:spPr>
          <a:xfrm>
            <a:off x="404553" y="5624945"/>
            <a:ext cx="9078562" cy="592975"/>
          </a:xfrm>
        </p:spPr>
        <p:txBody>
          <a:bodyPr anchor="ctr">
            <a:normAutofit/>
          </a:bodyPr>
          <a:lstStyle/>
          <a:p>
            <a:r>
              <a:rPr lang="tr-TR" dirty="0">
                <a:solidFill>
                  <a:schemeClr val="bg1"/>
                </a:solidFill>
                <a:latin typeface="American Typewriter" panose="02090604020004020304" pitchFamily="18" charset="0"/>
              </a:rPr>
              <a:t>Prof. Dr. Serhan Gürkan</a:t>
            </a:r>
          </a:p>
        </p:txBody>
      </p:sp>
    </p:spTree>
    <p:extLst>
      <p:ext uri="{BB962C8B-B14F-4D97-AF65-F5344CB8AC3E}">
        <p14:creationId xmlns:p14="http://schemas.microsoft.com/office/powerpoint/2010/main" val="3588478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7D45-FE6F-AF41-A1B8-242F2AE2D68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29E24BC-279B-6520-243D-9CD1D98D86BE}"/>
              </a:ext>
            </a:extLst>
          </p:cNvPr>
          <p:cNvSpPr>
            <a:spLocks noGrp="1"/>
          </p:cNvSpPr>
          <p:nvPr>
            <p:ph type="title"/>
          </p:nvPr>
        </p:nvSpPr>
        <p:spPr/>
        <p:txBody>
          <a:bodyPr/>
          <a:lstStyle/>
          <a:p>
            <a:r>
              <a:rPr lang="tr-TR" b="0" dirty="0">
                <a:latin typeface="American Typewriter Condensed L" panose="02090306020004020304" pitchFamily="18" charset="0"/>
              </a:rPr>
              <a:t>Hesap Planı Nedir?</a:t>
            </a:r>
          </a:p>
        </p:txBody>
      </p:sp>
      <p:sp>
        <p:nvSpPr>
          <p:cNvPr id="3" name="İçerik Yer Tutucusu 2">
            <a:extLst>
              <a:ext uri="{FF2B5EF4-FFF2-40B4-BE49-F238E27FC236}">
                <a16:creationId xmlns:a16="http://schemas.microsoft.com/office/drawing/2014/main" id="{A27C15FF-1ABD-BC76-AFD9-3DC67ABC4A1B}"/>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İşletmedeki tüm hesapların listesi ve kodlanmış hâlidir. Amaç:</a:t>
            </a:r>
          </a:p>
          <a:p>
            <a:pPr algn="just"/>
            <a:r>
              <a:rPr lang="tr-TR" dirty="0">
                <a:latin typeface="American Typewriter Condensed L" panose="02090306020004020304" pitchFamily="18" charset="0"/>
              </a:rPr>
              <a:t>Her işletmede aynı tür işlemlerin aynı hesaplara kaydedilmesini sağlamak.</a:t>
            </a:r>
          </a:p>
          <a:p>
            <a:pPr algn="just"/>
            <a:r>
              <a:rPr lang="tr-TR" dirty="0">
                <a:latin typeface="American Typewriter Condensed L" panose="02090306020004020304" pitchFamily="18" charset="0"/>
              </a:rPr>
              <a:t>Mali tabloların karşılaştırılabilir olmasını sağlamak.</a:t>
            </a:r>
          </a:p>
          <a:p>
            <a:pPr marL="0" indent="0" algn="just">
              <a:buNone/>
            </a:pPr>
            <a:r>
              <a:rPr lang="tr-TR" dirty="0">
                <a:latin typeface="American Typewriter Condensed L" panose="02090306020004020304" pitchFamily="18" charset="0"/>
              </a:rPr>
              <a:t>Türkiye’de kullanılan standart planın adı: </a:t>
            </a:r>
            <a:r>
              <a:rPr lang="tr-TR" b="1" dirty="0">
                <a:latin typeface="American Typewriter Condensed L" panose="02090306020004020304" pitchFamily="18" charset="0"/>
              </a:rPr>
              <a:t>Tekdüzen Hesap Planı (THP).</a:t>
            </a:r>
          </a:p>
          <a:p>
            <a:pPr marL="0" indent="0" algn="just">
              <a:buNone/>
            </a:pPr>
            <a:r>
              <a:rPr lang="tr-TR" b="1" dirty="0">
                <a:latin typeface="American Typewriter Condensed L" panose="02090306020004020304" pitchFamily="18" charset="0"/>
              </a:rPr>
              <a:t>Farklı şehirlerde iki anonim şirket düşünün. İkisinin de “100 Kasa” hesabı var. Kodlar aynı olduğu için, hangi şirkete bakarsanız bakın “100” gördüğünüzde kasadaki nakdi anlıyorsunuz. Bu, bankacılık ve denetim için büyük kolaylık yaratır.</a:t>
            </a:r>
          </a:p>
        </p:txBody>
      </p:sp>
    </p:spTree>
    <p:extLst>
      <p:ext uri="{BB962C8B-B14F-4D97-AF65-F5344CB8AC3E}">
        <p14:creationId xmlns:p14="http://schemas.microsoft.com/office/powerpoint/2010/main" val="3893833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2845F-C0F5-3550-94C9-1CC0ABCA301E}"/>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124508F-A781-AB2A-4CF8-5AD87B754CBE}"/>
              </a:ext>
            </a:extLst>
          </p:cNvPr>
          <p:cNvSpPr>
            <a:spLocks noGrp="1"/>
          </p:cNvSpPr>
          <p:nvPr>
            <p:ph type="title"/>
          </p:nvPr>
        </p:nvSpPr>
        <p:spPr/>
        <p:txBody>
          <a:bodyPr/>
          <a:lstStyle/>
          <a:p>
            <a:r>
              <a:rPr lang="tr-TR" b="0" dirty="0">
                <a:latin typeface="American Typewriter Condensed L" panose="02090306020004020304" pitchFamily="18" charset="0"/>
              </a:rPr>
              <a:t>Neden Tekdüzen Hesap Planı Kullanıyoruz?</a:t>
            </a:r>
          </a:p>
        </p:txBody>
      </p:sp>
      <p:sp>
        <p:nvSpPr>
          <p:cNvPr id="3" name="İçerik Yer Tutucusu 2">
            <a:extLst>
              <a:ext uri="{FF2B5EF4-FFF2-40B4-BE49-F238E27FC236}">
                <a16:creationId xmlns:a16="http://schemas.microsoft.com/office/drawing/2014/main" id="{F45E0510-ABDE-DE42-17BE-097C68438EA1}"/>
              </a:ext>
            </a:extLst>
          </p:cNvPr>
          <p:cNvSpPr>
            <a:spLocks noGrp="1"/>
          </p:cNvSpPr>
          <p:nvPr>
            <p:ph idx="1"/>
          </p:nvPr>
        </p:nvSpPr>
        <p:spPr/>
        <p:txBody>
          <a:bodyPr>
            <a:normAutofit/>
          </a:bodyPr>
          <a:lstStyle/>
          <a:p>
            <a:pPr algn="just"/>
            <a:r>
              <a:rPr lang="tr-TR" b="1" dirty="0">
                <a:latin typeface="American Typewriter Condensed L" panose="02090306020004020304" pitchFamily="18" charset="0"/>
              </a:rPr>
              <a:t>Standartlık</a:t>
            </a:r>
            <a:r>
              <a:rPr lang="tr-TR" dirty="0">
                <a:latin typeface="American Typewriter Condensed L" panose="02090306020004020304" pitchFamily="18" charset="0"/>
              </a:rPr>
              <a:t>: Her işletme aynı kodları kullanır → karışıklık azalır.</a:t>
            </a:r>
          </a:p>
          <a:p>
            <a:pPr algn="just"/>
            <a:r>
              <a:rPr lang="tr-TR" b="1" dirty="0">
                <a:latin typeface="American Typewriter Condensed L" panose="02090306020004020304" pitchFamily="18" charset="0"/>
              </a:rPr>
              <a:t>Karşılaştırılabilirlik</a:t>
            </a:r>
            <a:r>
              <a:rPr lang="tr-TR" dirty="0">
                <a:latin typeface="American Typewriter Condensed L" panose="02090306020004020304" pitchFamily="18" charset="0"/>
              </a:rPr>
              <a:t>: Aynı sektördeki iki firmanın gelir tablosu ve bilançosunu karşılaştırmak kolaylaşır.</a:t>
            </a:r>
          </a:p>
          <a:p>
            <a:pPr algn="just"/>
            <a:r>
              <a:rPr lang="tr-TR" b="1" dirty="0">
                <a:latin typeface="American Typewriter Condensed L" panose="02090306020004020304" pitchFamily="18" charset="0"/>
              </a:rPr>
              <a:t>Denetim ve vergi kolaylığı</a:t>
            </a:r>
            <a:r>
              <a:rPr lang="tr-TR" dirty="0">
                <a:latin typeface="American Typewriter Condensed L" panose="02090306020004020304" pitchFamily="18" charset="0"/>
              </a:rPr>
              <a:t>: Vergi dairesi, banka, bağımsız denetçi aynı dili konuşur.</a:t>
            </a:r>
          </a:p>
          <a:p>
            <a:pPr algn="just"/>
            <a:r>
              <a:rPr lang="tr-TR" b="1" dirty="0">
                <a:latin typeface="American Typewriter Condensed L" panose="02090306020004020304" pitchFamily="18" charset="0"/>
              </a:rPr>
              <a:t>Muhasebe programları</a:t>
            </a:r>
            <a:r>
              <a:rPr lang="tr-TR" dirty="0">
                <a:latin typeface="American Typewriter Condensed L" panose="02090306020004020304" pitchFamily="18" charset="0"/>
              </a:rPr>
              <a:t>: ERP ve muhasebe yazılımları bu plana göre tasarlanır; kayıtlar otomatik olarak bu kodlara düşer.</a:t>
            </a:r>
          </a:p>
        </p:txBody>
      </p:sp>
    </p:spTree>
    <p:extLst>
      <p:ext uri="{BB962C8B-B14F-4D97-AF65-F5344CB8AC3E}">
        <p14:creationId xmlns:p14="http://schemas.microsoft.com/office/powerpoint/2010/main" val="854893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3C37-E6A7-5AB2-65E3-BDE6749FD12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02042AE-76E3-6670-2DC4-BA28C323F50D}"/>
              </a:ext>
            </a:extLst>
          </p:cNvPr>
          <p:cNvSpPr>
            <a:spLocks noGrp="1"/>
          </p:cNvSpPr>
          <p:nvPr>
            <p:ph type="title"/>
          </p:nvPr>
        </p:nvSpPr>
        <p:spPr/>
        <p:txBody>
          <a:bodyPr/>
          <a:lstStyle/>
          <a:p>
            <a:r>
              <a:rPr lang="tr-TR" b="0" dirty="0">
                <a:latin typeface="American Typewriter Condensed L" panose="02090306020004020304" pitchFamily="18" charset="0"/>
              </a:rPr>
              <a:t>Hesap Planının Genel Yapısı</a:t>
            </a:r>
          </a:p>
        </p:txBody>
      </p:sp>
      <p:sp>
        <p:nvSpPr>
          <p:cNvPr id="3" name="İçerik Yer Tutucusu 2">
            <a:extLst>
              <a:ext uri="{FF2B5EF4-FFF2-40B4-BE49-F238E27FC236}">
                <a16:creationId xmlns:a16="http://schemas.microsoft.com/office/drawing/2014/main" id="{529A66DA-4425-7C77-8D00-7F88DF053FD4}"/>
              </a:ext>
            </a:extLst>
          </p:cNvPr>
          <p:cNvSpPr>
            <a:spLocks noGrp="1"/>
          </p:cNvSpPr>
          <p:nvPr>
            <p:ph idx="1"/>
          </p:nvPr>
        </p:nvSpPr>
        <p:spPr/>
        <p:txBody>
          <a:bodyPr>
            <a:normAutofit fontScale="85000" lnSpcReduction="20000"/>
          </a:bodyPr>
          <a:lstStyle/>
          <a:p>
            <a:pPr marL="0" indent="0" algn="just">
              <a:buNone/>
            </a:pPr>
            <a:r>
              <a:rPr lang="tr-TR" dirty="0">
                <a:latin typeface="American Typewriter Condensed L" panose="02090306020004020304" pitchFamily="18" charset="0"/>
              </a:rPr>
              <a:t>1 – Dönen Varlıklar</a:t>
            </a:r>
          </a:p>
          <a:p>
            <a:pPr marL="0" indent="0" algn="just">
              <a:buNone/>
            </a:pPr>
            <a:r>
              <a:rPr lang="tr-TR" dirty="0">
                <a:latin typeface="American Typewriter Condensed L" panose="02090306020004020304" pitchFamily="18" charset="0"/>
              </a:rPr>
              <a:t>2 – Duran Varlıklar</a:t>
            </a:r>
          </a:p>
          <a:p>
            <a:pPr marL="0" indent="0" algn="just">
              <a:buNone/>
            </a:pPr>
            <a:r>
              <a:rPr lang="tr-TR" dirty="0">
                <a:latin typeface="American Typewriter Condensed L" panose="02090306020004020304" pitchFamily="18" charset="0"/>
              </a:rPr>
              <a:t>3 – Kısa Vadeli Yabancı Kaynaklar</a:t>
            </a:r>
          </a:p>
          <a:p>
            <a:pPr marL="0" indent="0" algn="just">
              <a:buNone/>
            </a:pPr>
            <a:r>
              <a:rPr lang="tr-TR" dirty="0">
                <a:latin typeface="American Typewriter Condensed L" panose="02090306020004020304" pitchFamily="18" charset="0"/>
              </a:rPr>
              <a:t>4 – Uzun Vadeli Yabancı Kaynaklar</a:t>
            </a:r>
          </a:p>
          <a:p>
            <a:pPr marL="0" indent="0" algn="just">
              <a:buNone/>
            </a:pPr>
            <a:r>
              <a:rPr lang="tr-TR" dirty="0">
                <a:latin typeface="American Typewriter Condensed L" panose="02090306020004020304" pitchFamily="18" charset="0"/>
              </a:rPr>
              <a:t>5 – Özkaynaklar</a:t>
            </a:r>
          </a:p>
          <a:p>
            <a:pPr marL="0" indent="0" algn="just">
              <a:buNone/>
            </a:pPr>
            <a:r>
              <a:rPr lang="tr-TR" dirty="0">
                <a:latin typeface="American Typewriter Condensed L" panose="02090306020004020304" pitchFamily="18" charset="0"/>
              </a:rPr>
              <a:t>6 – Gelir Tablosu Hesapları</a:t>
            </a:r>
          </a:p>
          <a:p>
            <a:pPr marL="0" indent="0" algn="just">
              <a:buNone/>
            </a:pPr>
            <a:r>
              <a:rPr lang="tr-TR" dirty="0">
                <a:latin typeface="American Typewriter Condensed L" panose="02090306020004020304" pitchFamily="18" charset="0"/>
              </a:rPr>
              <a:t>7 – Maliyet Hesapları</a:t>
            </a:r>
          </a:p>
          <a:p>
            <a:pPr marL="0" indent="0" algn="just">
              <a:buNone/>
            </a:pPr>
            <a:r>
              <a:rPr lang="tr-TR" dirty="0">
                <a:latin typeface="American Typewriter Condensed L" panose="02090306020004020304" pitchFamily="18" charset="0"/>
              </a:rPr>
              <a:t>8 – (Boş / özel amaçlar için ayrılmış sınıf)</a:t>
            </a:r>
          </a:p>
          <a:p>
            <a:pPr marL="0" indent="0" algn="just">
              <a:buNone/>
            </a:pPr>
            <a:r>
              <a:rPr lang="tr-TR" dirty="0">
                <a:latin typeface="American Typewriter Condensed L" panose="02090306020004020304" pitchFamily="18" charset="0"/>
              </a:rPr>
              <a:t>9 – Nazım Hesaplar</a:t>
            </a:r>
          </a:p>
        </p:txBody>
      </p:sp>
    </p:spTree>
    <p:extLst>
      <p:ext uri="{BB962C8B-B14F-4D97-AF65-F5344CB8AC3E}">
        <p14:creationId xmlns:p14="http://schemas.microsoft.com/office/powerpoint/2010/main" val="3893814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1563-9531-A5AC-D55C-CAA66071D41E}"/>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BB09B3E-EFCE-E423-2418-50E196069132}"/>
              </a:ext>
            </a:extLst>
          </p:cNvPr>
          <p:cNvSpPr>
            <a:spLocks noGrp="1"/>
          </p:cNvSpPr>
          <p:nvPr>
            <p:ph type="title"/>
          </p:nvPr>
        </p:nvSpPr>
        <p:spPr/>
        <p:txBody>
          <a:bodyPr/>
          <a:lstStyle/>
          <a:p>
            <a:r>
              <a:rPr lang="tr-TR" b="0" dirty="0">
                <a:latin typeface="American Typewriter Condensed L" panose="02090306020004020304" pitchFamily="18" charset="0"/>
              </a:rPr>
              <a:t>Hesap Kodlarının Mantığı</a:t>
            </a:r>
          </a:p>
        </p:txBody>
      </p:sp>
      <p:sp>
        <p:nvSpPr>
          <p:cNvPr id="3" name="İçerik Yer Tutucusu 2">
            <a:extLst>
              <a:ext uri="{FF2B5EF4-FFF2-40B4-BE49-F238E27FC236}">
                <a16:creationId xmlns:a16="http://schemas.microsoft.com/office/drawing/2014/main" id="{84853A65-CDE3-9288-8ACB-8AF456EC8CA9}"/>
              </a:ext>
            </a:extLst>
          </p:cNvPr>
          <p:cNvSpPr>
            <a:spLocks noGrp="1"/>
          </p:cNvSpPr>
          <p:nvPr>
            <p:ph idx="1"/>
          </p:nvPr>
        </p:nvSpPr>
        <p:spPr/>
        <p:txBody>
          <a:bodyPr>
            <a:normAutofit lnSpcReduction="10000"/>
          </a:bodyPr>
          <a:lstStyle/>
          <a:p>
            <a:pPr marL="0" indent="0" algn="just">
              <a:buNone/>
            </a:pPr>
            <a:r>
              <a:rPr lang="tr-TR" dirty="0">
                <a:latin typeface="American Typewriter Condensed L" panose="02090306020004020304" pitchFamily="18" charset="0"/>
              </a:rPr>
              <a:t>Her hesabın en az 3 rakamlı bir kodu vardır.</a:t>
            </a:r>
          </a:p>
          <a:p>
            <a:pPr marL="0" indent="0" algn="just">
              <a:buNone/>
            </a:pPr>
            <a:r>
              <a:rPr lang="tr-TR" dirty="0">
                <a:latin typeface="American Typewriter Condensed L" panose="02090306020004020304" pitchFamily="18" charset="0"/>
              </a:rPr>
              <a:t>Örnek: 102 – Bankalar Hesabı</a:t>
            </a:r>
          </a:p>
          <a:p>
            <a:pPr marL="0" indent="0" algn="just">
              <a:buNone/>
            </a:pPr>
            <a:r>
              <a:rPr lang="tr-TR" dirty="0">
                <a:latin typeface="American Typewriter Condensed L" panose="02090306020004020304" pitchFamily="18" charset="0"/>
              </a:rPr>
              <a:t>1 → Hesap sınıfı (Dönen Varlıklar)</a:t>
            </a:r>
          </a:p>
          <a:p>
            <a:pPr marL="0" indent="0" algn="just">
              <a:buNone/>
            </a:pPr>
            <a:r>
              <a:rPr lang="tr-TR" dirty="0">
                <a:latin typeface="American Typewriter Condensed L" panose="02090306020004020304" pitchFamily="18" charset="0"/>
              </a:rPr>
              <a:t>0 → Hesap grubu (Hazır Değerler)</a:t>
            </a:r>
          </a:p>
          <a:p>
            <a:pPr marL="0" indent="0" algn="just">
              <a:buNone/>
            </a:pPr>
            <a:r>
              <a:rPr lang="tr-TR" dirty="0">
                <a:latin typeface="American Typewriter Condensed L" panose="02090306020004020304" pitchFamily="18" charset="0"/>
              </a:rPr>
              <a:t>2 → Büyük defter hesabı (Bankalar)</a:t>
            </a:r>
          </a:p>
          <a:p>
            <a:pPr marL="0" indent="0" algn="just">
              <a:buNone/>
            </a:pPr>
            <a:r>
              <a:rPr lang="tr-TR" b="1" dirty="0">
                <a:latin typeface="American Typewriter Condensed L" panose="02090306020004020304" pitchFamily="18" charset="0"/>
              </a:rPr>
              <a:t>Püf noktası: </a:t>
            </a:r>
            <a:r>
              <a:rPr lang="tr-TR" dirty="0">
                <a:latin typeface="American Typewriter Condensed L" panose="02090306020004020304" pitchFamily="18" charset="0"/>
              </a:rPr>
              <a:t>Bir hesabın sadece ilk rakamına bakarak o hesabın varlık mı, borç mu, özkaynak mı, gelir/gider mi olduğunu hızla anlarsınız. Bu, hem sınavlarda hem iş hayatında size büyük hız kazandırır.</a:t>
            </a:r>
          </a:p>
        </p:txBody>
      </p:sp>
    </p:spTree>
    <p:extLst>
      <p:ext uri="{BB962C8B-B14F-4D97-AF65-F5344CB8AC3E}">
        <p14:creationId xmlns:p14="http://schemas.microsoft.com/office/powerpoint/2010/main" val="3191664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E30A-6823-920B-6984-EB48156EEC6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356C229-6998-5047-C37F-4FD94060D596}"/>
              </a:ext>
            </a:extLst>
          </p:cNvPr>
          <p:cNvSpPr>
            <a:spLocks noGrp="1"/>
          </p:cNvSpPr>
          <p:nvPr>
            <p:ph type="title"/>
          </p:nvPr>
        </p:nvSpPr>
        <p:spPr/>
        <p:txBody>
          <a:bodyPr/>
          <a:lstStyle/>
          <a:p>
            <a:r>
              <a:rPr lang="tr-TR" b="0" dirty="0">
                <a:latin typeface="American Typewriter Condensed L" panose="02090306020004020304" pitchFamily="18" charset="0"/>
              </a:rPr>
              <a:t>100 Kasa Hesabı</a:t>
            </a:r>
          </a:p>
        </p:txBody>
      </p:sp>
      <p:sp>
        <p:nvSpPr>
          <p:cNvPr id="3" name="İçerik Yer Tutucusu 2">
            <a:extLst>
              <a:ext uri="{FF2B5EF4-FFF2-40B4-BE49-F238E27FC236}">
                <a16:creationId xmlns:a16="http://schemas.microsoft.com/office/drawing/2014/main" id="{848AD517-127C-15AA-09BA-22516868EE3A}"/>
              </a:ext>
            </a:extLst>
          </p:cNvPr>
          <p:cNvSpPr>
            <a:spLocks noGrp="1"/>
          </p:cNvSpPr>
          <p:nvPr>
            <p:ph idx="1"/>
          </p:nvPr>
        </p:nvSpPr>
        <p:spPr/>
        <p:txBody>
          <a:bodyPr>
            <a:normAutofit fontScale="85000" lnSpcReduction="10000"/>
          </a:bodyPr>
          <a:lstStyle/>
          <a:p>
            <a:pPr marL="0" indent="0" algn="just">
              <a:buNone/>
            </a:pPr>
            <a:r>
              <a:rPr lang="tr-TR" dirty="0">
                <a:latin typeface="American Typewriter Condensed L" panose="02090306020004020304" pitchFamily="18" charset="0"/>
              </a:rPr>
              <a:t>İşletmenin kasasında fiilen bulunan nakit parayı izler.</a:t>
            </a:r>
          </a:p>
          <a:p>
            <a:pPr marL="0" indent="0" algn="just">
              <a:buNone/>
            </a:pPr>
            <a:r>
              <a:rPr lang="tr-TR" dirty="0">
                <a:latin typeface="American Typewriter Condensed L" panose="02090306020004020304" pitchFamily="18" charset="0"/>
              </a:rPr>
              <a:t>Hem Türk Lirası hem de yabancı para kasadaki nakitler bu hesapta tutulur.</a:t>
            </a:r>
          </a:p>
          <a:p>
            <a:pPr marL="0" indent="0" algn="just">
              <a:buNone/>
            </a:pPr>
            <a:r>
              <a:rPr lang="tr-TR" dirty="0">
                <a:latin typeface="American Typewriter Condensed L" panose="02090306020004020304" pitchFamily="18" charset="0"/>
              </a:rPr>
              <a:t>Örnek:</a:t>
            </a:r>
          </a:p>
          <a:p>
            <a:pPr marL="0" indent="0" algn="just">
              <a:buNone/>
            </a:pPr>
            <a:r>
              <a:rPr lang="tr-TR" dirty="0">
                <a:latin typeface="American Typewriter Condensed L" panose="02090306020004020304" pitchFamily="18" charset="0"/>
              </a:rPr>
              <a:t>İş yerinin çekmecesindeki para</a:t>
            </a:r>
          </a:p>
          <a:p>
            <a:pPr marL="0" indent="0" algn="just">
              <a:buNone/>
            </a:pPr>
            <a:r>
              <a:rPr lang="tr-TR" dirty="0">
                <a:latin typeface="American Typewriter Condensed L" panose="02090306020004020304" pitchFamily="18" charset="0"/>
              </a:rPr>
              <a:t>Şubelerin kasasındaki nakit</a:t>
            </a:r>
          </a:p>
          <a:p>
            <a:pPr marL="0" indent="0" algn="just">
              <a:buNone/>
            </a:pPr>
            <a:endParaRPr lang="tr-TR" dirty="0">
              <a:latin typeface="American Typewriter Condensed L" panose="02090306020004020304" pitchFamily="18" charset="0"/>
            </a:endParaRPr>
          </a:p>
          <a:p>
            <a:pPr marL="0" indent="0" algn="just">
              <a:buNone/>
            </a:pPr>
            <a:r>
              <a:rPr lang="tr-TR" b="1" u="sng" dirty="0">
                <a:latin typeface="American Typewriter Condensed L" panose="02090306020004020304" pitchFamily="18" charset="0"/>
              </a:rPr>
              <a:t>Ana fikir:</a:t>
            </a:r>
          </a:p>
          <a:p>
            <a:pPr marL="0" indent="0" algn="just">
              <a:buNone/>
            </a:pPr>
            <a:r>
              <a:rPr lang="tr-TR" dirty="0">
                <a:latin typeface="American Typewriter Condensed L" panose="02090306020004020304" pitchFamily="18" charset="0"/>
              </a:rPr>
              <a:t>“Cebinizdeki nakit sizin paranızsa, işletmenin kasasındaki nakit de 100 Kasa hesabının konusudur.”</a:t>
            </a:r>
          </a:p>
        </p:txBody>
      </p:sp>
    </p:spTree>
    <p:extLst>
      <p:ext uri="{BB962C8B-B14F-4D97-AF65-F5344CB8AC3E}">
        <p14:creationId xmlns:p14="http://schemas.microsoft.com/office/powerpoint/2010/main" val="314990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585FB-2DBC-4995-BFB6-63E84DEC785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73258AD-6246-55BC-9AD7-441444998964}"/>
              </a:ext>
            </a:extLst>
          </p:cNvPr>
          <p:cNvSpPr>
            <a:spLocks noGrp="1"/>
          </p:cNvSpPr>
          <p:nvPr>
            <p:ph type="title"/>
          </p:nvPr>
        </p:nvSpPr>
        <p:spPr/>
        <p:txBody>
          <a:bodyPr/>
          <a:lstStyle/>
          <a:p>
            <a:r>
              <a:rPr lang="tr-TR" b="0" dirty="0">
                <a:latin typeface="American Typewriter Condensed L" panose="02090306020004020304" pitchFamily="18" charset="0"/>
              </a:rPr>
              <a:t>100 Kasa Hesabının Niteliği</a:t>
            </a:r>
          </a:p>
        </p:txBody>
      </p:sp>
      <p:sp>
        <p:nvSpPr>
          <p:cNvPr id="3" name="İçerik Yer Tutucusu 2">
            <a:extLst>
              <a:ext uri="{FF2B5EF4-FFF2-40B4-BE49-F238E27FC236}">
                <a16:creationId xmlns:a16="http://schemas.microsoft.com/office/drawing/2014/main" id="{E3565231-8920-B9EC-9D20-1F1B5D062591}"/>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Varlık hesabıdır.</a:t>
            </a:r>
          </a:p>
          <a:p>
            <a:pPr marL="0" indent="0" algn="just">
              <a:buNone/>
            </a:pPr>
            <a:r>
              <a:rPr lang="tr-TR" dirty="0">
                <a:latin typeface="American Typewriter Condensed L" panose="02090306020004020304" pitchFamily="18" charset="0"/>
              </a:rPr>
              <a:t>Borç (sol) tarafı → artış; yani </a:t>
            </a:r>
            <a:r>
              <a:rPr lang="tr-TR" b="1" dirty="0">
                <a:solidFill>
                  <a:srgbClr val="FF0000"/>
                </a:solidFill>
                <a:latin typeface="American Typewriter Condensed L" panose="02090306020004020304" pitchFamily="18" charset="0"/>
              </a:rPr>
              <a:t>Nakit girişleri</a:t>
            </a:r>
          </a:p>
          <a:p>
            <a:pPr marL="0" indent="0" algn="just">
              <a:buNone/>
            </a:pPr>
            <a:r>
              <a:rPr lang="tr-TR" dirty="0">
                <a:latin typeface="American Typewriter Condensed L" panose="02090306020004020304" pitchFamily="18" charset="0"/>
              </a:rPr>
              <a:t>Alacak (sağ) tarafı → azalış; yani </a:t>
            </a:r>
            <a:r>
              <a:rPr lang="tr-TR" b="1" dirty="0">
                <a:solidFill>
                  <a:srgbClr val="FF0000"/>
                </a:solidFill>
                <a:latin typeface="American Typewriter Condensed L" panose="02090306020004020304" pitchFamily="18" charset="0"/>
              </a:rPr>
              <a:t>Nakit çıkışları</a:t>
            </a:r>
          </a:p>
          <a:p>
            <a:pPr marL="0" indent="0" algn="just">
              <a:buNone/>
            </a:pPr>
            <a:r>
              <a:rPr lang="tr-TR" dirty="0">
                <a:latin typeface="American Typewriter Condensed L" panose="02090306020004020304" pitchFamily="18" charset="0"/>
              </a:rPr>
              <a:t>Normalde borç bakiyesi verir (kasada para vardır).</a:t>
            </a:r>
          </a:p>
          <a:p>
            <a:pPr marL="0" indent="0" algn="just">
              <a:buNone/>
            </a:pPr>
            <a:r>
              <a:rPr lang="tr-TR" dirty="0">
                <a:latin typeface="American Typewriter Condensed L" panose="02090306020004020304" pitchFamily="18" charset="0"/>
              </a:rPr>
              <a:t>Teorik olarak hiçbir zaman alacak bakiyesi olmamalıdır</a:t>
            </a:r>
          </a:p>
          <a:p>
            <a:pPr marL="0" indent="0" algn="just">
              <a:buNone/>
            </a:pPr>
            <a:r>
              <a:rPr lang="tr-TR" dirty="0">
                <a:latin typeface="American Typewriter Condensed L" panose="02090306020004020304" pitchFamily="18" charset="0"/>
              </a:rPr>
              <a:t>Yani “kasada eksi para” olamaz.</a:t>
            </a:r>
          </a:p>
          <a:p>
            <a:pPr marL="0" indent="0" algn="just">
              <a:buNone/>
            </a:pPr>
            <a:r>
              <a:rPr lang="tr-TR" dirty="0">
                <a:latin typeface="American Typewriter Condensed L" panose="02090306020004020304" pitchFamily="18" charset="0"/>
              </a:rPr>
              <a:t>Gerçekte böyle bir durum varsa kayıt hatası veya usulsüzlük şüphesi doğar.</a:t>
            </a:r>
          </a:p>
        </p:txBody>
      </p:sp>
    </p:spTree>
    <p:extLst>
      <p:ext uri="{BB962C8B-B14F-4D97-AF65-F5344CB8AC3E}">
        <p14:creationId xmlns:p14="http://schemas.microsoft.com/office/powerpoint/2010/main" val="184132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959DF-0A69-D7D8-2C76-EC5DF713E4C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9072436-9FA1-F421-00DD-A5DD019524A6}"/>
              </a:ext>
            </a:extLst>
          </p:cNvPr>
          <p:cNvSpPr>
            <a:spLocks noGrp="1"/>
          </p:cNvSpPr>
          <p:nvPr>
            <p:ph type="title"/>
          </p:nvPr>
        </p:nvSpPr>
        <p:spPr/>
        <p:txBody>
          <a:bodyPr/>
          <a:lstStyle/>
          <a:p>
            <a:r>
              <a:rPr lang="tr-TR" b="0" dirty="0">
                <a:latin typeface="American Typewriter Condensed L" panose="02090306020004020304" pitchFamily="18" charset="0"/>
              </a:rPr>
              <a:t>Kasa Alt Hesapları (Yardımcı Hesaplar)</a:t>
            </a:r>
          </a:p>
        </p:txBody>
      </p:sp>
      <p:sp>
        <p:nvSpPr>
          <p:cNvPr id="3" name="İçerik Yer Tutucusu 2">
            <a:extLst>
              <a:ext uri="{FF2B5EF4-FFF2-40B4-BE49-F238E27FC236}">
                <a16:creationId xmlns:a16="http://schemas.microsoft.com/office/drawing/2014/main" id="{6EA23369-1FB3-3387-37EB-F7380F0C0010}"/>
              </a:ext>
            </a:extLst>
          </p:cNvPr>
          <p:cNvSpPr>
            <a:spLocks noGrp="1"/>
          </p:cNvSpPr>
          <p:nvPr>
            <p:ph idx="1"/>
          </p:nvPr>
        </p:nvSpPr>
        <p:spPr/>
        <p:txBody>
          <a:bodyPr>
            <a:normAutofit fontScale="85000" lnSpcReduction="20000"/>
          </a:bodyPr>
          <a:lstStyle/>
          <a:p>
            <a:pPr marL="0" indent="0" algn="just">
              <a:buNone/>
            </a:pPr>
            <a:r>
              <a:rPr lang="tr-TR" dirty="0">
                <a:latin typeface="American Typewriter Condensed L" panose="02090306020004020304" pitchFamily="18" charset="0"/>
              </a:rPr>
              <a:t>Pratikte kasayı daha detaylı izlemek için alt hesaplar açılır:</a:t>
            </a:r>
          </a:p>
          <a:p>
            <a:pPr marL="0" indent="0" algn="just">
              <a:buNone/>
            </a:pPr>
            <a:r>
              <a:rPr lang="tr-TR" dirty="0">
                <a:latin typeface="American Typewriter Condensed L" panose="02090306020004020304" pitchFamily="18" charset="0"/>
              </a:rPr>
              <a:t>100.0 TL Kasası</a:t>
            </a:r>
          </a:p>
          <a:p>
            <a:pPr marL="0" indent="0" algn="just">
              <a:buNone/>
            </a:pPr>
            <a:r>
              <a:rPr lang="tr-TR" dirty="0">
                <a:latin typeface="American Typewriter Condensed L" panose="02090306020004020304" pitchFamily="18" charset="0"/>
              </a:rPr>
              <a:t>	100.01 Merkez Kasa</a:t>
            </a:r>
          </a:p>
          <a:p>
            <a:pPr marL="0" indent="0" algn="just">
              <a:buNone/>
            </a:pPr>
            <a:r>
              <a:rPr lang="tr-TR" dirty="0">
                <a:latin typeface="American Typewriter Condensed L" panose="02090306020004020304" pitchFamily="18" charset="0"/>
              </a:rPr>
              <a:t>	100.02 A Şubesi Kasası</a:t>
            </a:r>
          </a:p>
          <a:p>
            <a:pPr marL="0" indent="0" algn="just">
              <a:buNone/>
            </a:pPr>
            <a:r>
              <a:rPr lang="tr-TR" dirty="0">
                <a:latin typeface="American Typewriter Condensed L" panose="02090306020004020304" pitchFamily="18" charset="0"/>
              </a:rPr>
              <a:t>	100.03 B Şubesi Kasası</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100.1 Yabancı Paralar Kasası</a:t>
            </a:r>
          </a:p>
          <a:p>
            <a:pPr marL="0" indent="0" algn="just">
              <a:buNone/>
            </a:pPr>
            <a:r>
              <a:rPr lang="tr-TR" dirty="0">
                <a:latin typeface="American Typewriter Condensed L" panose="02090306020004020304" pitchFamily="18" charset="0"/>
              </a:rPr>
              <a:t>	100.10 Dolar Kasası</a:t>
            </a:r>
          </a:p>
          <a:p>
            <a:pPr marL="0" indent="0" algn="just">
              <a:buNone/>
            </a:pPr>
            <a:r>
              <a:rPr lang="tr-TR" dirty="0">
                <a:latin typeface="American Typewriter Condensed L" panose="02090306020004020304" pitchFamily="18" charset="0"/>
              </a:rPr>
              <a:t>	100.11 Euro Kasası</a:t>
            </a:r>
          </a:p>
        </p:txBody>
      </p:sp>
    </p:spTree>
    <p:extLst>
      <p:ext uri="{BB962C8B-B14F-4D97-AF65-F5344CB8AC3E}">
        <p14:creationId xmlns:p14="http://schemas.microsoft.com/office/powerpoint/2010/main" val="2998256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1B28E-A2A0-7246-9D66-7F577F35B7C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958FF4D-C4F2-5662-B880-22CFCBA4E776}"/>
              </a:ext>
            </a:extLst>
          </p:cNvPr>
          <p:cNvSpPr>
            <a:spLocks noGrp="1"/>
          </p:cNvSpPr>
          <p:nvPr>
            <p:ph type="title"/>
          </p:nvPr>
        </p:nvSpPr>
        <p:spPr/>
        <p:txBody>
          <a:bodyPr/>
          <a:lstStyle/>
          <a:p>
            <a:r>
              <a:rPr lang="tr-TR" b="0" dirty="0">
                <a:latin typeface="American Typewriter Condensed L" panose="02090306020004020304" pitchFamily="18" charset="0"/>
              </a:rPr>
              <a:t>Yardımcı hesaplar neden önemli?</a:t>
            </a:r>
          </a:p>
        </p:txBody>
      </p:sp>
      <p:sp>
        <p:nvSpPr>
          <p:cNvPr id="3" name="İçerik Yer Tutucusu 2">
            <a:extLst>
              <a:ext uri="{FF2B5EF4-FFF2-40B4-BE49-F238E27FC236}">
                <a16:creationId xmlns:a16="http://schemas.microsoft.com/office/drawing/2014/main" id="{1B2A2E19-491B-B54F-0798-3B4A6A0A2AF7}"/>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Hangi şubede ne kadar para var,</a:t>
            </a:r>
          </a:p>
          <a:p>
            <a:pPr marL="0" indent="0" algn="just">
              <a:buNone/>
            </a:pPr>
            <a:r>
              <a:rPr lang="tr-TR" dirty="0">
                <a:latin typeface="American Typewriter Condensed L" panose="02090306020004020304" pitchFamily="18" charset="0"/>
              </a:rPr>
              <a:t>Hangi para biriminden ne kadar var,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Bunlar ayrı ayrı görülebilir. Bu, özellikle banka ve zincir mağaza gibi çok şubeli yapılarda kritik öneme sahiptir.</a:t>
            </a:r>
          </a:p>
        </p:txBody>
      </p:sp>
    </p:spTree>
    <p:extLst>
      <p:ext uri="{BB962C8B-B14F-4D97-AF65-F5344CB8AC3E}">
        <p14:creationId xmlns:p14="http://schemas.microsoft.com/office/powerpoint/2010/main" val="169795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EF349-3882-25F3-01D9-4BAD5473A76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1B5EA31-4F80-F40A-5DF6-B00B852CEDD4}"/>
              </a:ext>
            </a:extLst>
          </p:cNvPr>
          <p:cNvSpPr>
            <a:spLocks noGrp="1"/>
          </p:cNvSpPr>
          <p:nvPr>
            <p:ph type="title"/>
          </p:nvPr>
        </p:nvSpPr>
        <p:spPr/>
        <p:txBody>
          <a:bodyPr/>
          <a:lstStyle/>
          <a:p>
            <a:r>
              <a:rPr lang="tr-TR" b="0" dirty="0">
                <a:latin typeface="American Typewriter Condensed L" panose="02090306020004020304" pitchFamily="18" charset="0"/>
              </a:rPr>
              <a:t>ÖRNEKLER</a:t>
            </a:r>
          </a:p>
        </p:txBody>
      </p:sp>
      <p:sp>
        <p:nvSpPr>
          <p:cNvPr id="3" name="İçerik Yer Tutucusu 2">
            <a:extLst>
              <a:ext uri="{FF2B5EF4-FFF2-40B4-BE49-F238E27FC236}">
                <a16:creationId xmlns:a16="http://schemas.microsoft.com/office/drawing/2014/main" id="{30C71E90-C65A-8078-C35C-CF6FD9673E49}"/>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Siz Türk Lirası cinsinden nakit ile yapılan işlemler söyleyin, birlikte kaydedelim.</a:t>
            </a:r>
          </a:p>
        </p:txBody>
      </p:sp>
    </p:spTree>
    <p:extLst>
      <p:ext uri="{BB962C8B-B14F-4D97-AF65-F5344CB8AC3E}">
        <p14:creationId xmlns:p14="http://schemas.microsoft.com/office/powerpoint/2010/main" val="2490159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876C6-A12F-578F-19AF-384305B6658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CCEE99E-AE65-6C18-ED5D-6FE0E6D6CC20}"/>
              </a:ext>
            </a:extLst>
          </p:cNvPr>
          <p:cNvSpPr>
            <a:spLocks noGrp="1"/>
          </p:cNvSpPr>
          <p:nvPr>
            <p:ph type="title"/>
          </p:nvPr>
        </p:nvSpPr>
        <p:spPr/>
        <p:txBody>
          <a:bodyPr/>
          <a:lstStyle/>
          <a:p>
            <a:r>
              <a:rPr lang="tr-TR" b="0" dirty="0">
                <a:latin typeface="American Typewriter Condensed L" panose="02090306020004020304" pitchFamily="18" charset="0"/>
              </a:rPr>
              <a:t>Yabancı Paralı İşlemlere Giriş</a:t>
            </a:r>
          </a:p>
        </p:txBody>
      </p:sp>
      <p:sp>
        <p:nvSpPr>
          <p:cNvPr id="3" name="İçerik Yer Tutucusu 2">
            <a:extLst>
              <a:ext uri="{FF2B5EF4-FFF2-40B4-BE49-F238E27FC236}">
                <a16:creationId xmlns:a16="http://schemas.microsoft.com/office/drawing/2014/main" id="{867B2222-A58E-AC13-9A16-52A0822B1228}"/>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Yabancı para (USD, EUR vb.) kasaya girip çıkabilir. İşlem hangi para biriminden olursa olsun, kayıtlar </a:t>
            </a:r>
            <a:r>
              <a:rPr lang="tr-TR" b="1" u="sng" dirty="0">
                <a:solidFill>
                  <a:srgbClr val="FF0000"/>
                </a:solidFill>
                <a:latin typeface="American Typewriter Condensed L" panose="02090306020004020304" pitchFamily="18" charset="0"/>
              </a:rPr>
              <a:t>TL cinsinden </a:t>
            </a:r>
            <a:r>
              <a:rPr lang="tr-TR" dirty="0">
                <a:latin typeface="American Typewriter Condensed L" panose="02090306020004020304" pitchFamily="18" charset="0"/>
              </a:rPr>
              <a:t>yapılır.</a:t>
            </a:r>
          </a:p>
          <a:p>
            <a:pPr marL="0" indent="0" algn="just">
              <a:buNone/>
            </a:pPr>
            <a:r>
              <a:rPr lang="tr-TR" dirty="0">
                <a:latin typeface="American Typewriter Condensed L" panose="02090306020004020304" pitchFamily="18" charset="0"/>
              </a:rPr>
              <a:t>Bu yüzden:</a:t>
            </a:r>
          </a:p>
          <a:p>
            <a:pPr marL="0" indent="0" algn="just">
              <a:buNone/>
            </a:pPr>
            <a:r>
              <a:rPr lang="tr-TR" dirty="0">
                <a:latin typeface="American Typewriter Condensed L" panose="02090306020004020304" pitchFamily="18" charset="0"/>
              </a:rPr>
              <a:t>İşlem günündeki kur kullanılır.</a:t>
            </a:r>
          </a:p>
          <a:p>
            <a:pPr marL="0" indent="0" algn="just">
              <a:buNone/>
            </a:pPr>
            <a:r>
              <a:rPr lang="tr-TR" dirty="0">
                <a:latin typeface="American Typewriter Condensed L" panose="02090306020004020304" pitchFamily="18" charset="0"/>
              </a:rPr>
              <a:t>Yabancı paralar, 100 Kasa’nın altında açılan yardımcı hesaplarda izlenir:</a:t>
            </a:r>
          </a:p>
          <a:p>
            <a:pPr marL="0" indent="0" algn="just">
              <a:buNone/>
            </a:pPr>
            <a:r>
              <a:rPr lang="tr-TR" dirty="0">
                <a:latin typeface="American Typewriter Condensed L" panose="02090306020004020304" pitchFamily="18" charset="0"/>
              </a:rPr>
              <a:t>100.10 Dolar Kasası</a:t>
            </a:r>
          </a:p>
          <a:p>
            <a:pPr marL="0" indent="0" algn="just">
              <a:buNone/>
            </a:pPr>
            <a:r>
              <a:rPr lang="tr-TR" dirty="0">
                <a:latin typeface="American Typewriter Condensed L" panose="02090306020004020304" pitchFamily="18" charset="0"/>
              </a:rPr>
              <a:t>100.11 Euro Kasası vb.</a:t>
            </a:r>
          </a:p>
        </p:txBody>
      </p:sp>
    </p:spTree>
    <p:extLst>
      <p:ext uri="{BB962C8B-B14F-4D97-AF65-F5344CB8AC3E}">
        <p14:creationId xmlns:p14="http://schemas.microsoft.com/office/powerpoint/2010/main" val="3696072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F730-0888-6F34-32B6-AEA3B2658A7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161673F-A7F2-3A9C-713D-A53720575EEA}"/>
              </a:ext>
            </a:extLst>
          </p:cNvPr>
          <p:cNvSpPr>
            <a:spLocks noGrp="1"/>
          </p:cNvSpPr>
          <p:nvPr>
            <p:ph type="title"/>
          </p:nvPr>
        </p:nvSpPr>
        <p:spPr/>
        <p:txBody>
          <a:bodyPr/>
          <a:lstStyle/>
          <a:p>
            <a:r>
              <a:rPr lang="tr-TR" b="0" dirty="0">
                <a:latin typeface="American Typewriter Condensed L" panose="02090306020004020304" pitchFamily="18" charset="0"/>
              </a:rPr>
              <a:t>Örnek: Döviz Alımı</a:t>
            </a:r>
          </a:p>
        </p:txBody>
      </p:sp>
      <p:sp>
        <p:nvSpPr>
          <p:cNvPr id="3" name="İçerik Yer Tutucusu 2">
            <a:extLst>
              <a:ext uri="{FF2B5EF4-FFF2-40B4-BE49-F238E27FC236}">
                <a16:creationId xmlns:a16="http://schemas.microsoft.com/office/drawing/2014/main" id="{056D021E-4BA4-BCD5-3A53-0216B778AE4E}"/>
              </a:ext>
            </a:extLst>
          </p:cNvPr>
          <p:cNvSpPr>
            <a:spLocks noGrp="1"/>
          </p:cNvSpPr>
          <p:nvPr>
            <p:ph idx="1"/>
          </p:nvPr>
        </p:nvSpPr>
        <p:spPr/>
        <p:txBody>
          <a:bodyPr>
            <a:normAutofit fontScale="85000" lnSpcReduction="20000"/>
          </a:bodyPr>
          <a:lstStyle/>
          <a:p>
            <a:pPr marL="0" indent="0" algn="just">
              <a:buNone/>
            </a:pPr>
            <a:r>
              <a:rPr lang="tr-TR" dirty="0">
                <a:latin typeface="American Typewriter Condensed L" panose="02090306020004020304" pitchFamily="18" charset="0"/>
              </a:rPr>
              <a:t>10.05.2025’de işletme döviz bürosundan 10.000 $ satın alıyor.</a:t>
            </a:r>
          </a:p>
          <a:p>
            <a:pPr marL="0" indent="0" algn="just">
              <a:buNone/>
            </a:pPr>
            <a:r>
              <a:rPr lang="tr-TR" dirty="0">
                <a:latin typeface="American Typewriter Condensed L" panose="02090306020004020304" pitchFamily="18" charset="0"/>
              </a:rPr>
              <a:t>Kur: 1 $ = 32 TL → Toplam 320.000 TL.</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100 KASA – 02 Dolar Kasası ............ 320.000</a:t>
            </a:r>
          </a:p>
          <a:p>
            <a:pPr marL="0" indent="0" algn="just">
              <a:buNone/>
            </a:pPr>
            <a:r>
              <a:rPr lang="tr-TR" dirty="0">
                <a:latin typeface="American Typewriter Condensed L" panose="02090306020004020304" pitchFamily="18" charset="0"/>
              </a:rPr>
              <a:t>    100 KASA – 01 TL Kasası .............. 320.000</a:t>
            </a:r>
          </a:p>
          <a:p>
            <a:pPr marL="0" indent="0" algn="just">
              <a:buNone/>
            </a:pPr>
            <a:r>
              <a:rPr lang="tr-TR" b="1" dirty="0">
                <a:latin typeface="American Typewriter Condensed L" panose="02090306020004020304" pitchFamily="18" charset="0"/>
              </a:rPr>
              <a:t>Ne oldu?</a:t>
            </a:r>
          </a:p>
          <a:p>
            <a:pPr marL="0" indent="0" algn="just">
              <a:buNone/>
            </a:pPr>
            <a:r>
              <a:rPr lang="tr-TR" dirty="0">
                <a:latin typeface="American Typewriter Condensed L" panose="02090306020004020304" pitchFamily="18" charset="0"/>
              </a:rPr>
              <a:t>TL kasası azaldı → 100.01 alacak</a:t>
            </a:r>
          </a:p>
          <a:p>
            <a:pPr marL="0" indent="0" algn="just">
              <a:buNone/>
            </a:pPr>
            <a:r>
              <a:rPr lang="tr-TR" dirty="0">
                <a:latin typeface="American Typewriter Condensed L" panose="02090306020004020304" pitchFamily="18" charset="0"/>
              </a:rPr>
              <a:t>Dolar kasası arttı → 100.02 borç</a:t>
            </a:r>
          </a:p>
          <a:p>
            <a:pPr marL="0" indent="0" algn="just">
              <a:buNone/>
            </a:pPr>
            <a:r>
              <a:rPr lang="tr-TR" dirty="0">
                <a:latin typeface="American Typewriter Condensed L" panose="02090306020004020304" pitchFamily="18" charset="0"/>
              </a:rPr>
              <a:t>Toplam varlık (TL karşılığı) değişmedi, sadece para birimi değişti.</a:t>
            </a:r>
          </a:p>
        </p:txBody>
      </p:sp>
    </p:spTree>
    <p:extLst>
      <p:ext uri="{BB962C8B-B14F-4D97-AF65-F5344CB8AC3E}">
        <p14:creationId xmlns:p14="http://schemas.microsoft.com/office/powerpoint/2010/main" val="3374916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245E2-F45D-DD5F-2615-D08EDAFF941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F454AA2-72A8-5D1E-BD99-04008720EBA9}"/>
              </a:ext>
            </a:extLst>
          </p:cNvPr>
          <p:cNvSpPr>
            <a:spLocks noGrp="1"/>
          </p:cNvSpPr>
          <p:nvPr>
            <p:ph type="title"/>
          </p:nvPr>
        </p:nvSpPr>
        <p:spPr/>
        <p:txBody>
          <a:bodyPr/>
          <a:lstStyle/>
          <a:p>
            <a:r>
              <a:rPr lang="tr-TR" b="0" dirty="0">
                <a:latin typeface="American Typewriter Condensed L" panose="02090306020004020304" pitchFamily="18" charset="0"/>
              </a:rPr>
              <a:t>Örnek: Döviz Satışı ve Kambiyo Kârı</a:t>
            </a:r>
          </a:p>
        </p:txBody>
      </p:sp>
      <p:sp>
        <p:nvSpPr>
          <p:cNvPr id="3" name="İçerik Yer Tutucusu 2">
            <a:extLst>
              <a:ext uri="{FF2B5EF4-FFF2-40B4-BE49-F238E27FC236}">
                <a16:creationId xmlns:a16="http://schemas.microsoft.com/office/drawing/2014/main" id="{6BA64E2B-CBA1-58F5-2610-2E66C20CA129}"/>
              </a:ext>
            </a:extLst>
          </p:cNvPr>
          <p:cNvSpPr>
            <a:spLocks noGrp="1"/>
          </p:cNvSpPr>
          <p:nvPr>
            <p:ph idx="1"/>
          </p:nvPr>
        </p:nvSpPr>
        <p:spPr/>
        <p:txBody>
          <a:bodyPr>
            <a:normAutofit fontScale="70000" lnSpcReduction="20000"/>
          </a:bodyPr>
          <a:lstStyle/>
          <a:p>
            <a:pPr marL="0" indent="0" algn="just">
              <a:buNone/>
            </a:pPr>
            <a:r>
              <a:rPr lang="tr-TR" dirty="0">
                <a:latin typeface="American Typewriter Condensed L" panose="02090306020004020304" pitchFamily="18" charset="0"/>
              </a:rPr>
              <a:t>20.06.2025’de alınan 10.000 $’</a:t>
            </a:r>
            <a:r>
              <a:rPr lang="tr-TR" dirty="0" err="1">
                <a:latin typeface="American Typewriter Condensed L" panose="02090306020004020304" pitchFamily="18" charset="0"/>
              </a:rPr>
              <a:t>ın</a:t>
            </a:r>
            <a:r>
              <a:rPr lang="tr-TR" dirty="0">
                <a:latin typeface="American Typewriter Condensed L" panose="02090306020004020304" pitchFamily="18" charset="0"/>
              </a:rPr>
              <a:t> 1.000 $’ı bozduruluyor. Alış kuru (önceki işlemde): 32 TL; Satış günü kuru: 35 TL.</a:t>
            </a:r>
          </a:p>
          <a:p>
            <a:pPr marL="0" indent="0" algn="just">
              <a:buNone/>
            </a:pPr>
            <a:r>
              <a:rPr lang="tr-TR" b="1" u="sng" dirty="0">
                <a:latin typeface="American Typewriter Condensed L" panose="02090306020004020304" pitchFamily="18" charset="0"/>
              </a:rPr>
              <a:t>Hesaplama</a:t>
            </a:r>
            <a:r>
              <a:rPr lang="tr-TR" dirty="0">
                <a:latin typeface="American Typewriter Condensed L" panose="02090306020004020304" pitchFamily="18" charset="0"/>
              </a:rPr>
              <a:t>:</a:t>
            </a:r>
          </a:p>
          <a:p>
            <a:pPr marL="0" indent="0" algn="just">
              <a:buNone/>
            </a:pPr>
            <a:r>
              <a:rPr lang="tr-TR" dirty="0">
                <a:latin typeface="American Typewriter Condensed L" panose="02090306020004020304" pitchFamily="18" charset="0"/>
              </a:rPr>
              <a:t>Satış bedeli: 1.000 × 35 = 35.000 TL</a:t>
            </a:r>
          </a:p>
          <a:p>
            <a:pPr marL="0" indent="0" algn="just">
              <a:buNone/>
            </a:pPr>
            <a:r>
              <a:rPr lang="tr-TR" dirty="0">
                <a:latin typeface="American Typewriter Condensed L" panose="02090306020004020304" pitchFamily="18" charset="0"/>
              </a:rPr>
              <a:t>Alış bedeli: 1.000 × 32 = 32.000 TL</a:t>
            </a:r>
          </a:p>
          <a:p>
            <a:pPr marL="0" indent="0" algn="just">
              <a:buNone/>
            </a:pPr>
            <a:r>
              <a:rPr lang="tr-TR" dirty="0">
                <a:latin typeface="American Typewriter Condensed L" panose="02090306020004020304" pitchFamily="18" charset="0"/>
              </a:rPr>
              <a:t>Kur farkı kârı: 3.000 TL</a:t>
            </a:r>
          </a:p>
          <a:p>
            <a:pPr marL="0" indent="0" algn="just">
              <a:buNone/>
            </a:pPr>
            <a:r>
              <a:rPr lang="tr-TR" dirty="0">
                <a:latin typeface="American Typewriter Condensed L" panose="02090306020004020304" pitchFamily="18" charset="0"/>
              </a:rPr>
              <a:t>Kayıt:</a:t>
            </a:r>
          </a:p>
          <a:p>
            <a:pPr marL="0" indent="0" algn="just">
              <a:buNone/>
            </a:pPr>
            <a:r>
              <a:rPr lang="tr-TR" dirty="0">
                <a:latin typeface="American Typewriter Condensed L" panose="02090306020004020304" pitchFamily="18" charset="0"/>
              </a:rPr>
              <a:t>100 KASA – 01 TL Kasası ................. 35.000</a:t>
            </a:r>
          </a:p>
          <a:p>
            <a:pPr marL="0" indent="0" algn="just">
              <a:buNone/>
            </a:pPr>
            <a:r>
              <a:rPr lang="tr-TR" dirty="0">
                <a:latin typeface="American Typewriter Condensed L" panose="02090306020004020304" pitchFamily="18" charset="0"/>
              </a:rPr>
              <a:t>    100 KASA – 02 Dolar Kasası ........ 32.000</a:t>
            </a:r>
          </a:p>
          <a:p>
            <a:pPr marL="0" indent="0" algn="just">
              <a:buNone/>
            </a:pPr>
            <a:r>
              <a:rPr lang="tr-TR" dirty="0">
                <a:latin typeface="American Typewriter Condensed L" panose="02090306020004020304" pitchFamily="18" charset="0"/>
              </a:rPr>
              <a:t>    646 KAMBİYO KÂRI ..................... 3.000</a:t>
            </a:r>
          </a:p>
        </p:txBody>
      </p:sp>
    </p:spTree>
    <p:extLst>
      <p:ext uri="{BB962C8B-B14F-4D97-AF65-F5344CB8AC3E}">
        <p14:creationId xmlns:p14="http://schemas.microsoft.com/office/powerpoint/2010/main" val="535088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1E2A2-2E40-7406-021A-6B9CCF22C42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4990FD8-3555-0A73-AE80-A7F3663A80BE}"/>
              </a:ext>
            </a:extLst>
          </p:cNvPr>
          <p:cNvSpPr>
            <a:spLocks noGrp="1"/>
          </p:cNvSpPr>
          <p:nvPr>
            <p:ph type="title"/>
          </p:nvPr>
        </p:nvSpPr>
        <p:spPr/>
        <p:txBody>
          <a:bodyPr/>
          <a:lstStyle/>
          <a:p>
            <a:r>
              <a:rPr lang="tr-TR" b="0" dirty="0">
                <a:latin typeface="American Typewriter Condensed L" panose="02090306020004020304" pitchFamily="18" charset="0"/>
              </a:rPr>
              <a:t>Örnek: Döviz Satışı ve Kambiyo Zararı</a:t>
            </a:r>
          </a:p>
        </p:txBody>
      </p:sp>
      <p:sp>
        <p:nvSpPr>
          <p:cNvPr id="3" name="İçerik Yer Tutucusu 2">
            <a:extLst>
              <a:ext uri="{FF2B5EF4-FFF2-40B4-BE49-F238E27FC236}">
                <a16:creationId xmlns:a16="http://schemas.microsoft.com/office/drawing/2014/main" id="{E7EBDCE9-2CB5-9F94-ACAB-F7DEFADC5668}"/>
              </a:ext>
            </a:extLst>
          </p:cNvPr>
          <p:cNvSpPr>
            <a:spLocks noGrp="1"/>
          </p:cNvSpPr>
          <p:nvPr>
            <p:ph idx="1"/>
          </p:nvPr>
        </p:nvSpPr>
        <p:spPr/>
        <p:txBody>
          <a:bodyPr>
            <a:normAutofit fontScale="70000" lnSpcReduction="20000"/>
          </a:bodyPr>
          <a:lstStyle/>
          <a:p>
            <a:pPr marL="0" indent="0" algn="just">
              <a:buNone/>
            </a:pPr>
            <a:r>
              <a:rPr lang="tr-TR" dirty="0">
                <a:latin typeface="American Typewriter Condensed L" panose="02090306020004020304" pitchFamily="18" charset="0"/>
              </a:rPr>
              <a:t>30.06.2025’de alınan 10.000 $’</a:t>
            </a:r>
            <a:r>
              <a:rPr lang="tr-TR" dirty="0" err="1">
                <a:latin typeface="American Typewriter Condensed L" panose="02090306020004020304" pitchFamily="18" charset="0"/>
              </a:rPr>
              <a:t>ın</a:t>
            </a:r>
            <a:r>
              <a:rPr lang="tr-TR" dirty="0">
                <a:latin typeface="American Typewriter Condensed L" panose="02090306020004020304" pitchFamily="18" charset="0"/>
              </a:rPr>
              <a:t> 1.000 $’ı daha bozduruluyor. Alış kuru (önceki işlemde): 32 TL; Satış günü kuru: 30 TL.</a:t>
            </a:r>
          </a:p>
          <a:p>
            <a:pPr marL="0" indent="0" algn="just">
              <a:buNone/>
            </a:pPr>
            <a:r>
              <a:rPr lang="tr-TR" b="1" u="sng" dirty="0">
                <a:latin typeface="American Typewriter Condensed L" panose="02090306020004020304" pitchFamily="18" charset="0"/>
              </a:rPr>
              <a:t>Hesaplama</a:t>
            </a:r>
            <a:r>
              <a:rPr lang="tr-TR" dirty="0">
                <a:latin typeface="American Typewriter Condensed L" panose="02090306020004020304" pitchFamily="18" charset="0"/>
              </a:rPr>
              <a:t>:</a:t>
            </a:r>
          </a:p>
          <a:p>
            <a:pPr marL="0" indent="0" algn="just">
              <a:buNone/>
            </a:pPr>
            <a:r>
              <a:rPr lang="tr-TR" dirty="0">
                <a:latin typeface="American Typewriter Condensed L" panose="02090306020004020304" pitchFamily="18" charset="0"/>
              </a:rPr>
              <a:t>Satış bedeli: 1.000 × 35 = 30.000 TL</a:t>
            </a:r>
          </a:p>
          <a:p>
            <a:pPr marL="0" indent="0" algn="just">
              <a:buNone/>
            </a:pPr>
            <a:r>
              <a:rPr lang="tr-TR" dirty="0">
                <a:latin typeface="American Typewriter Condensed L" panose="02090306020004020304" pitchFamily="18" charset="0"/>
              </a:rPr>
              <a:t>Alış bedeli: 1.000 × 32 = 32.000 TL</a:t>
            </a:r>
          </a:p>
          <a:p>
            <a:pPr marL="0" indent="0" algn="just">
              <a:buNone/>
            </a:pPr>
            <a:r>
              <a:rPr lang="tr-TR" dirty="0">
                <a:latin typeface="American Typewriter Condensed L" panose="02090306020004020304" pitchFamily="18" charset="0"/>
              </a:rPr>
              <a:t>Kur farkı zararı: (2.000) TL</a:t>
            </a:r>
          </a:p>
          <a:p>
            <a:pPr marL="0" indent="0" algn="just">
              <a:buNone/>
            </a:pPr>
            <a:r>
              <a:rPr lang="tr-TR" dirty="0">
                <a:latin typeface="American Typewriter Condensed L" panose="02090306020004020304" pitchFamily="18" charset="0"/>
              </a:rPr>
              <a:t>Kayıt:</a:t>
            </a:r>
          </a:p>
          <a:p>
            <a:pPr marL="0" indent="0" algn="just">
              <a:buNone/>
            </a:pPr>
            <a:r>
              <a:rPr lang="tr-TR" dirty="0">
                <a:latin typeface="American Typewriter Condensed L" panose="02090306020004020304" pitchFamily="18" charset="0"/>
              </a:rPr>
              <a:t>100 KASA – 01 TL Kasası ................. 30.000</a:t>
            </a:r>
          </a:p>
          <a:p>
            <a:pPr marL="0" indent="0" algn="just">
              <a:buNone/>
            </a:pPr>
            <a:r>
              <a:rPr lang="tr-TR" dirty="0">
                <a:latin typeface="American Typewriter Condensed L" panose="02090306020004020304" pitchFamily="18" charset="0"/>
              </a:rPr>
              <a:t>656 KAMBİYO ZARARLARI .............. 2.000</a:t>
            </a:r>
          </a:p>
          <a:p>
            <a:pPr marL="0" indent="0" algn="just">
              <a:buNone/>
            </a:pPr>
            <a:r>
              <a:rPr lang="tr-TR" dirty="0">
                <a:latin typeface="American Typewriter Condensed L" panose="02090306020004020304" pitchFamily="18" charset="0"/>
              </a:rPr>
              <a:t>    100 KASA – 02 Dolar Kasası ........ 32.000</a:t>
            </a:r>
          </a:p>
          <a:p>
            <a:pPr marL="0" indent="0" algn="just">
              <a:buNone/>
            </a:pPr>
            <a:r>
              <a:rPr lang="tr-TR" dirty="0">
                <a:latin typeface="American Typewriter Condensed L" panose="02090306020004020304" pitchFamily="18" charset="0"/>
              </a:rPr>
              <a:t>    </a:t>
            </a:r>
          </a:p>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2967873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32BC3-7648-E56C-F1CA-71ECA40B7FE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A91BDA4-D73D-4058-AD56-1A9E5C552166}"/>
              </a:ext>
            </a:extLst>
          </p:cNvPr>
          <p:cNvSpPr>
            <a:spLocks noGrp="1"/>
          </p:cNvSpPr>
          <p:nvPr>
            <p:ph type="title"/>
          </p:nvPr>
        </p:nvSpPr>
        <p:spPr/>
        <p:txBody>
          <a:bodyPr/>
          <a:lstStyle/>
          <a:p>
            <a:r>
              <a:rPr lang="tr-TR" b="0" dirty="0">
                <a:latin typeface="American Typewriter Condensed L" panose="02090306020004020304" pitchFamily="18" charset="0"/>
              </a:rPr>
              <a:t>Alıştırma Soruları</a:t>
            </a:r>
          </a:p>
        </p:txBody>
      </p:sp>
      <p:sp>
        <p:nvSpPr>
          <p:cNvPr id="3" name="İçerik Yer Tutucusu 2">
            <a:extLst>
              <a:ext uri="{FF2B5EF4-FFF2-40B4-BE49-F238E27FC236}">
                <a16:creationId xmlns:a16="http://schemas.microsoft.com/office/drawing/2014/main" id="{93EF78E3-0126-8BE5-5328-75335C327BE8}"/>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Aşağıdakilerden hangisi kasaya nakit girişine örnektir?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A) Bankaya para yatırılması</a:t>
            </a:r>
          </a:p>
          <a:p>
            <a:pPr marL="0" indent="0" algn="just">
              <a:buNone/>
            </a:pPr>
            <a:r>
              <a:rPr lang="tr-TR" dirty="0">
                <a:latin typeface="American Typewriter Condensed L" panose="02090306020004020304" pitchFamily="18" charset="0"/>
              </a:rPr>
              <a:t>B) Peşin mal satışı</a:t>
            </a:r>
          </a:p>
          <a:p>
            <a:pPr marL="0" indent="0" algn="just">
              <a:buNone/>
            </a:pPr>
            <a:r>
              <a:rPr lang="tr-TR" dirty="0">
                <a:latin typeface="American Typewriter Condensed L" panose="02090306020004020304" pitchFamily="18" charset="0"/>
              </a:rPr>
              <a:t>C) Kıdem tazminatı ödenmesi</a:t>
            </a:r>
          </a:p>
          <a:p>
            <a:pPr marL="0" indent="0" algn="just">
              <a:buNone/>
            </a:pPr>
            <a:r>
              <a:rPr lang="tr-TR" dirty="0">
                <a:latin typeface="American Typewriter Condensed L" panose="02090306020004020304" pitchFamily="18" charset="0"/>
              </a:rPr>
              <a:t>D) Elektrik faturası ödemesi</a:t>
            </a:r>
          </a:p>
        </p:txBody>
      </p:sp>
    </p:spTree>
    <p:extLst>
      <p:ext uri="{BB962C8B-B14F-4D97-AF65-F5344CB8AC3E}">
        <p14:creationId xmlns:p14="http://schemas.microsoft.com/office/powerpoint/2010/main" val="1798649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46EDD-951D-9556-E9A3-974C13681FC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08DB63A-2760-6046-D64B-16EF3A345A94}"/>
              </a:ext>
            </a:extLst>
          </p:cNvPr>
          <p:cNvSpPr>
            <a:spLocks noGrp="1"/>
          </p:cNvSpPr>
          <p:nvPr>
            <p:ph type="title"/>
          </p:nvPr>
        </p:nvSpPr>
        <p:spPr/>
        <p:txBody>
          <a:bodyPr/>
          <a:lstStyle/>
          <a:p>
            <a:r>
              <a:rPr lang="tr-TR" b="0" dirty="0">
                <a:latin typeface="American Typewriter Condensed L" panose="02090306020004020304" pitchFamily="18" charset="0"/>
              </a:rPr>
              <a:t>Alıştırma Soruları</a:t>
            </a:r>
          </a:p>
        </p:txBody>
      </p:sp>
      <p:sp>
        <p:nvSpPr>
          <p:cNvPr id="3" name="İçerik Yer Tutucusu 2">
            <a:extLst>
              <a:ext uri="{FF2B5EF4-FFF2-40B4-BE49-F238E27FC236}">
                <a16:creationId xmlns:a16="http://schemas.microsoft.com/office/drawing/2014/main" id="{9DF599DD-4FFD-19EA-170D-0EAAE157364B}"/>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Aşağıdakilerden hangisi 100 Kasa hesabının alacak tarafına yazılır?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A) Ortakların şirkete nakit sermaye koyması</a:t>
            </a:r>
          </a:p>
          <a:p>
            <a:pPr marL="0" indent="0" algn="just">
              <a:buNone/>
            </a:pPr>
            <a:r>
              <a:rPr lang="tr-TR" dirty="0">
                <a:latin typeface="American Typewriter Condensed L" panose="02090306020004020304" pitchFamily="18" charset="0"/>
              </a:rPr>
              <a:t>B) Müşteriden nakit tahsilat</a:t>
            </a:r>
          </a:p>
          <a:p>
            <a:pPr marL="0" indent="0" algn="just">
              <a:buNone/>
            </a:pPr>
            <a:r>
              <a:rPr lang="tr-TR" dirty="0">
                <a:latin typeface="American Typewriter Condensed L" panose="02090306020004020304" pitchFamily="18" charset="0"/>
              </a:rPr>
              <a:t>C) Kasadan nakit ödeme yapılması</a:t>
            </a:r>
          </a:p>
          <a:p>
            <a:pPr marL="0" indent="0" algn="just">
              <a:buNone/>
            </a:pPr>
            <a:r>
              <a:rPr lang="tr-TR" dirty="0">
                <a:latin typeface="American Typewriter Condensed L" panose="02090306020004020304" pitchFamily="18" charset="0"/>
              </a:rPr>
              <a:t>D) Peşin satıştan elde edilen tahsilat</a:t>
            </a:r>
          </a:p>
        </p:txBody>
      </p:sp>
    </p:spTree>
    <p:extLst>
      <p:ext uri="{BB962C8B-B14F-4D97-AF65-F5344CB8AC3E}">
        <p14:creationId xmlns:p14="http://schemas.microsoft.com/office/powerpoint/2010/main" val="2608601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1DE3C-EF14-B86C-9D25-3ECF3280F90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19B4E19-A6FE-2C82-27F6-9650D9F135EA}"/>
              </a:ext>
            </a:extLst>
          </p:cNvPr>
          <p:cNvSpPr>
            <a:spLocks noGrp="1"/>
          </p:cNvSpPr>
          <p:nvPr>
            <p:ph type="title"/>
          </p:nvPr>
        </p:nvSpPr>
        <p:spPr/>
        <p:txBody>
          <a:bodyPr/>
          <a:lstStyle/>
          <a:p>
            <a:r>
              <a:rPr lang="tr-TR" b="0" dirty="0">
                <a:latin typeface="American Typewriter Condensed L" panose="02090306020004020304" pitchFamily="18" charset="0"/>
              </a:rPr>
              <a:t>Alıştırma Soruları</a:t>
            </a:r>
          </a:p>
        </p:txBody>
      </p:sp>
      <p:sp>
        <p:nvSpPr>
          <p:cNvPr id="3" name="İçerik Yer Tutucusu 2">
            <a:extLst>
              <a:ext uri="{FF2B5EF4-FFF2-40B4-BE49-F238E27FC236}">
                <a16:creationId xmlns:a16="http://schemas.microsoft.com/office/drawing/2014/main" id="{0B8A10CC-647D-1C56-CF45-C00B8BE5A64A}"/>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Aşağıdaki durumlardan hangisinde kambiyo kârı oluşur?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A) Dövizi alış kurundan daha düşük bir kurla bozdurmak</a:t>
            </a:r>
          </a:p>
          <a:p>
            <a:pPr marL="0" indent="0" algn="just">
              <a:buNone/>
            </a:pPr>
            <a:r>
              <a:rPr lang="tr-TR" dirty="0">
                <a:latin typeface="American Typewriter Condensed L" panose="02090306020004020304" pitchFamily="18" charset="0"/>
              </a:rPr>
              <a:t>B) Dövizi alış kurundan daha yüksek bir kurla bozdurmak</a:t>
            </a:r>
          </a:p>
          <a:p>
            <a:pPr marL="0" indent="0" algn="just">
              <a:buNone/>
            </a:pPr>
            <a:r>
              <a:rPr lang="tr-TR" dirty="0">
                <a:latin typeface="American Typewriter Condensed L" panose="02090306020004020304" pitchFamily="18" charset="0"/>
              </a:rPr>
              <a:t>C) TL kasasından ödeme yapmak</a:t>
            </a:r>
          </a:p>
          <a:p>
            <a:pPr marL="0" indent="0" algn="just">
              <a:buNone/>
            </a:pPr>
            <a:r>
              <a:rPr lang="tr-TR" dirty="0">
                <a:latin typeface="American Typewriter Condensed L" panose="02090306020004020304" pitchFamily="18" charset="0"/>
              </a:rPr>
              <a:t>D) Bankadan kasa hesabına para çekmek</a:t>
            </a:r>
          </a:p>
        </p:txBody>
      </p:sp>
    </p:spTree>
    <p:extLst>
      <p:ext uri="{BB962C8B-B14F-4D97-AF65-F5344CB8AC3E}">
        <p14:creationId xmlns:p14="http://schemas.microsoft.com/office/powerpoint/2010/main" val="14199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7CBDF-3AA8-34F9-7E13-8698F35A286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A0C15DA-7954-DBEF-40F2-40A1CC7D20AF}"/>
              </a:ext>
            </a:extLst>
          </p:cNvPr>
          <p:cNvSpPr>
            <a:spLocks noGrp="1"/>
          </p:cNvSpPr>
          <p:nvPr>
            <p:ph type="title"/>
          </p:nvPr>
        </p:nvSpPr>
        <p:spPr/>
        <p:txBody>
          <a:bodyPr/>
          <a:lstStyle/>
          <a:p>
            <a:r>
              <a:rPr lang="tr-TR" b="0" dirty="0">
                <a:latin typeface="American Typewriter Condensed L" panose="02090306020004020304" pitchFamily="18" charset="0"/>
              </a:rPr>
              <a:t>101 ALINAN ÇEKLER HESABI</a:t>
            </a:r>
          </a:p>
        </p:txBody>
      </p:sp>
      <p:sp>
        <p:nvSpPr>
          <p:cNvPr id="3" name="İçerik Yer Tutucusu 2">
            <a:extLst>
              <a:ext uri="{FF2B5EF4-FFF2-40B4-BE49-F238E27FC236}">
                <a16:creationId xmlns:a16="http://schemas.microsoft.com/office/drawing/2014/main" id="{E65FA388-E732-05FD-AC13-A5BFCB419173}"/>
              </a:ext>
            </a:extLst>
          </p:cNvPr>
          <p:cNvSpPr>
            <a:spLocks noGrp="1"/>
          </p:cNvSpPr>
          <p:nvPr>
            <p:ph idx="1"/>
          </p:nvPr>
        </p:nvSpPr>
        <p:spPr/>
        <p:txBody>
          <a:bodyPr>
            <a:normAutofit fontScale="85000" lnSpcReduction="10000"/>
          </a:bodyPr>
          <a:lstStyle/>
          <a:p>
            <a:pPr marL="0" indent="0" algn="just">
              <a:buNone/>
            </a:pPr>
            <a:r>
              <a:rPr lang="tr-TR" dirty="0">
                <a:latin typeface="American Typewriter Condensed L" panose="02090306020004020304" pitchFamily="18" charset="0"/>
              </a:rPr>
              <a:t>Çek Nedir? </a:t>
            </a:r>
          </a:p>
          <a:p>
            <a:pPr marL="0" indent="0" algn="just">
              <a:buNone/>
            </a:pPr>
            <a:r>
              <a:rPr lang="tr-TR" dirty="0">
                <a:latin typeface="American Typewriter Condensed L" panose="02090306020004020304" pitchFamily="18" charset="0"/>
              </a:rPr>
              <a:t>Bankaya hitaben düzenlenen bir ödeme emridir. Bir kıymetli evraktır (para yerine geçebilir).</a:t>
            </a:r>
          </a:p>
          <a:p>
            <a:pPr marL="0" indent="0" algn="just">
              <a:buNone/>
            </a:pPr>
            <a:r>
              <a:rPr lang="tr-TR" b="1" u="sng" dirty="0">
                <a:latin typeface="American Typewriter Condensed L" panose="02090306020004020304" pitchFamily="18" charset="0"/>
              </a:rPr>
              <a:t>Üç tarafı vardır:</a:t>
            </a:r>
          </a:p>
          <a:p>
            <a:pPr marL="0" indent="0" algn="just">
              <a:buNone/>
            </a:pPr>
            <a:r>
              <a:rPr lang="tr-TR" dirty="0">
                <a:latin typeface="American Typewriter Condensed L" panose="02090306020004020304" pitchFamily="18" charset="0"/>
              </a:rPr>
              <a:t>Keşideci → çeki düzenleyen</a:t>
            </a:r>
          </a:p>
          <a:p>
            <a:pPr marL="0" indent="0" algn="just">
              <a:buNone/>
            </a:pPr>
            <a:r>
              <a:rPr lang="tr-TR" dirty="0" err="1">
                <a:latin typeface="American Typewriter Condensed L" panose="02090306020004020304" pitchFamily="18" charset="0"/>
              </a:rPr>
              <a:t>Lehdar</a:t>
            </a:r>
            <a:r>
              <a:rPr lang="tr-TR" dirty="0">
                <a:latin typeface="American Typewriter Condensed L" panose="02090306020004020304" pitchFamily="18" charset="0"/>
              </a:rPr>
              <a:t> → çeki elinde bulunduran / parayı alacak kişi</a:t>
            </a:r>
          </a:p>
          <a:p>
            <a:pPr marL="0" indent="0" algn="just">
              <a:buNone/>
            </a:pPr>
            <a:r>
              <a:rPr lang="tr-TR" dirty="0">
                <a:latin typeface="American Typewriter Condensed L" panose="02090306020004020304" pitchFamily="18" charset="0"/>
              </a:rPr>
              <a:t>Muhatap → ödeme yapacak banka</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Çek bankaya ibraz edildiğinde hesapta para varsa anında ödenir. “Havale sözle, çek kâğıtla verilir.”</a:t>
            </a:r>
          </a:p>
        </p:txBody>
      </p:sp>
    </p:spTree>
    <p:extLst>
      <p:ext uri="{BB962C8B-B14F-4D97-AF65-F5344CB8AC3E}">
        <p14:creationId xmlns:p14="http://schemas.microsoft.com/office/powerpoint/2010/main" val="274409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DA2A2-ED46-DE6F-6238-4B0940A0301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F5059AB-68E6-36CF-5244-ACC4CB6C5529}"/>
              </a:ext>
            </a:extLst>
          </p:cNvPr>
          <p:cNvSpPr>
            <a:spLocks noGrp="1"/>
          </p:cNvSpPr>
          <p:nvPr>
            <p:ph type="title"/>
          </p:nvPr>
        </p:nvSpPr>
        <p:spPr/>
        <p:txBody>
          <a:bodyPr/>
          <a:lstStyle/>
          <a:p>
            <a:r>
              <a:rPr lang="tr-TR" b="0" dirty="0">
                <a:latin typeface="American Typewriter Condensed L" panose="02090306020004020304" pitchFamily="18" charset="0"/>
              </a:rPr>
              <a:t>Neden Hazır Değer Sayılır?</a:t>
            </a:r>
          </a:p>
        </p:txBody>
      </p:sp>
      <p:sp>
        <p:nvSpPr>
          <p:cNvPr id="3" name="İçerik Yer Tutucusu 2">
            <a:extLst>
              <a:ext uri="{FF2B5EF4-FFF2-40B4-BE49-F238E27FC236}">
                <a16:creationId xmlns:a16="http://schemas.microsoft.com/office/drawing/2014/main" id="{2AD6B295-44F6-8894-AA59-60890EB36554}"/>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Bankaya ibraz edildiği an nakde dönüşür.</a:t>
            </a:r>
          </a:p>
          <a:p>
            <a:pPr marL="0" indent="0" algn="just">
              <a:buNone/>
            </a:pPr>
            <a:r>
              <a:rPr lang="tr-TR" dirty="0">
                <a:latin typeface="American Typewriter Condensed L" panose="02090306020004020304" pitchFamily="18" charset="0"/>
              </a:rPr>
              <a:t>Bu nedenle normal çekler, hazır değer gibi değerlendirilir.</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Ancak ileri tarihli çekler (post-</a:t>
            </a:r>
            <a:r>
              <a:rPr lang="tr-TR" dirty="0" err="1">
                <a:latin typeface="American Typewriter Condensed L" panose="02090306020004020304" pitchFamily="18" charset="0"/>
              </a:rPr>
              <a:t>date</a:t>
            </a:r>
            <a:r>
              <a:rPr lang="tr-TR" dirty="0">
                <a:latin typeface="American Typewriter Condensed L" panose="02090306020004020304" pitchFamily="18" charset="0"/>
              </a:rPr>
              <a:t>) → hazır değer değil, alacak senedi niteliğindedir.</a:t>
            </a:r>
          </a:p>
        </p:txBody>
      </p:sp>
    </p:spTree>
    <p:extLst>
      <p:ext uri="{BB962C8B-B14F-4D97-AF65-F5344CB8AC3E}">
        <p14:creationId xmlns:p14="http://schemas.microsoft.com/office/powerpoint/2010/main" val="2904527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EFB44-EF5A-A1AA-EAE8-014AB8B62AE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63261F2-0603-CAF0-F946-2BF8402CD24E}"/>
              </a:ext>
            </a:extLst>
          </p:cNvPr>
          <p:cNvSpPr>
            <a:spLocks noGrp="1"/>
          </p:cNvSpPr>
          <p:nvPr>
            <p:ph type="title"/>
          </p:nvPr>
        </p:nvSpPr>
        <p:spPr/>
        <p:txBody>
          <a:bodyPr/>
          <a:lstStyle/>
          <a:p>
            <a:r>
              <a:rPr lang="tr-TR" b="0" dirty="0">
                <a:latin typeface="American Typewriter Condensed L" panose="02090306020004020304" pitchFamily="18" charset="0"/>
              </a:rPr>
              <a:t>101 Alınan Çekler Hesabının Niteliği</a:t>
            </a:r>
          </a:p>
        </p:txBody>
      </p:sp>
      <p:sp>
        <p:nvSpPr>
          <p:cNvPr id="3" name="İçerik Yer Tutucusu 2">
            <a:extLst>
              <a:ext uri="{FF2B5EF4-FFF2-40B4-BE49-F238E27FC236}">
                <a16:creationId xmlns:a16="http://schemas.microsoft.com/office/drawing/2014/main" id="{21E1EF83-6208-C496-6042-DC4C28CE5A77}"/>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İşletmenin başkalarından </a:t>
            </a:r>
            <a:r>
              <a:rPr lang="tr-TR" b="1" dirty="0">
                <a:solidFill>
                  <a:srgbClr val="FF0000"/>
                </a:solidFill>
                <a:latin typeface="American Typewriter Condensed L" panose="02090306020004020304" pitchFamily="18" charset="0"/>
              </a:rPr>
              <a:t>aldığı</a:t>
            </a:r>
            <a:r>
              <a:rPr lang="tr-TR" dirty="0">
                <a:latin typeface="American Typewriter Condensed L" panose="02090306020004020304" pitchFamily="18" charset="0"/>
              </a:rPr>
              <a:t>, henüz tahsil etmediği çekleri gösterir.</a:t>
            </a:r>
          </a:p>
          <a:p>
            <a:pPr marL="0" indent="0" algn="just">
              <a:buNone/>
            </a:pPr>
            <a:r>
              <a:rPr lang="tr-TR" dirty="0">
                <a:latin typeface="American Typewriter Condensed L" panose="02090306020004020304" pitchFamily="18" charset="0"/>
              </a:rPr>
              <a:t>Bir varlık hesabıdır.</a:t>
            </a:r>
          </a:p>
          <a:p>
            <a:pPr marL="0" indent="0" algn="just">
              <a:buNone/>
            </a:pPr>
            <a:r>
              <a:rPr lang="tr-TR" dirty="0">
                <a:latin typeface="American Typewriter Condensed L" panose="02090306020004020304" pitchFamily="18" charset="0"/>
              </a:rPr>
              <a:t>Borç → çek girişi; yani müşteriden çek alınması</a:t>
            </a:r>
          </a:p>
          <a:p>
            <a:pPr marL="0" indent="0" algn="just">
              <a:buNone/>
            </a:pPr>
            <a:r>
              <a:rPr lang="tr-TR" dirty="0">
                <a:latin typeface="American Typewriter Condensed L" panose="02090306020004020304" pitchFamily="18" charset="0"/>
              </a:rPr>
              <a:t>Alacak → tahsil / ciro</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Normalde borç bakiyesi verir (henüz tahsil edilmemiş çekler).</a:t>
            </a:r>
          </a:p>
        </p:txBody>
      </p:sp>
    </p:spTree>
    <p:extLst>
      <p:ext uri="{BB962C8B-B14F-4D97-AF65-F5344CB8AC3E}">
        <p14:creationId xmlns:p14="http://schemas.microsoft.com/office/powerpoint/2010/main" val="663588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7813-A453-03D0-0F3B-69478F7DA7C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B59AA6F-2D6E-7815-50B0-BF5606FF0CBE}"/>
              </a:ext>
            </a:extLst>
          </p:cNvPr>
          <p:cNvSpPr>
            <a:spLocks noGrp="1"/>
          </p:cNvSpPr>
          <p:nvPr>
            <p:ph type="title"/>
          </p:nvPr>
        </p:nvSpPr>
        <p:spPr/>
        <p:txBody>
          <a:bodyPr/>
          <a:lstStyle/>
          <a:p>
            <a:r>
              <a:rPr lang="tr-TR" b="0" dirty="0">
                <a:latin typeface="American Typewriter Condensed L" panose="02090306020004020304" pitchFamily="18" charset="0"/>
              </a:rPr>
              <a:t>Örnek: Peşin Satış + Çek Alınması</a:t>
            </a:r>
          </a:p>
        </p:txBody>
      </p:sp>
      <p:sp>
        <p:nvSpPr>
          <p:cNvPr id="3" name="İçerik Yer Tutucusu 2">
            <a:extLst>
              <a:ext uri="{FF2B5EF4-FFF2-40B4-BE49-F238E27FC236}">
                <a16:creationId xmlns:a16="http://schemas.microsoft.com/office/drawing/2014/main" id="{36812567-387B-2737-9F90-86A3973B0B80}"/>
              </a:ext>
            </a:extLst>
          </p:cNvPr>
          <p:cNvSpPr>
            <a:spLocks noGrp="1"/>
          </p:cNvSpPr>
          <p:nvPr>
            <p:ph idx="1"/>
          </p:nvPr>
        </p:nvSpPr>
        <p:spPr/>
        <p:txBody>
          <a:bodyPr>
            <a:normAutofit/>
          </a:bodyPr>
          <a:lstStyle/>
          <a:p>
            <a:pPr marL="0" indent="0" algn="just">
              <a:buNone/>
            </a:pPr>
            <a:r>
              <a:rPr lang="tr-TR" dirty="0">
                <a:latin typeface="American Typewriter Condensed L" panose="02090306020004020304" pitchFamily="18" charset="0"/>
              </a:rPr>
              <a:t>20.000 TL’lik satış yapılmış; karşılığında 5.000 TL nakit ve 15.000 TL çek alınmıştır.</a:t>
            </a:r>
          </a:p>
          <a:p>
            <a:pPr marL="0" indent="0" algn="just">
              <a:buNone/>
            </a:pPr>
            <a:r>
              <a:rPr lang="tr-TR" dirty="0">
                <a:latin typeface="American Typewriter Condensed L" panose="02090306020004020304" pitchFamily="18" charset="0"/>
              </a:rPr>
              <a:t>Kayıt:</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100 Kasa ........................................ 5.000</a:t>
            </a:r>
          </a:p>
          <a:p>
            <a:pPr marL="0" indent="0" algn="just">
              <a:buNone/>
            </a:pPr>
            <a:r>
              <a:rPr lang="tr-TR" dirty="0">
                <a:latin typeface="American Typewriter Condensed L" panose="02090306020004020304" pitchFamily="18" charset="0"/>
              </a:rPr>
              <a:t>101 Alınan Çekler – Cüzdandaki ........ 15.000</a:t>
            </a:r>
          </a:p>
          <a:p>
            <a:pPr marL="0" indent="0" algn="just">
              <a:buNone/>
            </a:pPr>
            <a:r>
              <a:rPr lang="tr-TR" dirty="0">
                <a:latin typeface="American Typewriter Condensed L" panose="02090306020004020304" pitchFamily="18" charset="0"/>
              </a:rPr>
              <a:t>    600 Yurtiçi Satışlar ...................... 20.000</a:t>
            </a:r>
          </a:p>
        </p:txBody>
      </p:sp>
    </p:spTree>
    <p:extLst>
      <p:ext uri="{BB962C8B-B14F-4D97-AF65-F5344CB8AC3E}">
        <p14:creationId xmlns:p14="http://schemas.microsoft.com/office/powerpoint/2010/main" val="3228936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796C6-792C-3B98-D0ED-7BDA85C34F6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6AC3AAD-FAF7-FD41-EDB0-82EC2F0C7ED6}"/>
              </a:ext>
            </a:extLst>
          </p:cNvPr>
          <p:cNvSpPr>
            <a:spLocks noGrp="1"/>
          </p:cNvSpPr>
          <p:nvPr>
            <p:ph type="title"/>
          </p:nvPr>
        </p:nvSpPr>
        <p:spPr/>
        <p:txBody>
          <a:bodyPr/>
          <a:lstStyle/>
          <a:p>
            <a:r>
              <a:rPr lang="tr-TR" b="0" dirty="0">
                <a:latin typeface="American Typewriter Condensed L" panose="02090306020004020304" pitchFamily="18" charset="0"/>
              </a:rPr>
              <a:t>Örnek: Alacağın Çekle Ödenmesi</a:t>
            </a:r>
          </a:p>
        </p:txBody>
      </p:sp>
      <p:sp>
        <p:nvSpPr>
          <p:cNvPr id="3" name="İçerik Yer Tutucusu 2">
            <a:extLst>
              <a:ext uri="{FF2B5EF4-FFF2-40B4-BE49-F238E27FC236}">
                <a16:creationId xmlns:a16="http://schemas.microsoft.com/office/drawing/2014/main" id="{A4E1ED0B-A500-9D51-A030-28F3C90A4001}"/>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Müşteri Ahmet Yılmaz, 100.000 TL borcunu çekle ödüyor.</a:t>
            </a:r>
          </a:p>
          <a:p>
            <a:pPr marL="0" indent="0" algn="just">
              <a:buNone/>
            </a:pPr>
            <a:r>
              <a:rPr lang="tr-TR" dirty="0">
                <a:latin typeface="American Typewriter Condensed L" panose="02090306020004020304" pitchFamily="18" charset="0"/>
              </a:rPr>
              <a:t>Kayıt:</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101 Alınan Çekler – Cüzdandaki ........ 10.000</a:t>
            </a:r>
          </a:p>
          <a:p>
            <a:pPr marL="0" indent="0" algn="just">
              <a:buNone/>
            </a:pPr>
            <a:r>
              <a:rPr lang="tr-TR" dirty="0">
                <a:latin typeface="American Typewriter Condensed L" panose="02090306020004020304" pitchFamily="18" charset="0"/>
              </a:rPr>
              <a:t>    120 Alıcılar ................................ 10.000</a:t>
            </a:r>
          </a:p>
        </p:txBody>
      </p:sp>
    </p:spTree>
    <p:extLst>
      <p:ext uri="{BB962C8B-B14F-4D97-AF65-F5344CB8AC3E}">
        <p14:creationId xmlns:p14="http://schemas.microsoft.com/office/powerpoint/2010/main" val="212227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18257-95B3-14D3-A0BB-BB489D7215B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1CC97FB-9D39-36C2-E777-9CC22B60EFE1}"/>
              </a:ext>
            </a:extLst>
          </p:cNvPr>
          <p:cNvSpPr>
            <a:spLocks noGrp="1"/>
          </p:cNvSpPr>
          <p:nvPr>
            <p:ph type="title"/>
          </p:nvPr>
        </p:nvSpPr>
        <p:spPr/>
        <p:txBody>
          <a:bodyPr/>
          <a:lstStyle/>
          <a:p>
            <a:r>
              <a:rPr lang="tr-TR" b="0" dirty="0">
                <a:latin typeface="American Typewriter Condensed L" panose="02090306020004020304" pitchFamily="18" charset="0"/>
              </a:rPr>
              <a:t>Örnek: Çekin Tahsil Edilmesi</a:t>
            </a:r>
          </a:p>
        </p:txBody>
      </p:sp>
      <p:sp>
        <p:nvSpPr>
          <p:cNvPr id="3" name="İçerik Yer Tutucusu 2">
            <a:extLst>
              <a:ext uri="{FF2B5EF4-FFF2-40B4-BE49-F238E27FC236}">
                <a16:creationId xmlns:a16="http://schemas.microsoft.com/office/drawing/2014/main" id="{A4BCC645-42F3-A646-24F9-41EBA06F496B}"/>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Elimizdeki 100.000 TL nominal değerli çeki İş Bankası’ndan nakit olarak tahsil ediyoruz.</a:t>
            </a:r>
          </a:p>
          <a:p>
            <a:pPr marL="0" indent="0" algn="just">
              <a:buNone/>
            </a:pPr>
            <a:r>
              <a:rPr lang="tr-TR" dirty="0">
                <a:latin typeface="American Typewriter Condensed L" panose="02090306020004020304" pitchFamily="18" charset="0"/>
              </a:rPr>
              <a:t>Kayıt:</a:t>
            </a:r>
          </a:p>
          <a:p>
            <a:pPr marL="0" indent="0" algn="just">
              <a:buNone/>
            </a:pPr>
            <a:r>
              <a:rPr lang="tr-TR" dirty="0">
                <a:latin typeface="American Typewriter Condensed L" panose="02090306020004020304" pitchFamily="18" charset="0"/>
              </a:rPr>
              <a:t>100 Kasa....................................... 100.000</a:t>
            </a:r>
          </a:p>
          <a:p>
            <a:pPr marL="0" indent="0" algn="just">
              <a:buNone/>
            </a:pPr>
            <a:r>
              <a:rPr lang="tr-TR" dirty="0">
                <a:latin typeface="American Typewriter Condensed L" panose="02090306020004020304" pitchFamily="18" charset="0"/>
              </a:rPr>
              <a:t>    101 Alınan Çekler …………….......... 100.000</a:t>
            </a:r>
          </a:p>
        </p:txBody>
      </p:sp>
    </p:spTree>
    <p:extLst>
      <p:ext uri="{BB962C8B-B14F-4D97-AF65-F5344CB8AC3E}">
        <p14:creationId xmlns:p14="http://schemas.microsoft.com/office/powerpoint/2010/main" val="406511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7EDCD-C6A6-D1B2-11B9-39CD6F822C6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D6812AA-BD9F-EAF4-48DB-04115DE417F9}"/>
              </a:ext>
            </a:extLst>
          </p:cNvPr>
          <p:cNvSpPr>
            <a:spLocks noGrp="1"/>
          </p:cNvSpPr>
          <p:nvPr>
            <p:ph type="title"/>
          </p:nvPr>
        </p:nvSpPr>
        <p:spPr/>
        <p:txBody>
          <a:bodyPr>
            <a:normAutofit/>
          </a:bodyPr>
          <a:lstStyle/>
          <a:p>
            <a:r>
              <a:rPr lang="tr-TR" b="0" dirty="0">
                <a:latin typeface="American Typewriter Condensed L" panose="02090306020004020304" pitchFamily="18" charset="0"/>
              </a:rPr>
              <a:t>Örnek 5: Çekin Ciro Edilmesi (Mal Alımı)</a:t>
            </a:r>
          </a:p>
        </p:txBody>
      </p:sp>
      <p:sp>
        <p:nvSpPr>
          <p:cNvPr id="3" name="İçerik Yer Tutucusu 2">
            <a:extLst>
              <a:ext uri="{FF2B5EF4-FFF2-40B4-BE49-F238E27FC236}">
                <a16:creationId xmlns:a16="http://schemas.microsoft.com/office/drawing/2014/main" id="{82AE9466-94F6-2986-DC27-C74E593FC3EE}"/>
              </a:ext>
            </a:extLst>
          </p:cNvPr>
          <p:cNvSpPr>
            <a:spLocks noGrp="1"/>
          </p:cNvSpPr>
          <p:nvPr>
            <p:ph idx="1"/>
          </p:nvPr>
        </p:nvSpPr>
        <p:spPr/>
        <p:txBody>
          <a:bodyPr/>
          <a:lstStyle/>
          <a:p>
            <a:pPr marL="0" indent="0" algn="just">
              <a:buNone/>
            </a:pPr>
            <a:r>
              <a:rPr lang="tr-TR" dirty="0">
                <a:latin typeface="American Typewriter Condensed L" panose="02090306020004020304" pitchFamily="18" charset="0"/>
              </a:rPr>
              <a:t>İşletme 100.000 TL’lik mal aldı ve aynı tutardaki çeki satıcıya ciro etti.</a:t>
            </a:r>
          </a:p>
          <a:p>
            <a:pPr marL="0" indent="0" algn="just">
              <a:buNone/>
            </a:pPr>
            <a:r>
              <a:rPr lang="tr-TR" dirty="0">
                <a:latin typeface="American Typewriter Condensed L" panose="02090306020004020304" pitchFamily="18" charset="0"/>
              </a:rPr>
              <a:t>Kayıt:</a:t>
            </a:r>
          </a:p>
          <a:p>
            <a:pPr marL="0" indent="0" algn="just">
              <a:buNone/>
            </a:pPr>
            <a:endParaRPr lang="tr-TR" dirty="0">
              <a:latin typeface="American Typewriter Condensed L" panose="02090306020004020304" pitchFamily="18" charset="0"/>
            </a:endParaRPr>
          </a:p>
          <a:p>
            <a:pPr marL="0" indent="0" algn="just">
              <a:buNone/>
            </a:pPr>
            <a:r>
              <a:rPr lang="tr-TR" dirty="0">
                <a:latin typeface="American Typewriter Condensed L" panose="02090306020004020304" pitchFamily="18" charset="0"/>
              </a:rPr>
              <a:t>153 Ticari Mallar ................................ 100.000</a:t>
            </a:r>
          </a:p>
          <a:p>
            <a:pPr marL="0" indent="0" algn="just">
              <a:buNone/>
            </a:pPr>
            <a:r>
              <a:rPr lang="tr-TR" dirty="0">
                <a:latin typeface="American Typewriter Condensed L" panose="02090306020004020304" pitchFamily="18" charset="0"/>
              </a:rPr>
              <a:t>    101 Alınan Çekler ………………....... 100.000</a:t>
            </a:r>
          </a:p>
        </p:txBody>
      </p:sp>
    </p:spTree>
    <p:extLst>
      <p:ext uri="{BB962C8B-B14F-4D97-AF65-F5344CB8AC3E}">
        <p14:creationId xmlns:p14="http://schemas.microsoft.com/office/powerpoint/2010/main" val="2770656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F617F-2616-EA97-8622-74BA498BD0D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7652B0C-EC51-6367-9087-08712B0C1A5E}"/>
              </a:ext>
            </a:extLst>
          </p:cNvPr>
          <p:cNvSpPr>
            <a:spLocks noGrp="1"/>
          </p:cNvSpPr>
          <p:nvPr>
            <p:ph type="title"/>
          </p:nvPr>
        </p:nvSpPr>
        <p:spPr/>
        <p:txBody>
          <a:bodyPr/>
          <a:lstStyle/>
          <a:p>
            <a:endParaRPr lang="tr-TR" b="0" dirty="0">
              <a:latin typeface="American Typewriter Condensed L" panose="02090306020004020304" pitchFamily="18" charset="0"/>
            </a:endParaRPr>
          </a:p>
        </p:txBody>
      </p:sp>
      <p:sp>
        <p:nvSpPr>
          <p:cNvPr id="3" name="İçerik Yer Tutucusu 2">
            <a:extLst>
              <a:ext uri="{FF2B5EF4-FFF2-40B4-BE49-F238E27FC236}">
                <a16:creationId xmlns:a16="http://schemas.microsoft.com/office/drawing/2014/main" id="{C4781B01-82F5-1DE9-A498-D035BFC96605}"/>
              </a:ext>
            </a:extLst>
          </p:cNvPr>
          <p:cNvSpPr>
            <a:spLocks noGrp="1"/>
          </p:cNvSpPr>
          <p:nvPr>
            <p:ph idx="1"/>
          </p:nvPr>
        </p:nvSpPr>
        <p:spPr/>
        <p:txBody>
          <a:bodyPr/>
          <a:lstStyle/>
          <a:p>
            <a:pPr marL="0" indent="0" algn="just">
              <a:buNone/>
            </a:pPr>
            <a:endParaRPr lang="tr-TR" dirty="0">
              <a:latin typeface="American Typewriter Condensed L" panose="02090306020004020304" pitchFamily="18" charset="0"/>
            </a:endParaRPr>
          </a:p>
        </p:txBody>
      </p:sp>
    </p:spTree>
    <p:extLst>
      <p:ext uri="{BB962C8B-B14F-4D97-AF65-F5344CB8AC3E}">
        <p14:creationId xmlns:p14="http://schemas.microsoft.com/office/powerpoint/2010/main" val="2704588413"/>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502</TotalTime>
  <Words>1190</Words>
  <Application>Microsoft Macintosh PowerPoint</Application>
  <PresentationFormat>Geniş ekran</PresentationFormat>
  <Paragraphs>168</Paragraphs>
  <Slides>25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25</vt:i4>
      </vt:variant>
    </vt:vector>
  </HeadingPairs>
  <TitlesOfParts>
    <vt:vector size="31" baseType="lpstr">
      <vt:lpstr>American Typewriter</vt:lpstr>
      <vt:lpstr>American Typewriter Condensed L</vt:lpstr>
      <vt:lpstr>Arial</vt:lpstr>
      <vt:lpstr>Calibri</vt:lpstr>
      <vt:lpstr>Neue Haas Grotesk Text Pro</vt:lpstr>
      <vt:lpstr>AccentBoxVTI</vt:lpstr>
      <vt:lpstr>Genel Muhasebe 1</vt:lpstr>
      <vt:lpstr>Hesap Planı Nedir?</vt:lpstr>
      <vt:lpstr>Neden Tekdüzen Hesap Planı Kullanıyoruz?</vt:lpstr>
      <vt:lpstr>Hesap Planının Genel Yapısı</vt:lpstr>
      <vt:lpstr>Hesap Kodlarının Mantığı</vt:lpstr>
      <vt:lpstr>100 Kasa Hesabı</vt:lpstr>
      <vt:lpstr>100 Kasa Hesabının Niteliği</vt:lpstr>
      <vt:lpstr>Kasa Alt Hesapları (Yardımcı Hesaplar)</vt:lpstr>
      <vt:lpstr>Yardımcı hesaplar neden önemli?</vt:lpstr>
      <vt:lpstr>ÖRNEKLER</vt:lpstr>
      <vt:lpstr>Yabancı Paralı İşlemlere Giriş</vt:lpstr>
      <vt:lpstr>Örnek: Döviz Alımı</vt:lpstr>
      <vt:lpstr>Örnek: Döviz Satışı ve Kambiyo Kârı</vt:lpstr>
      <vt:lpstr>Örnek: Döviz Satışı ve Kambiyo Zararı</vt:lpstr>
      <vt:lpstr>Alıştırma Soruları</vt:lpstr>
      <vt:lpstr>Alıştırma Soruları</vt:lpstr>
      <vt:lpstr>Alıştırma Soruları</vt:lpstr>
      <vt:lpstr>101 ALINAN ÇEKLER HESABI</vt:lpstr>
      <vt:lpstr>Neden Hazır Değer Sayılır?</vt:lpstr>
      <vt:lpstr>101 Alınan Çekler Hesabının Niteliği</vt:lpstr>
      <vt:lpstr>Örnek: Peşin Satış + Çek Alınması</vt:lpstr>
      <vt:lpstr>Örnek: Alacağın Çekle Ödenmesi</vt:lpstr>
      <vt:lpstr>Örnek: Çekin Tahsil Edilmesi</vt:lpstr>
      <vt:lpstr>Örnek 5: Çekin Ciro Edilmesi (Mal Alımı)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Serhan GÜRKAN</dc:creator>
  <cp:lastModifiedBy>Serhan GÜRKAN</cp:lastModifiedBy>
  <cp:revision>118</cp:revision>
  <dcterms:created xsi:type="dcterms:W3CDTF">2025-09-21T08:31:17Z</dcterms:created>
  <dcterms:modified xsi:type="dcterms:W3CDTF">2025-11-15T12:35:40Z</dcterms:modified>
</cp:coreProperties>
</file>