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33"/>
  </p:notesMasterIdLst>
  <p:sldIdLst>
    <p:sldId id="256" r:id="rId2"/>
    <p:sldId id="394" r:id="rId3"/>
    <p:sldId id="397" r:id="rId4"/>
    <p:sldId id="398" r:id="rId5"/>
    <p:sldId id="399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5" r:id="rId31"/>
    <p:sldId id="424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87"/>
    <p:restoredTop sz="94690"/>
  </p:normalViewPr>
  <p:slideViewPr>
    <p:cSldViewPr snapToGrid="0">
      <p:cViewPr varScale="1">
        <p:scale>
          <a:sx n="151" d="100"/>
          <a:sy n="151" d="100"/>
        </p:scale>
        <p:origin x="1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16.11.2025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AA22-71C4-D16E-7C95-F9ED21B44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DA7B77-4908-E2B9-627C-EF410236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Farkların Analiz: Karar Vermenin Anahtarı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8012B5-4BC5-9560-0C31-86B185A60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 muhasebesinin en kritik görevi: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“Bu kararda hangi sayıya bakmalıyım?” sorusuna cevap vermek.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Bugün şunları yapacağız: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İyi bir kararın hangi maliyetlere odaklanması gerektiğini göreceğiz.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İlgili / ilgisiz maliyet ayrımını öğreneceğiz.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ctr">
              <a:buNone/>
            </a:pPr>
            <a:r>
              <a:rPr lang="tr-TR" sz="2800" b="1" dirty="0">
                <a:latin typeface="American Typewriter Condensed L" panose="02090306020004020304" pitchFamily="18" charset="0"/>
              </a:rPr>
              <a:t>“Önce, karar vermek dediğimiz şeyin ne olduğuna bakalım.”</a:t>
            </a:r>
          </a:p>
        </p:txBody>
      </p:sp>
    </p:spTree>
    <p:extLst>
      <p:ext uri="{BB962C8B-B14F-4D97-AF65-F5344CB8AC3E}">
        <p14:creationId xmlns:p14="http://schemas.microsoft.com/office/powerpoint/2010/main" val="3297138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2928B-49A1-6080-0731-EA26D5437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E37402-4E62-5D78-C738-219B115C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Cafe</a:t>
            </a:r>
            <a:r>
              <a:rPr lang="tr-TR" b="0" dirty="0">
                <a:latin typeface="American Typewriter Condensed L" panose="02090306020004020304" pitchFamily="18" charset="0"/>
              </a:rPr>
              <a:t> Akademi Ne Karar Veriyor?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D18031-1581-27C7-0442-429859FB2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Menüyü genişleteyim mi, sade mi tutayım?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Çekirdeği yerli tedarikçiden mi alayım, ithal özel çekirdek mi kullanayım?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Paket servisi için kendi motor kuryemi çalıştırayım, yoksa yemek uygulamasıyla mı çalışayım?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Hafta sonu canlı müzik koyayım mı, koymayayım mı?</a:t>
            </a:r>
          </a:p>
          <a:p>
            <a:pPr algn="just"/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Mesaj</a:t>
            </a:r>
            <a:r>
              <a:rPr lang="tr-TR" dirty="0">
                <a:latin typeface="American Typewriter Condensed L" panose="02090306020004020304" pitchFamily="18" charset="0"/>
              </a:rPr>
              <a:t>: Her biri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en az iki alternatif </a:t>
            </a:r>
            <a:r>
              <a:rPr lang="tr-TR" dirty="0">
                <a:latin typeface="American Typewriter Condensed L" panose="02090306020004020304" pitchFamily="18" charset="0"/>
              </a:rPr>
              <a:t>içeriyor. Yönetim muhasebesi, </a:t>
            </a:r>
            <a:r>
              <a:rPr lang="tr-TR" dirty="0" err="1">
                <a:latin typeface="American Typewriter Condensed L" panose="02090306020004020304" pitchFamily="18" charset="0"/>
              </a:rPr>
              <a:t>Cafenin</a:t>
            </a:r>
            <a:r>
              <a:rPr lang="tr-TR" dirty="0">
                <a:latin typeface="American Typewriter Condensed L" panose="02090306020004020304" pitchFamily="18" charset="0"/>
              </a:rPr>
              <a:t> “Hangi alternatif daha avantajlı?” sorusunda yol gösteriyor.</a:t>
            </a:r>
          </a:p>
        </p:txBody>
      </p:sp>
    </p:spTree>
    <p:extLst>
      <p:ext uri="{BB962C8B-B14F-4D97-AF65-F5344CB8AC3E}">
        <p14:creationId xmlns:p14="http://schemas.microsoft.com/office/powerpoint/2010/main" val="135571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B9F9-990C-B0C7-02A3-0D261AD88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C2F97B-8600-8C40-E01A-3DFE1808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Demek ki ilk işimiz, bir kararda alternatifleri netleştirmek.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A1AD62-C97E-F73F-8411-76F3B9C89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 1 – Paket servis kararı: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Alternatif A: Kendi motor kuryemi çalıştırayım.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Alternatif B: Yemek uygulaması (Getir, </a:t>
            </a:r>
            <a:r>
              <a:rPr lang="tr-TR" dirty="0" err="1">
                <a:latin typeface="American Typewriter Condensed L" panose="02090306020004020304" pitchFamily="18" charset="0"/>
              </a:rPr>
              <a:t>Yemeksepeti</a:t>
            </a:r>
            <a:r>
              <a:rPr lang="tr-TR" dirty="0">
                <a:latin typeface="American Typewriter Condensed L" panose="02090306020004020304" pitchFamily="18" charset="0"/>
              </a:rPr>
              <a:t> vb.) ile çalışayım.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 2 – Çalışma saatleri kararı: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Alternatif A: Pazar günü kapalı olayım.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Alternatif B: Pazar günü de açık olayım.</a:t>
            </a:r>
          </a:p>
        </p:txBody>
      </p:sp>
    </p:spTree>
    <p:extLst>
      <p:ext uri="{BB962C8B-B14F-4D97-AF65-F5344CB8AC3E}">
        <p14:creationId xmlns:p14="http://schemas.microsoft.com/office/powerpoint/2010/main" val="122370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930B5-2169-0CFB-F559-1F04D32E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43FE2C-3775-2836-7E88-0DE0ACFD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Bu iki seçenekten hangisi daha iyi? Bunun için hangi maliyetlere bakacağız?”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01611E-E2D6-FF60-27DA-FE4EA9D9D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İlgili maliyet / fayda (</a:t>
            </a:r>
            <a:r>
              <a:rPr lang="tr-TR" b="1" u="sng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relevant</a:t>
            </a: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Geleceğe aittir.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Alternatifler arasında farklıdır.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Yani “A seçersem başka, B seçersem başka çıkıyor.”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İlgisiz maliyet / fayda (</a:t>
            </a:r>
            <a:r>
              <a:rPr lang="tr-TR" b="1" u="sng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irrelevant</a:t>
            </a: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Geçmişte kalmıştır (batık) veya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Gelecekte olacak ama her iki seçenekte de aynıdır.</a:t>
            </a:r>
          </a:p>
        </p:txBody>
      </p:sp>
    </p:spTree>
    <p:extLst>
      <p:ext uri="{BB962C8B-B14F-4D97-AF65-F5344CB8AC3E}">
        <p14:creationId xmlns:p14="http://schemas.microsoft.com/office/powerpoint/2010/main" val="282591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F5B0D-B8DE-06B4-68BD-91F8D005B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A05B1E-DF2F-E867-F178-4FB70E4B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b="0" dirty="0">
                <a:latin typeface="American Typewriter Condensed L" panose="02090306020004020304" pitchFamily="18" charset="0"/>
              </a:rPr>
              <a:t> (Fark) Maliyet ve Gelir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51D90F-BB20-A9D1-9862-BBF126304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maliyet (Artan maliyet - </a:t>
            </a:r>
            <a:r>
              <a:rPr lang="tr-TR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dirty="0">
                <a:latin typeface="American Typewriter Condensed L" panose="02090306020004020304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Alternatifler arasındaki geleceğe dönük maliyet farkı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gelir: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Alternatifler arasındaki geleceğe dönük gelir farkı</a:t>
            </a:r>
          </a:p>
        </p:txBody>
      </p:sp>
    </p:spTree>
    <p:extLst>
      <p:ext uri="{BB962C8B-B14F-4D97-AF65-F5344CB8AC3E}">
        <p14:creationId xmlns:p14="http://schemas.microsoft.com/office/powerpoint/2010/main" val="335323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0BD1-AEF9-0456-7D44-37746F0D0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279CB8-98BC-E0B4-282F-5ED722AC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0D3D1A-5429-327C-71E5-69B129B0C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Cafe</a:t>
            </a:r>
            <a:r>
              <a:rPr lang="tr-TR" dirty="0">
                <a:latin typeface="American Typewriter Condensed L" panose="02090306020004020304" pitchFamily="18" charset="0"/>
              </a:rPr>
              <a:t>, paket servis için kendi motorunu alsa: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Benzin + bakım = artacak maliyet → </a:t>
            </a: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maliyet.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Uygulama ile çalışsa: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Komisyon oranı = </a:t>
            </a: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maliyet.</a:t>
            </a:r>
          </a:p>
        </p:txBody>
      </p:sp>
    </p:spTree>
    <p:extLst>
      <p:ext uri="{BB962C8B-B14F-4D97-AF65-F5344CB8AC3E}">
        <p14:creationId xmlns:p14="http://schemas.microsoft.com/office/powerpoint/2010/main" val="3958778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83279-8785-D18A-86AB-AA340E70C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67A55A-DD51-19D1-046F-52354480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Batık Maliyet (</a:t>
            </a:r>
            <a:r>
              <a:rPr lang="tr-TR" b="0" dirty="0" err="1">
                <a:latin typeface="American Typewriter Condensed L" panose="02090306020004020304" pitchFamily="18" charset="0"/>
              </a:rPr>
              <a:t>Sunk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BEB921-81B7-08DB-CA4F-D2726C74F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Geçmişte ödenmiş ve artık geri alınamayacak maliyet.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Hangi alternatifi seçersen seç, değişmez.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Cafe</a:t>
            </a:r>
            <a:r>
              <a:rPr lang="tr-TR" dirty="0">
                <a:latin typeface="American Typewriter Condensed L" panose="02090306020004020304" pitchFamily="18" charset="0"/>
              </a:rPr>
              <a:t>, 3 yıl önce eski espresso makinesine 200.000 TL ödedi. Şimdi daha verimli bir makine almayı düşünüyor.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Verdiği o 200.000 TL, Ne yaparsa yapsın geri gelmeyecek. Dolayısıyla yeni karar için ilgili değildir.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Tehlikeli cümle: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“Bu makineye zamanında bu kadar para verdik, mecbur kullanacağız.”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Bu, psikolojik bir tuzak; yönetim muhasebesi bu tuzağı kırmamızı sağlar.</a:t>
            </a:r>
          </a:p>
        </p:txBody>
      </p:sp>
    </p:spTree>
    <p:extLst>
      <p:ext uri="{BB962C8B-B14F-4D97-AF65-F5344CB8AC3E}">
        <p14:creationId xmlns:p14="http://schemas.microsoft.com/office/powerpoint/2010/main" val="92310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C6C1-A735-D1E9-23F6-2EBCE3F7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7A0E20-64A4-0D38-3D29-89EFBB65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Gelecekte Ama Fark Yaratmayan Maliyet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8A22F2-ECEA-7D67-C259-B6DF87936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Geleceğe ait olsa bile, eğer alternatifler arasında aynı kalıyorsa, karar için ilgili değildir.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Kafe Akademi, ayda 40.000 TL kira ödüyor.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Cafe</a:t>
            </a:r>
            <a:r>
              <a:rPr lang="tr-TR" dirty="0">
                <a:latin typeface="American Typewriter Condensed L" panose="02090306020004020304" pitchFamily="18" charset="0"/>
              </a:rPr>
              <a:t>, paket servise başlasa da, başlamasa da: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Aynı dükkânda kalacak.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Aynı kira devam edecek.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durumda kira, “paket servise başlasam mı?” kararında ilgili değildir.</a:t>
            </a:r>
          </a:p>
        </p:txBody>
      </p:sp>
    </p:spTree>
    <p:extLst>
      <p:ext uri="{BB962C8B-B14F-4D97-AF65-F5344CB8AC3E}">
        <p14:creationId xmlns:p14="http://schemas.microsoft.com/office/powerpoint/2010/main" val="418070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AB8E0-055F-DA1E-AF77-22BFA2AD4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1A597B-8A2B-B61B-DC45-ED4CADEB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Fırsat Maliyeti (</a:t>
            </a:r>
            <a:r>
              <a:rPr lang="tr-TR" b="0" dirty="0" err="1">
                <a:latin typeface="American Typewriter Condensed L" panose="02090306020004020304" pitchFamily="18" charset="0"/>
              </a:rPr>
              <a:t>Opportunity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95D014-E1FA-D6DE-59B6-85DFE8CA9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Seçmediğin alternatiften vazgeçtiğin potansiyel kazanç.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Cafe’nin</a:t>
            </a:r>
            <a:r>
              <a:rPr lang="tr-TR" dirty="0">
                <a:latin typeface="American Typewriter Condensed L" panose="02090306020004020304" pitchFamily="18" charset="0"/>
              </a:rPr>
              <a:t> üst katta küçük bir depo alanı var. İki seçenek: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A: Depoyu stok için kullansın.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B: Depoyu küçük bir “çalışma alanı / mini ofis” olarak bir </a:t>
            </a:r>
            <a:r>
              <a:rPr lang="tr-TR" dirty="0" err="1">
                <a:latin typeface="American Typewriter Condensed L" panose="02090306020004020304" pitchFamily="18" charset="0"/>
              </a:rPr>
              <a:t>freelance</a:t>
            </a:r>
            <a:r>
              <a:rPr lang="tr-TR" dirty="0">
                <a:latin typeface="American Typewriter Condensed L" panose="02090306020004020304" pitchFamily="18" charset="0"/>
              </a:rPr>
              <a:t> yazılımcıya aylık 7.000 TL’ye kiralasın.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Eğer depo alanını stok odası yaparsa: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Fırsat maliyeti = 7.000 TL / ay (alamadığı kira).</a:t>
            </a:r>
          </a:p>
        </p:txBody>
      </p:sp>
    </p:spTree>
    <p:extLst>
      <p:ext uri="{BB962C8B-B14F-4D97-AF65-F5344CB8AC3E}">
        <p14:creationId xmlns:p14="http://schemas.microsoft.com/office/powerpoint/2010/main" val="381920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6697A-168A-49E0-4522-499DAECD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FF1BD4-8F7B-980F-BEFA-7D1ACDEF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Karar Örneği: Kahve Çekirdeği Tedariki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35625E-8961-078F-95D4-CCA09DBAD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b="1" dirty="0">
                <a:latin typeface="American Typewriter Condensed L" panose="02090306020004020304" pitchFamily="18" charset="0"/>
              </a:rPr>
              <a:t>Toptancı 1 (Mahalle Toptancısı):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 (</a:t>
            </a:r>
            <a:r>
              <a:rPr lang="tr-TR" dirty="0" err="1">
                <a:latin typeface="American Typewriter Condensed L" panose="02090306020004020304" pitchFamily="18" charset="0"/>
              </a:rPr>
              <a:t>cafe</a:t>
            </a:r>
            <a:r>
              <a:rPr lang="tr-TR" dirty="0">
                <a:latin typeface="American Typewriter Condensed L" panose="02090306020004020304" pitchFamily="18" charset="0"/>
              </a:rPr>
              <a:t> sahibi) haftada 1 gün kendi arabasıyla gidip çekirdek alıyor.</a:t>
            </a:r>
          </a:p>
          <a:p>
            <a:pPr algn="just"/>
            <a:r>
              <a:rPr lang="tr-TR" b="1" dirty="0">
                <a:latin typeface="American Typewriter Condensed L" panose="02090306020004020304" pitchFamily="18" charset="0"/>
              </a:rPr>
              <a:t>Toptancı 2 (Online Tedarikçi):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Çekirdeği kargo ile kapıya kadar teslim ediyor.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 soruyor: “Arabamla toptancıya gitmek mi, yoksa online tedarikçiden kargoyla getirtmek mi daha ekonomik?”</a:t>
            </a:r>
          </a:p>
        </p:txBody>
      </p:sp>
    </p:spTree>
    <p:extLst>
      <p:ext uri="{BB962C8B-B14F-4D97-AF65-F5344CB8AC3E}">
        <p14:creationId xmlns:p14="http://schemas.microsoft.com/office/powerpoint/2010/main" val="343237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3E220-50BF-8758-1FE6-B9E51B19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898718-BD59-7B33-8A32-52EE13EDE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İlgili maliyet mi, ilgisiz maliyet mi?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07A5EC-A87F-7D06-A9F3-4AB2D0C62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 aşağıdaki kalemleri düşünüyor: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Arabasının geçmişteki alış fiyatı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Arabanın yıllık sigortası ve motorlu taşıtlar vergisi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Depodan toptancıya gidiş–dönüş yakıt maliyeti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Km arttıkça araba bakım ve onarım maliyeti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Toptancıya gidilen gün, kafeyi 1 saat geç açmanın kaybettirdiği satış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Online tedarikçinin kargo ücreti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Online tedarikçiden alırsa, yolda zaman kaybetmeyecek olması (daha çok kafede kalabilecek)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Araba için yıllık otopark aboneliği (zaten ödüyor)</a:t>
            </a:r>
          </a:p>
        </p:txBody>
      </p:sp>
    </p:spTree>
    <p:extLst>
      <p:ext uri="{BB962C8B-B14F-4D97-AF65-F5344CB8AC3E}">
        <p14:creationId xmlns:p14="http://schemas.microsoft.com/office/powerpoint/2010/main" val="2058030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0588B-9AB8-6A1C-2F2D-E63995674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7D1D5F-82DD-1992-2C9E-A0D125F4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Karar analizi yaparken, tabloya değil, fark yaratacak kalemlere bakıyoruz.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750508-7AE7-FFFD-3258-763566D90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İlgisiz (</a:t>
            </a:r>
            <a:r>
              <a:rPr lang="tr-TR" b="1" dirty="0" err="1">
                <a:latin typeface="American Typewriter Condensed L" panose="02090306020004020304" pitchFamily="18" charset="0"/>
              </a:rPr>
              <a:t>irrelevant</a:t>
            </a:r>
            <a:r>
              <a:rPr lang="tr-TR" b="1" dirty="0">
                <a:latin typeface="American Typewriter Condensed L" panose="02090306020004020304" pitchFamily="18" charset="0"/>
              </a:rPr>
              <a:t>) maliyetler: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Arabanın geçmişteki alış fiyatı → batık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Yıllık sigorta ve vergi → her iki seçenekte de aynı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Yıllık otopark aboneliği → hangi alternatifi seçerse seçsin ödenecek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İlgili (</a:t>
            </a:r>
            <a:r>
              <a:rPr lang="tr-TR" b="1" dirty="0" err="1">
                <a:latin typeface="American Typewriter Condensed L" panose="02090306020004020304" pitchFamily="18" charset="0"/>
              </a:rPr>
              <a:t>relevant</a:t>
            </a:r>
            <a:r>
              <a:rPr lang="tr-TR" b="1" dirty="0">
                <a:latin typeface="American Typewriter Condensed L" panose="02090306020004020304" pitchFamily="18" charset="0"/>
              </a:rPr>
              <a:t>) maliyetler: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Gidiş–dönüş yakıt → araba ile gidince var, online tedarikte yok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Km artışı nedeniyle oluşan bakım–onarım maliyeti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Kafeyi geç açtığı için kaybettiği satış → fırsat maliyeti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Online tedarikçinin kargo ücreti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Online tedarikle kazandığı zaman sayesinde ek üretim/satış imkânı (varsa)</a:t>
            </a:r>
          </a:p>
        </p:txBody>
      </p:sp>
    </p:spTree>
    <p:extLst>
      <p:ext uri="{BB962C8B-B14F-4D97-AF65-F5344CB8AC3E}">
        <p14:creationId xmlns:p14="http://schemas.microsoft.com/office/powerpoint/2010/main" val="2807754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F318-2822-831D-5613-A39C74E0B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7E82B5-83A4-7662-3789-E392011C8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Ortalama Maliyet Tuzağı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210390-CD15-B859-48C1-EC09AD8C6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“Birim Maliyet” Her Zaman Karar Maliyeti Değildir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Ayşe’nin arabası için ortalama maliyet hesabı: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Muhasebeci, tüm yıllık masrafları toplayıp şöyle diyor: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“Arabanın sana maliyeti km başına 6 TL.”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Ayşe, toptancıya gidiş–dönüş 30 km’yi hesaplıyor: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30 × 6 = 180 TL</a:t>
            </a:r>
          </a:p>
        </p:txBody>
      </p:sp>
    </p:spTree>
    <p:extLst>
      <p:ext uri="{BB962C8B-B14F-4D97-AF65-F5344CB8AC3E}">
        <p14:creationId xmlns:p14="http://schemas.microsoft.com/office/powerpoint/2010/main" val="2714434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20AF2-5C30-B0C0-3FA0-0D568425B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44DFFC-0FAF-82BE-3222-2668C1C67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Birim ortalama maliyet ≠ Karar için kullanılan </a:t>
            </a: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maliyet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D2B8FB-0B75-6ADE-DD67-0AABB26F2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Ama bu 6 TL’nin içinde şunlar var: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Geçmiş alış bedelinden gelen amortisman (batık)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Zaten ödenecek sigorta, vergi, otopark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Yakıt ve bakım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 verirken: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Sadece, bu yolculuk nedeniyle eklenecek nakit çıkışına bakmalı: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Yakıt + km’ye bağlı bakım + varsa ekstra park vb.</a:t>
            </a:r>
          </a:p>
        </p:txBody>
      </p:sp>
    </p:spTree>
    <p:extLst>
      <p:ext uri="{BB962C8B-B14F-4D97-AF65-F5344CB8AC3E}">
        <p14:creationId xmlns:p14="http://schemas.microsoft.com/office/powerpoint/2010/main" val="3647388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EFEE4-2808-4AEB-BA21-EE57D50D8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A9ED12-E094-7049-D035-A0BED17F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Avantaj / Dezavantaj Mantığı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8BF48E-1E7C-91C4-4E29-E7A8BC9CE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kararda şu soruyu soruyoruz: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“Bu alternatifi seçersem, gelecekteki net nakit akışım diğerine göre daha mı iyi olacak?”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avantaj: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Seçilen alternatifin fark yaratan faydaları, fark yaratan maliyetlerinden fazlaysa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dezavantaj: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Fark yaratan maliyetler, fark yaratan faydalardan fazlaysa</a:t>
            </a:r>
          </a:p>
        </p:txBody>
      </p:sp>
    </p:spTree>
    <p:extLst>
      <p:ext uri="{BB962C8B-B14F-4D97-AF65-F5344CB8AC3E}">
        <p14:creationId xmlns:p14="http://schemas.microsoft.com/office/powerpoint/2010/main" val="2772308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164C5-74A6-8ACD-3C6A-7CD5EE183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04FFC4-E900-D9DF-F03D-749C48EE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Gerçek Hayatta Ne İşimize Yarar?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BFFE1F-4B8C-93AE-763A-3483DD760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kahve dükkanı sahibi, yönetici, girişimci veya finansçı olarak her gün şu tip kararlarla karşılaşacaksın: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Yeni ürün ekleyeyim mi?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Kapanış saatini uzatayım mı?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Dışarıdan mı alayım, kendim mi üreteyim?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Bu kampanyayı yaparsam gerçekten kar artar mı?</a:t>
            </a:r>
          </a:p>
          <a:p>
            <a:pPr marL="0" indent="0" algn="just">
              <a:buNone/>
            </a:pPr>
            <a:r>
              <a:rPr lang="tr-TR" b="1" u="sng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Differansiyel</a:t>
            </a: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 analiz sana şunu kazandırır: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Gereksiz veriyi ayıklama becerisi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Batık maliyete takılmama disiplini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Fırsat maliyetini görme alışkanlığı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Kararları “hissiyatla” değil, sayısal mantık + nitel faktör birleşimiyle alma yeteneği</a:t>
            </a:r>
          </a:p>
        </p:txBody>
      </p:sp>
    </p:spTree>
    <p:extLst>
      <p:ext uri="{BB962C8B-B14F-4D97-AF65-F5344CB8AC3E}">
        <p14:creationId xmlns:p14="http://schemas.microsoft.com/office/powerpoint/2010/main" val="1001465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5884C-5B98-F6B8-BF98-F6DE816D6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B85D4A-F771-BE6A-4CFB-961DB0D1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İki Yaklaşım: Toplam Maliyet </a:t>
            </a:r>
            <a:r>
              <a:rPr lang="tr-TR" b="0" dirty="0" err="1">
                <a:latin typeface="American Typewriter Condensed L" panose="02090306020004020304" pitchFamily="18" charset="0"/>
              </a:rPr>
              <a:t>vs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b="0" dirty="0">
                <a:latin typeface="American Typewriter Condensed L" panose="02090306020004020304" pitchFamily="18" charset="0"/>
              </a:rPr>
              <a:t> Maliyet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B4C401-7B28-BF3A-B9ED-5B108BD34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İki Yol, Tek Sonuç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Toplam maliyet yaklaşımı (total </a:t>
            </a:r>
            <a:r>
              <a:rPr lang="tr-TR" b="1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cost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approach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iki alternatif için de gelir tablosu çıkarırız.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Tüm gelir ve giderleri yazar, sonra farkı hesaplarız.</a:t>
            </a: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2. </a:t>
            </a:r>
            <a:r>
              <a:rPr lang="tr-TR" b="1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Differansiyel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 maliyet yaklaşımı (</a:t>
            </a:r>
            <a:r>
              <a:rPr lang="tr-TR" b="1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differential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American Typewriter Condensed L" panose="02090306020004020304" pitchFamily="18" charset="0"/>
              </a:rPr>
              <a:t>approach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Sadece değişen kalemlere bakarız.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İlgisiz olanları en baştan çöpe atarız.</a:t>
            </a:r>
          </a:p>
        </p:txBody>
      </p:sp>
    </p:spTree>
    <p:extLst>
      <p:ext uri="{BB962C8B-B14F-4D97-AF65-F5344CB8AC3E}">
        <p14:creationId xmlns:p14="http://schemas.microsoft.com/office/powerpoint/2010/main" val="3592213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CC9AF-F3BB-BA1D-2CB7-E0956A2F3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9AAEE9-1C81-BD58-3B80-93F88A0B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Yeni Otomatik Espresso Makinesi Kararı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6B7F72-C8BD-237E-A56E-0D137CF27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Kafe Akademi’de Ayşe şu kararı düşünüyor: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Yeni, işçilik tasarrufu sağlayan bir otomatik espresso makinesini yıllık 3.000 TL kira ile kiralama fırsatı var.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Yıllık satış miktarı değişmeyecek, Yılda 5.000 </a:t>
            </a:r>
            <a:r>
              <a:rPr lang="tr-TR" dirty="0" err="1">
                <a:latin typeface="American Typewriter Condensed L" panose="02090306020004020304" pitchFamily="18" charset="0"/>
              </a:rPr>
              <a:t>latte</a:t>
            </a:r>
            <a:r>
              <a:rPr lang="tr-TR" dirty="0">
                <a:latin typeface="American Typewriter Condensed L" panose="02090306020004020304" pitchFamily="18" charset="0"/>
              </a:rPr>
              <a:t> satıyor varsayalım.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makineyle: Bardak başı işçilik maliyeti 8 TL’den 5 TL’ye düşecek.</a:t>
            </a:r>
          </a:p>
        </p:txBody>
      </p:sp>
    </p:spTree>
    <p:extLst>
      <p:ext uri="{BB962C8B-B14F-4D97-AF65-F5344CB8AC3E}">
        <p14:creationId xmlns:p14="http://schemas.microsoft.com/office/powerpoint/2010/main" val="3622021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392DB-8BBB-D31E-CAA3-81CAFA045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877406CC-DF3D-5046-861C-56752673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Yeni makineyi kiralamak, yıllık 12.000 TL daha fazla kar sağlıyor.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B495AF-AE1B-BAA7-847E-949E4DB5F1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Mevcut durum (makine yok)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geliri: 5.000 × 40 TL = 200.000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Değişken giderler (örnek):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Çekirdek + süt + diğer: 5.000 × 14 TL = 70.000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İşçilik: 5.000 × 8 TL = 40.000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Diğer değişken (bardak vb.): 5.000 × 2 TL = 10.000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Sabit giderler (kira, genel gider): 62.000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Net kar ≈ 18.000 TL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CF6A3D65-0C93-711F-F7D1-74D7BFAEB8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Yeni makineyi kiralarsak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Satış geliri: yine 200.000 TL (satış adedi değişmedi)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Çekirdek + süt + diğer: yine 70.000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İşçilik: 5.000 × 5 TL = 25.000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Diğer değişken: 10.000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Sabit giderler: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Diğer sabit giderler: 62.000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Yeni makine kirası: 3.000</a:t>
            </a:r>
          </a:p>
          <a:p>
            <a:pPr marL="0" indent="0">
              <a:buNone/>
            </a:pPr>
            <a:r>
              <a:rPr lang="tr-TR" sz="1600" dirty="0">
                <a:latin typeface="American Typewriter Condensed L" panose="02090306020004020304" pitchFamily="18" charset="0"/>
              </a:rPr>
              <a:t>Net kar ≈ 30.000 </a:t>
            </a:r>
          </a:p>
        </p:txBody>
      </p:sp>
    </p:spTree>
    <p:extLst>
      <p:ext uri="{BB962C8B-B14F-4D97-AF65-F5344CB8AC3E}">
        <p14:creationId xmlns:p14="http://schemas.microsoft.com/office/powerpoint/2010/main" val="4244525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5E0A8-058B-064B-F606-C6DD6168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06CDCD-F39E-F5A2-DB7E-75A57BE8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Aynı Karar: </a:t>
            </a:r>
            <a:r>
              <a:rPr lang="tr-TR" b="0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b="0" dirty="0">
                <a:latin typeface="American Typewriter Condensed L" panose="02090306020004020304" pitchFamily="18" charset="0"/>
              </a:rPr>
              <a:t> Maliyet Yaklaşımı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FCEB13-7F37-EE4C-28D7-F8ABB754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122423"/>
            <a:ext cx="10168128" cy="450697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Sadece değişen kalemleri görelim: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geliri → değişmiyor (5.000 bardak, 40 TL) → İLGİSİZ.         Çekirdek + süt + diğer değişken giderler → değişmiyor → İLGİSİZ.         Diğer sabit giderler (kira, elektrik vb.) → değişmiyor → İLGİSİZ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Sadece iki şey değişiyor:</a:t>
            </a: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İşçilik maliyeti: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Eski durumda: 5.000 × 8 TL = 40.000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makineyle: 5.000 × 5 TL = 25.000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Tasarruf = 15.000 TL</a:t>
            </a: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Yeni makine kira gideri: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sabit gider = 3.000 TL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analiz: İşçilik tasarrufu: +15.000 TL - Yeni makine kirası: –3.000 TL = Net finansal avantaj = 12.000 TL</a:t>
            </a:r>
          </a:p>
          <a:p>
            <a:pPr marL="0" indent="0" algn="ctr">
              <a:buNone/>
            </a:pPr>
            <a:endParaRPr lang="tr-TR" sz="3400" b="1" dirty="0">
              <a:latin typeface="American Typewriter Condensed L" panose="02090306020004020304" pitchFamily="18" charset="0"/>
            </a:endParaRPr>
          </a:p>
          <a:p>
            <a:pPr marL="0" indent="0" algn="ctr">
              <a:buNone/>
            </a:pPr>
            <a:r>
              <a:rPr lang="tr-TR" sz="3400" b="1" dirty="0">
                <a:latin typeface="American Typewriter Condensed L" panose="02090306020004020304" pitchFamily="18" charset="0"/>
              </a:rPr>
              <a:t>Peki, madem ikisi de aynı sonucu veriyor, neden özellikle ‘ilgili maliyetleri ayıklamak’ için uğraşıyoruz?</a:t>
            </a:r>
          </a:p>
        </p:txBody>
      </p:sp>
    </p:spTree>
    <p:extLst>
      <p:ext uri="{BB962C8B-B14F-4D97-AF65-F5344CB8AC3E}">
        <p14:creationId xmlns:p14="http://schemas.microsoft.com/office/powerpoint/2010/main" val="824102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61721-263D-0BD0-CF45-BF3887ECE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E4BAAC-E7A1-E1B0-B4E7-0019D0AD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İlgili Maliyetleri İzole Etmeliyiz?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83CA26-87A4-03E1-8750-6CCFD7276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1. Gerçek hayatta her zaman tam tablo yok: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Büyük bir işletmede, her karar için tam gelir tablosu çıkarmak zor, çoğu zaman imkânsız.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Örneğin Kafe Akademi bir zincir olsa, sadece “soğuk içecekler bölümü” için ayrıntılı tablo bulamayabilirsin.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 zaman tek şansın: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“Hangi maliyetler bu karara gerçekten bağlı?” sorusuna cevap verebilmek.</a:t>
            </a:r>
          </a:p>
        </p:txBody>
      </p:sp>
    </p:spTree>
    <p:extLst>
      <p:ext uri="{BB962C8B-B14F-4D97-AF65-F5344CB8AC3E}">
        <p14:creationId xmlns:p14="http://schemas.microsoft.com/office/powerpoint/2010/main" val="481261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D216D-7DB1-3569-0417-6067AEA7C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20ADE3-5E75-2B00-F7B0-6582201C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İlgili Maliyetleri İzole Etmeliyiz?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F77612-CB94-C602-FA15-BE63C5E63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2. İlgisiz veriler kararı bulandırır: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İlgili ve ilgisiz maliyetleri aynı tabloda karıştırırsan: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Yönetici yanlış satıra takılabilir.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Batık maliyetler gereksiz yere duygusal baskı oluşturabilir.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Sonuç: yanlış karar.</a:t>
            </a:r>
          </a:p>
        </p:txBody>
      </p:sp>
    </p:spTree>
    <p:extLst>
      <p:ext uri="{BB962C8B-B14F-4D97-AF65-F5344CB8AC3E}">
        <p14:creationId xmlns:p14="http://schemas.microsoft.com/office/powerpoint/2010/main" val="3434656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634E6-1B07-9731-509B-E773F723D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554DCC-CBB4-2786-9577-4E4110DC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Ürün Hattı Kararı: Kafe Akademi’de Tatlılar Kalsın mı Gitsin mi?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443BDE-5CE4-16D6-4A61-9EB124B13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Kafe Akademi’nin üç ana ürün grubu var: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Filtre / Sade kahveler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Espresso bazlı içecekler (</a:t>
            </a:r>
            <a:r>
              <a:rPr lang="tr-TR" dirty="0" err="1">
                <a:latin typeface="American Typewriter Condensed L" panose="02090306020004020304" pitchFamily="18" charset="0"/>
              </a:rPr>
              <a:t>latte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dirty="0" err="1">
                <a:latin typeface="American Typewriter Condensed L" panose="02090306020004020304" pitchFamily="18" charset="0"/>
              </a:rPr>
              <a:t>cappuccino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dirty="0" err="1">
                <a:latin typeface="American Typewriter Condensed L" panose="02090306020004020304" pitchFamily="18" charset="0"/>
              </a:rPr>
              <a:t>mocha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 (cheesecake, </a:t>
            </a:r>
            <a:r>
              <a:rPr lang="tr-TR" dirty="0" err="1">
                <a:latin typeface="American Typewriter Condensed L" panose="02090306020004020304" pitchFamily="18" charset="0"/>
              </a:rPr>
              <a:t>brownie</a:t>
            </a:r>
            <a:r>
              <a:rPr lang="tr-TR" dirty="0">
                <a:latin typeface="American Typewriter Condensed L" panose="02090306020004020304" pitchFamily="18" charset="0"/>
              </a:rPr>
              <a:t>, kruvasan)</a:t>
            </a:r>
          </a:p>
        </p:txBody>
      </p:sp>
    </p:spTree>
    <p:extLst>
      <p:ext uri="{BB962C8B-B14F-4D97-AF65-F5344CB8AC3E}">
        <p14:creationId xmlns:p14="http://schemas.microsoft.com/office/powerpoint/2010/main" val="195513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0C84-8DA6-BAA9-ABB6-03D6E880F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25CCA6-0EA1-29D6-E4AD-1EEB103D0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262467"/>
            <a:ext cx="11133667" cy="59097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Geçen ayın basitleştirilmiş rakamları: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Satışlar</a:t>
            </a:r>
            <a:r>
              <a:rPr lang="tr-TR" dirty="0">
                <a:latin typeface="American Typewriter Condensed L" panose="02090306020004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Filtre kahveler: 125.000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Espresso içecekler: 75.000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Tatlılar: 50.000 TL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Değişken giderler (malzeme + barista zamanı vb.):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Filtre kahveler: 50.000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Espresso içecekler: 25.000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Tatlılar: 30.000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 için ayrıca sabit gider payları (maaş, reklam, kira, sigorta vb.) yüklendiğinde, tabloda tatlılar –8.000 TL zarar ediyor gibi görünüyor.</a:t>
            </a:r>
          </a:p>
        </p:txBody>
      </p:sp>
    </p:spTree>
    <p:extLst>
      <p:ext uri="{BB962C8B-B14F-4D97-AF65-F5344CB8AC3E}">
        <p14:creationId xmlns:p14="http://schemas.microsoft.com/office/powerpoint/2010/main" val="1870275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D062-698B-0399-00C4-D8222776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AFD9AC-F2B3-38FC-7FFE-20532EBA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Sabit Giderler: Hangisi Kaçınılabilir, Hangisi Ortak?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D4F6EC-0F9D-93D1-47F6-BB756B32F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57400"/>
            <a:ext cx="10168128" cy="4572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Tatlılara yüklenen sabit giderler içinde:</a:t>
            </a:r>
          </a:p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Kaçınılabilir (tatlıları kapatırsak gerçekten ortadan kalkacak) sabit giderler: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Tatlı vitrininde çalışan kısmi zamanlı personel maaşı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Tatlıları özel tanıtan reklam ve sosyal medya kampanyası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Tatlı stoklarının sigortası</a:t>
            </a:r>
          </a:p>
          <a:p>
            <a:pPr marL="0" indent="0" algn="just">
              <a:buNone/>
            </a:pPr>
            <a:r>
              <a:rPr lang="tr-TR" b="1" u="sng" dirty="0">
                <a:solidFill>
                  <a:schemeClr val="accent1">
                    <a:lumMod val="75000"/>
                  </a:schemeClr>
                </a:solidFill>
                <a:latin typeface="American Typewriter Condensed L" panose="02090306020004020304" pitchFamily="18" charset="0"/>
              </a:rPr>
              <a:t>Kaçınılamayan / ortak (tatlıları kapatsak da devam edecek) sabit giderler: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Kafenin tamamına ait kira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Genel idari giderler (muhasebe, yönetici maaşı vb.)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Elektrik giderinin tatlılara paylaştırılmış kısmı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Tatlı vitrinleri için alınmış dolapların amortismanı (satılamıyorsa batık)</a:t>
            </a:r>
          </a:p>
        </p:txBody>
      </p:sp>
    </p:spTree>
    <p:extLst>
      <p:ext uri="{BB962C8B-B14F-4D97-AF65-F5344CB8AC3E}">
        <p14:creationId xmlns:p14="http://schemas.microsoft.com/office/powerpoint/2010/main" val="1321753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3C986-D211-2D26-E1AA-D8D9CC5C3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742968-82FC-AFE7-D2F3-E43907785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267" y="474133"/>
            <a:ext cx="11032066" cy="608753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 toplam sabit gider payı: 28.000 TL olsun.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Bunun 15.000 TL’si kaçınılabilir, 13.000 TL’si kaçınılamaz (ortak / batık).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Tatlıların katkı payı: 20.000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Tatlılara ilişkin kaçınılabilir sabit giderler: 15.000 TL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Tatlıları kapatırsak: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Kaybedeceğimiz katkı payı: –20.000 TL – Çünkü tatlı satışı tamamen bitecek.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Tasarruf edeceğimiz sabit gider: +15.000 TL – Tatlı çalışanı, tatlı reklamı, tatlı sigortası vb. kalkacak.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Differansiyel</a:t>
            </a:r>
            <a:r>
              <a:rPr lang="tr-TR" dirty="0">
                <a:latin typeface="American Typewriter Condensed L" panose="02090306020004020304" pitchFamily="18" charset="0"/>
              </a:rPr>
              <a:t> sonuç: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Net etki = –20.000 + 15.000 = </a:t>
            </a:r>
            <a:r>
              <a:rPr lang="tr-TR" b="1" dirty="0">
                <a:latin typeface="American Typewriter Condensed L" panose="02090306020004020304" pitchFamily="18" charset="0"/>
              </a:rPr>
              <a:t>–5.000 TL </a:t>
            </a:r>
          </a:p>
          <a:p>
            <a:pPr marL="0" indent="0" algn="ctr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Tatlıları kapatırsak, toplam karımız ayda 5.000 TL AZALIR.</a:t>
            </a:r>
          </a:p>
        </p:txBody>
      </p:sp>
    </p:spTree>
    <p:extLst>
      <p:ext uri="{BB962C8B-B14F-4D97-AF65-F5344CB8AC3E}">
        <p14:creationId xmlns:p14="http://schemas.microsoft.com/office/powerpoint/2010/main" val="3276735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DFCB2-E86C-A659-9A10-43C660379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AA8EDE-6DB4-6D47-0247-D18884AE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Ortak Sabit Gider Tahsisinin Tehlikesi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F6FF4D-3B24-90F2-3386-C6E99D312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İlk tabloda ne yapmıştık?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Kiranın, elektriğin, genel yönetimin bir kısmını tatlılara paylaştırmıştık.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tahsisler, tatlıların gerçekte yaratmadığı giderleri tatlıların üzerine yükledi.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yüzden tatlılar sanki –8.000 TL zarar ediyor gibi görünüyordu.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Uyarı:</a:t>
            </a:r>
          </a:p>
          <a:p>
            <a:pPr marL="0" indent="0" algn="ctr">
              <a:buNone/>
            </a:pPr>
            <a:r>
              <a:rPr lang="tr-TR" sz="3000" b="1" dirty="0">
                <a:latin typeface="American Typewriter Condensed L" panose="02090306020004020304" pitchFamily="18" charset="0"/>
              </a:rPr>
              <a:t>“Ortak sabit giderleri ürünlere dağıtmak, ürünleri olduğundan daha kötü gösterebilir.”</a:t>
            </a:r>
          </a:p>
        </p:txBody>
      </p:sp>
    </p:spTree>
    <p:extLst>
      <p:ext uri="{BB962C8B-B14F-4D97-AF65-F5344CB8AC3E}">
        <p14:creationId xmlns:p14="http://schemas.microsoft.com/office/powerpoint/2010/main" val="1515042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8A14A-2BD1-BCAB-6AD4-8F3EFB673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65CC8C-A84F-FB2B-04FE-A8F8496DD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Doğru bakış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0CF7A1-4042-CAF6-C514-0F92FCFC1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Traceable</a:t>
            </a:r>
            <a:r>
              <a:rPr lang="tr-TR" dirty="0">
                <a:latin typeface="American Typewriter Condensed L" panose="02090306020004020304" pitchFamily="18" charset="0"/>
              </a:rPr>
              <a:t> (izlenebilir) sabit giderler: Ürün hattı yok olursa gerçekten yok olanlar.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Common</a:t>
            </a:r>
            <a:r>
              <a:rPr lang="tr-TR" dirty="0">
                <a:latin typeface="American Typewriter Condensed L" panose="02090306020004020304" pitchFamily="18" charset="0"/>
              </a:rPr>
              <a:t> (ortak) sabit giderler: Ürün hattı kapansa da devam edenler.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Sadece ‘ürün zararda görünüyor’ diyerek ürünü kesmek, çoğu zaman yanlış karardır.</a:t>
            </a:r>
          </a:p>
        </p:txBody>
      </p:sp>
    </p:spTree>
    <p:extLst>
      <p:ext uri="{BB962C8B-B14F-4D97-AF65-F5344CB8AC3E}">
        <p14:creationId xmlns:p14="http://schemas.microsoft.com/office/powerpoint/2010/main" val="1699108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E8B5-C27B-8B47-D302-8F10623A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BF401A-81F8-DADE-0C58-FB262C01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519C21-0D6A-4A00-AA91-ADD44C3F2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851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8FC8-64F0-B99A-EA6A-62F7B0634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882E03-32BD-36E1-3E8B-A131F200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F59CC9-C9C7-95DD-8394-F4CE31AFA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751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1914</Words>
  <Application>Microsoft Macintosh PowerPoint</Application>
  <PresentationFormat>Geniş ekran</PresentationFormat>
  <Paragraphs>244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8" baseType="lpstr">
      <vt:lpstr>American Typewriter</vt:lpstr>
      <vt:lpstr>American Typewriter Condensed L</vt:lpstr>
      <vt:lpstr>Aptos</vt:lpstr>
      <vt:lpstr>Arial</vt:lpstr>
      <vt:lpstr>Calibri</vt:lpstr>
      <vt:lpstr>Neue Haas Grotesk Text Pro</vt:lpstr>
      <vt:lpstr>AccentBoxVTI</vt:lpstr>
      <vt:lpstr>Yönetim Muhasebe</vt:lpstr>
      <vt:lpstr>Farkların Analiz: Karar Vermenin Anahtarı</vt:lpstr>
      <vt:lpstr>Cafe Akademi Ne Karar Veriyor?</vt:lpstr>
      <vt:lpstr>Demek ki ilk işimiz, bir kararda alternatifleri netleştirmek.</vt:lpstr>
      <vt:lpstr>Bu iki seçenekten hangisi daha iyi? Bunun için hangi maliyetlere bakacağız?”</vt:lpstr>
      <vt:lpstr>Differansiyel (Fark) Maliyet ve Gelir</vt:lpstr>
      <vt:lpstr>ÖRNEK</vt:lpstr>
      <vt:lpstr>Batık Maliyet (Sunk Cost)</vt:lpstr>
      <vt:lpstr>Gelecekte Ama Fark Yaratmayan Maliyet</vt:lpstr>
      <vt:lpstr>Fırsat Maliyeti (Opportunity Cost)</vt:lpstr>
      <vt:lpstr>Karar Örneği: Kahve Çekirdeği Tedariki</vt:lpstr>
      <vt:lpstr>İlgili maliyet mi, ilgisiz maliyet mi?</vt:lpstr>
      <vt:lpstr>Karar analizi yaparken, tabloya değil, fark yaratacak kalemlere bakıyoruz.</vt:lpstr>
      <vt:lpstr>Ortalama Maliyet Tuzağı</vt:lpstr>
      <vt:lpstr>Birim ortalama maliyet ≠ Karar için kullanılan differansiyel maliyet</vt:lpstr>
      <vt:lpstr>Finansal Avantaj / Dezavantaj Mantığı</vt:lpstr>
      <vt:lpstr>Gerçek Hayatta Ne İşimize Yarar?</vt:lpstr>
      <vt:lpstr>İki Yaklaşım: Toplam Maliyet vs Differansiyel Maliyet</vt:lpstr>
      <vt:lpstr>Yeni Otomatik Espresso Makinesi Kararı</vt:lpstr>
      <vt:lpstr>Yeni makineyi kiralamak, yıllık 12.000 TL daha fazla kar sağlıyor.</vt:lpstr>
      <vt:lpstr>Aynı Karar: Differansiyel Maliyet Yaklaşımı</vt:lpstr>
      <vt:lpstr>Neden İlgili Maliyetleri İzole Etmeliyiz?</vt:lpstr>
      <vt:lpstr>Neden İlgili Maliyetleri İzole Etmeliyiz?</vt:lpstr>
      <vt:lpstr>Ürün Hattı Kararı: Kafe Akademi’de Tatlılar Kalsın mı Gitsin mi?</vt:lpstr>
      <vt:lpstr>PowerPoint Sunusu</vt:lpstr>
      <vt:lpstr>Sabit Giderler: Hangisi Kaçınılabilir, Hangisi Ortak?</vt:lpstr>
      <vt:lpstr>PowerPoint Sunusu</vt:lpstr>
      <vt:lpstr>Ortak Sabit Gider Tahsisinin Tehlikesi</vt:lpstr>
      <vt:lpstr>Doğru bakış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155</cp:revision>
  <dcterms:created xsi:type="dcterms:W3CDTF">2025-09-21T08:31:17Z</dcterms:created>
  <dcterms:modified xsi:type="dcterms:W3CDTF">2025-11-16T12:53:02Z</dcterms:modified>
</cp:coreProperties>
</file>