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397" r:id="rId26"/>
    <p:sldId id="398" r:id="rId2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25"/>
    <p:restoredTop sz="94690"/>
  </p:normalViewPr>
  <p:slideViewPr>
    <p:cSldViewPr snapToGrid="0">
      <p:cViewPr varScale="1">
        <p:scale>
          <a:sx n="151" d="100"/>
          <a:sy n="151" d="100"/>
        </p:scale>
        <p:origin x="1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Genel Muhasebe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F617F-2616-EA97-8622-74BA498BD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652B0C-EC51-6367-9087-08712B0C1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102 Bankalar Hesabı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781B01-82F5-1DE9-A498-D035BFC96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İşletmenin bankalarda duran parası kaydedilir. Yani kasadaki değil, banka hesabındaki parayı gösterir.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Hem vadesiz (günlük hesap) hem vadeli (faizli hesap) mevduatlar bu hesaptadır.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İnternet bankacılığı, mobil bankacılık, EFT, havale… Hepsi 102’nin konusudur.</a:t>
            </a:r>
          </a:p>
        </p:txBody>
      </p:sp>
    </p:spTree>
    <p:extLst>
      <p:ext uri="{BB962C8B-B14F-4D97-AF65-F5344CB8AC3E}">
        <p14:creationId xmlns:p14="http://schemas.microsoft.com/office/powerpoint/2010/main" val="2704588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35F1-059E-D301-CD55-CB6A041D6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53B878-F03B-8748-8237-D3BEEE5F7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Kasada Değil Bankada?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097A16-0A07-123D-EF7C-30F6F1EBF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Güvenlik</a:t>
            </a:r>
            <a:r>
              <a:rPr lang="tr-TR" dirty="0">
                <a:latin typeface="American Typewriter Condensed L" panose="02090306020004020304" pitchFamily="18" charset="0"/>
              </a:rPr>
              <a:t>: Yüksek tutarı çekmecede tutmak risklidir.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Faiz / getiriler</a:t>
            </a:r>
            <a:r>
              <a:rPr lang="tr-TR" dirty="0">
                <a:latin typeface="American Typewriter Condensed L" panose="02090306020004020304" pitchFamily="18" charset="0"/>
              </a:rPr>
              <a:t>: Vadeli hesapta faiz kazanılır.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Ödeme kolaylığı</a:t>
            </a:r>
            <a:r>
              <a:rPr lang="tr-TR" dirty="0">
                <a:latin typeface="American Typewriter Condensed L" panose="02090306020004020304" pitchFamily="18" charset="0"/>
              </a:rPr>
              <a:t>: EFT, havale, kredi kartı tahsilatı, otomatik ödeme, maaş ödemeleri.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Kayıt düzeni</a:t>
            </a:r>
            <a:r>
              <a:rPr lang="tr-TR" dirty="0">
                <a:latin typeface="American Typewriter Condensed L" panose="02090306020004020304" pitchFamily="18" charset="0"/>
              </a:rPr>
              <a:t>: Banka dekontları ve ekstreleri, muhasebe için net iz bırakır.</a:t>
            </a:r>
          </a:p>
        </p:txBody>
      </p:sp>
    </p:spTree>
    <p:extLst>
      <p:ext uri="{BB962C8B-B14F-4D97-AF65-F5344CB8AC3E}">
        <p14:creationId xmlns:p14="http://schemas.microsoft.com/office/powerpoint/2010/main" val="1754354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BCD6F-3808-FA05-12B5-D6342B241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AB0377-D849-55DE-AC63-29DFDBFDE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102 Bankalar Hesabının Niteliği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1605B1-C7C6-31A8-23BC-22F8132DB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Varlık hesabıdır.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Bankadaki para arttığında → 102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Bankadaki para azaldığında → 102 ALACAK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Normalde borç bakiyesi verir.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Hesap bakiyesi = işletmenin tüm banka hesaplarındaki toplam para.</a:t>
            </a:r>
          </a:p>
        </p:txBody>
      </p:sp>
    </p:spTree>
    <p:extLst>
      <p:ext uri="{BB962C8B-B14F-4D97-AF65-F5344CB8AC3E}">
        <p14:creationId xmlns:p14="http://schemas.microsoft.com/office/powerpoint/2010/main" val="2550060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C7A5F-4421-66F6-F924-1B7D54824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868548-15DF-8E91-AD5E-F7C5A7829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102 Bankalar Hesabının İşleyişi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9F8B5451-EF76-3A3E-9979-2879AC5550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23158"/>
              </p:ext>
            </p:extLst>
          </p:nvPr>
        </p:nvGraphicFramePr>
        <p:xfrm>
          <a:off x="1024466" y="2573866"/>
          <a:ext cx="9643534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1767">
                  <a:extLst>
                    <a:ext uri="{9D8B030D-6E8A-4147-A177-3AD203B41FA5}">
                      <a16:colId xmlns:a16="http://schemas.microsoft.com/office/drawing/2014/main" val="1284253854"/>
                    </a:ext>
                  </a:extLst>
                </a:gridCol>
                <a:gridCol w="4821767">
                  <a:extLst>
                    <a:ext uri="{9D8B030D-6E8A-4147-A177-3AD203B41FA5}">
                      <a16:colId xmlns:a16="http://schemas.microsoft.com/office/drawing/2014/main" val="832882476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American Typewriter Condensed L" panose="02090306020004020304" pitchFamily="18" charset="0"/>
                        </a:rPr>
                        <a:t>Borç (Artış):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American Typewriter Condensed L" panose="02090306020004020304" pitchFamily="18" charset="0"/>
                        </a:rPr>
                        <a:t>Alacak (Azalış):</a:t>
                      </a:r>
                    </a:p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8842623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American Typewriter Condensed L" panose="02090306020004020304" pitchFamily="18" charset="0"/>
                        </a:rPr>
                        <a:t>Kasadan bankaya para yatırılması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American Typewriter Condensed L" panose="02090306020004020304" pitchFamily="18" charset="0"/>
                        </a:rPr>
                        <a:t>Bankadan kasaya para çekilmesi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557782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American Typewriter Condensed L" panose="02090306020004020304" pitchFamily="18" charset="0"/>
                        </a:rPr>
                        <a:t>Müşterinin EFT/havale ile ödeme yapması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American Typewriter Condensed L" panose="02090306020004020304" pitchFamily="18" charset="0"/>
                        </a:rPr>
                        <a:t>Tedarikçiye havale/EFT ile ödeme yapılması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300423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American Typewriter Condensed L" panose="02090306020004020304" pitchFamily="18" charset="0"/>
                        </a:rPr>
                        <a:t>Faiz geliri işlenmesi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American Typewriter Condensed L" panose="02090306020004020304" pitchFamily="18" charset="0"/>
                        </a:rPr>
                        <a:t>Banka masrafı / komisyon çekilmesi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9760547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American Typewriter Condensed L" panose="02090306020004020304" pitchFamily="18" charset="0"/>
                        </a:rPr>
                        <a:t>Başka hesaptan bu bankaya virman yapılması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American Typewriter Condensed L" panose="02090306020004020304" pitchFamily="18" charset="0"/>
                        </a:rPr>
                        <a:t>Başka bankaya transfer (EFT, virman)</a:t>
                      </a:r>
                    </a:p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79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655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1C9AE-0641-3026-174D-D690F739A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045DE5-603C-23CD-9C59-7A02104C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Banka Hesaplarının Alt (Yardımcı) Hesaplarla Takibi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B83475-FC1D-ABB4-367B-A63313EC8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102.0 Yurtiçi Bankalar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	102.011 Akbank Vadesiz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	102.012 Akbank Vadeli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	102.021 İş Bankası Vadesiz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	102.022 İş Bankası Vadeli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102.1 Yabancı Bankalar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	102.101 HSBC USD Hesabı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	102.102 Bank of </a:t>
            </a:r>
            <a:r>
              <a:rPr lang="tr-TR" dirty="0" err="1">
                <a:latin typeface="American Typewriter Condensed L" panose="02090306020004020304" pitchFamily="18" charset="0"/>
              </a:rPr>
              <a:t>America</a:t>
            </a:r>
            <a:r>
              <a:rPr lang="tr-TR" dirty="0">
                <a:latin typeface="American Typewriter Condensed L" panose="02090306020004020304" pitchFamily="18" charset="0"/>
              </a:rPr>
              <a:t> USD Hesabı</a:t>
            </a:r>
          </a:p>
        </p:txBody>
      </p:sp>
    </p:spTree>
    <p:extLst>
      <p:ext uri="{BB962C8B-B14F-4D97-AF65-F5344CB8AC3E}">
        <p14:creationId xmlns:p14="http://schemas.microsoft.com/office/powerpoint/2010/main" val="3544391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B3F57-7A13-1476-BBF2-F7025CDBC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55A905-695B-A405-66FE-2F65AF9A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Günlük Hayattan Banka Terimleri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9780C6-A8BC-C48C-681D-EADD872B2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Havale</a:t>
            </a:r>
            <a:r>
              <a:rPr lang="tr-TR" dirty="0">
                <a:latin typeface="American Typewriter Condensed L" panose="02090306020004020304" pitchFamily="18" charset="0"/>
              </a:rPr>
              <a:t>: Aynı bankadaki iki farklı hesap arasındaki para transferi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 “Akbank’tan Akbank’a havale”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Virman</a:t>
            </a:r>
            <a:r>
              <a:rPr lang="tr-TR" dirty="0">
                <a:latin typeface="American Typewriter Condensed L" panose="02090306020004020304" pitchFamily="18" charset="0"/>
              </a:rPr>
              <a:t>: Aynı kişinin aynı bankadaki kendi hesapları arasındaki aktarım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 Vadesiz hesabından vadeli hesabına virman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EFT</a:t>
            </a:r>
            <a:r>
              <a:rPr lang="tr-TR" dirty="0">
                <a:latin typeface="American Typewriter Condensed L" panose="02090306020004020304" pitchFamily="18" charset="0"/>
              </a:rPr>
              <a:t> (Elektronik Fon Transferi): Farklı bankalarda bulunan hesaplar arası para transferi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 Akbank’tan İş Bankası’na EFT</a:t>
            </a:r>
          </a:p>
        </p:txBody>
      </p:sp>
    </p:spTree>
    <p:extLst>
      <p:ext uri="{BB962C8B-B14F-4D97-AF65-F5344CB8AC3E}">
        <p14:creationId xmlns:p14="http://schemas.microsoft.com/office/powerpoint/2010/main" val="250368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A1AD5-557E-D97F-93D5-7CA846EAB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901467-A7B4-34B0-9FCC-63D48DAB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1: Kasadan Bankaya Para Yatırılması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E13DADE-07E6-3278-C6D4-D2EEC3C0B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İşletme, kasadaki 50.000 TL nakit parayı Akbank’taki vadesiz ticari hesabına yatırıyor.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Bankadaki para artıyor → 102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Kasadaki para azalıyor → 100 ALACAK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Bu işlem, güvenlik ve kayıt düzeni için çok yaygındır. Market, restoran, mağaza gibi işletmeler gün sonunda kasadaki paranın önemli kısmını bankaya yatırır.</a:t>
            </a:r>
          </a:p>
        </p:txBody>
      </p:sp>
    </p:spTree>
    <p:extLst>
      <p:ext uri="{BB962C8B-B14F-4D97-AF65-F5344CB8AC3E}">
        <p14:creationId xmlns:p14="http://schemas.microsoft.com/office/powerpoint/2010/main" val="2925374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813A9-0A03-867B-7A40-DDF3A8175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8273C5-1285-0A1D-0D14-602820A8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2: Banka Hesapları Arasında Transfer (EFT / Virman)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B68917-9416-D6AA-9A62-DF26B2D7D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Akbank vadesiz hesaptan, İş Bankası vadeli hesaba 4.000 TL EFT yapılır.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 Bankası vadeli hesap artıyor → 102 (İş Bankası Vadeli)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Akbank vadesiz hesap azalıyor → 102 (Akbank Vadesiz) ALACAK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💡 Gerçekte internet şubesinden “Hesaplarım → Para transferi → Başka banka / Aynı banka” şeklinde gördüğünüz işlemler, muhasebede 102’nin alt hesapları arasında hareket olarak görünür.</a:t>
            </a:r>
          </a:p>
        </p:txBody>
      </p:sp>
    </p:spTree>
    <p:extLst>
      <p:ext uri="{BB962C8B-B14F-4D97-AF65-F5344CB8AC3E}">
        <p14:creationId xmlns:p14="http://schemas.microsoft.com/office/powerpoint/2010/main" val="460664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5378A-8E32-5EB3-D722-FDBF2443F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B457A5-4E05-9784-3EF0-C558911B3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3: Müşterinin Banka Yoluyla Ödemesi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0CB348-2195-469F-FCAD-326A8C90C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Müşteri, senetsiz 40.000 TL borcunu işletmenin Akbank hesabına EFT ile ödüyor.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Banka hesabı artıyor → 102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Müşteri borcu kapanıyor → 120 Alıcılar ALACAK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Gerçek hayat: Banka dekontunda “</a:t>
            </a:r>
            <a:r>
              <a:rPr lang="tr-TR" b="1" dirty="0">
                <a:latin typeface="American Typewriter Condensed L" panose="02090306020004020304" pitchFamily="18" charset="0"/>
              </a:rPr>
              <a:t>Gönderen: Ahmet Korkmaz – Açıklama: Borç ödemesi</a:t>
            </a:r>
            <a:r>
              <a:rPr lang="tr-TR" dirty="0">
                <a:latin typeface="American Typewriter Condensed L" panose="02090306020004020304" pitchFamily="18" charset="0"/>
              </a:rPr>
              <a:t>” gördüğünüz her durumda, muhasebede arka planda 102–120 çalışır.</a:t>
            </a:r>
          </a:p>
        </p:txBody>
      </p:sp>
    </p:spTree>
    <p:extLst>
      <p:ext uri="{BB962C8B-B14F-4D97-AF65-F5344CB8AC3E}">
        <p14:creationId xmlns:p14="http://schemas.microsoft.com/office/powerpoint/2010/main" val="2578627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4C6E9-EB8C-AAE1-ED65-758BC9FC7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AFF977-2D52-10DF-09BF-5A48B704E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Faiz Geliri ve Stopaj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1A271A-9D3C-689F-6417-FEC7031DB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 Bankası vadeli hesap vadesi doluyor: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Brüt faiz: 200 TL		Stopaj (%15): 30 TL		Net faiz: 170 TL → hesaba geçer.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Muhasebe mantığı: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102 Bankalar → 170 TL (hesaba giren net para)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193 Peşin Ödenen Vergi ve Fonlar → 30 TL (vergi peşin ödenmiş sayılır)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642 Faiz Gelirleri → 200 TL (işletmenin geliri)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💡 Öğrencilere mesaj: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“Kişisel vadeli hesabınıza faiz işlediğinde, bankanın size gönderdiği faiz ekstresi aslında 102 ve 642 ile 193’ün küçük bir muhasebe hikâyesidir.”</a:t>
            </a:r>
          </a:p>
        </p:txBody>
      </p:sp>
    </p:spTree>
    <p:extLst>
      <p:ext uri="{BB962C8B-B14F-4D97-AF65-F5344CB8AC3E}">
        <p14:creationId xmlns:p14="http://schemas.microsoft.com/office/powerpoint/2010/main" val="3215654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F675D-5881-75DD-BBB8-4DDAD403B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6040FD-D1AC-8D26-145E-0DA983D1A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4: Bankadan Tedarikçiye Ödeme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A9ADBF-89D4-2CB2-A3F8-AA75F52FF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 15.000 TL’lik mal alıyor: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5.000 TL’yi daha önce aldığı çeki ciro ederek ödüyor (101)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10.000 TL’yi Akbank hesabından havale ediyor (102).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Mantık: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Stok artıyor → 153 BORÇ 15.000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Eldeki çekten çıkılıyor → 101 ALACAK 5.000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Bankadaki para azalıyor → 102 ALACAK 10.000</a:t>
            </a:r>
          </a:p>
        </p:txBody>
      </p:sp>
    </p:spTree>
    <p:extLst>
      <p:ext uri="{BB962C8B-B14F-4D97-AF65-F5344CB8AC3E}">
        <p14:creationId xmlns:p14="http://schemas.microsoft.com/office/powerpoint/2010/main" val="1541112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C270C-6DFC-381D-0E53-378BAE030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EA522D-5408-B620-002B-E2C3955B1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Yabancı Para Banka Hesapları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22C318-E41A-FA0F-1B24-5829C85EF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Döviz bankaya yatırılırken, işlem günündeki kur üzerinden TL’ye çevrilerek 102’ye kaydedilir.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Çekilirken kur değişmişse → kur farkı ortaya çıkar: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Kâr → 646 Kambiyo Kârları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Zarar → 656 Kambiyo Zararları</a:t>
            </a:r>
          </a:p>
        </p:txBody>
      </p:sp>
    </p:spTree>
    <p:extLst>
      <p:ext uri="{BB962C8B-B14F-4D97-AF65-F5344CB8AC3E}">
        <p14:creationId xmlns:p14="http://schemas.microsoft.com/office/powerpoint/2010/main" val="139941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F330D-13F2-FFBF-15F4-5347DA1BC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E0E0DF-CCB4-E55E-05DA-6F8C5472A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Alıştırma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2D215C-683A-6B68-186E-5EC015580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Aşağıdaki işlemlerden hangisi 102 Bankalar hesabının BORÇ tarafa yazılmasını gerektirir?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A) Bankadan kasaya para çekilmesi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B) Bankadan tedarikçiye EFT yapılması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C) İşletmenin banka hesabına müşteri tarafından EFT yapılması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D) Banka komisyonunun tahsil edilmesi</a:t>
            </a:r>
          </a:p>
        </p:txBody>
      </p:sp>
    </p:spTree>
    <p:extLst>
      <p:ext uri="{BB962C8B-B14F-4D97-AF65-F5344CB8AC3E}">
        <p14:creationId xmlns:p14="http://schemas.microsoft.com/office/powerpoint/2010/main" val="3682529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5E460-0DAB-0356-A2E6-8E39D4F08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16594E-E955-58F6-D22C-7016220B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Alıştırma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F831C9-79B2-C835-412A-B30009B7A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Aşağıdakilerden hangisi 102 Bankalar hesabını ALACAK tarafında etkiler?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A) Müşteriden havale alınması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B) Kasadan bankaya para yatırılması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C) Vadeli hesaba faiz işlemesi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D) Tedarikçiye banka yoluyla ödeme yapılması</a:t>
            </a:r>
          </a:p>
        </p:txBody>
      </p:sp>
    </p:spTree>
    <p:extLst>
      <p:ext uri="{BB962C8B-B14F-4D97-AF65-F5344CB8AC3E}">
        <p14:creationId xmlns:p14="http://schemas.microsoft.com/office/powerpoint/2010/main" val="3218323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38EF5-A5FC-3297-4CBF-CBA09E856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920A4A-989C-0425-7991-DA887674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103 Verilen Çekler ve Ödeme Emirleri Hesabı (-)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E84804-6A3B-31CA-850D-814951264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işletme birine ödeme yapmak için çek yazdığında (keşide ettiğinde): Çek hemen bankadan çıkmaz, çünkü çek karşı tarafın bankaya gidip tahsil etmesiyle işler. Bu süre boyunca çek bekleyen bir borç gibidir.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Muhasebe bu “henüz bankadan çıkmamış ödeme taahhüdünü” takip etmek için 103 Verilen Çekler ve Ödeme Emirleri (-) hesabını kullanır.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💡 Örneğin: Siz de birine “haftaya göndereceğim, söz” dediğinizde borç daha ödenmemiştir ama taahhüt vardır. 103 hesabı işte tam bu “ödemeyi bekleyen söz” gibidir.</a:t>
            </a:r>
          </a:p>
        </p:txBody>
      </p:sp>
    </p:spTree>
    <p:extLst>
      <p:ext uri="{BB962C8B-B14F-4D97-AF65-F5344CB8AC3E}">
        <p14:creationId xmlns:p14="http://schemas.microsoft.com/office/powerpoint/2010/main" val="3839840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09C70-2985-6C41-1B97-26B25B55F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0F2DAC-9678-13CA-919A-B2734B7CD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Düzenleyici Hesap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2E84FC-F858-BBEF-F956-C9CEB7E45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Muhasebede bazı hesaplar başka bir hesabın gerçek değerini göstermek için kullanılır. Bunlara düzenleyici hesap denir.</a:t>
            </a:r>
          </a:p>
          <a:p>
            <a:pPr marL="0" indent="0" algn="just">
              <a:buNone/>
            </a:pPr>
            <a:r>
              <a:rPr lang="tr-TR" b="1" u="sng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Basit bir benzetme: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Cüzdanında 500 TL var ama bundan 100 TL’yi birine söz vermişsin: “Bu para bana ait ama birazı aslında gidecek.”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Muhasebe bunu net göstermek ister: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Brüt para → 500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Söz verdiğin tutar (düzenleyici hesap) → -100 TL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Gerçek kullanılabilir bakiye → 400 TL</a:t>
            </a:r>
          </a:p>
        </p:txBody>
      </p:sp>
    </p:spTree>
    <p:extLst>
      <p:ext uri="{BB962C8B-B14F-4D97-AF65-F5344CB8AC3E}">
        <p14:creationId xmlns:p14="http://schemas.microsoft.com/office/powerpoint/2010/main" val="349694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CDE72-3ABC-6D95-14BE-84BFCF3DE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DFC695-E666-DA42-D22E-5631F0D53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103 Verilen Çekler ve Ödeme Emirleri Hesabı (-)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E8645F-F265-88C3-469E-F505A0A3A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103 Verilen Çekler böyle bir düzenleyici hesaptır.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➡️ 102 Bankalar hesabının içindeki paranın ne kadarının “fiilen kullanılabilir” olduğunu düzenler.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çek verdiğinde, bankadan henüz para çıkmamış olsa da bu para artık “işletmede kullanılabilir” </a:t>
            </a:r>
            <a:r>
              <a:rPr lang="tr-TR" b="1" dirty="0">
                <a:latin typeface="American Typewriter Condensed L" panose="02090306020004020304" pitchFamily="18" charset="0"/>
              </a:rPr>
              <a:t>değildir</a:t>
            </a:r>
            <a:r>
              <a:rPr lang="tr-TR" dirty="0">
                <a:latin typeface="American Typewriter Condensed L" panose="02090306020004020304" pitchFamily="18" charset="0"/>
              </a:rPr>
              <a:t>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nedenle 103 hesabı, Bankalar (102) hesabından düşülen bir rakam gibi çalışır.</a:t>
            </a:r>
          </a:p>
        </p:txBody>
      </p:sp>
    </p:spTree>
    <p:extLst>
      <p:ext uri="{BB962C8B-B14F-4D97-AF65-F5344CB8AC3E}">
        <p14:creationId xmlns:p14="http://schemas.microsoft.com/office/powerpoint/2010/main" val="1956038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2D843-8B20-3354-61F4-B8311B65A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48F06E-2F34-18FE-EB9E-2286D5834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Hesabın Niteliği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E285C8-2555-675F-8A69-67269AA56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Pasif karakterli gibi görünür ama aktif düzenleyici hesaptır.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Çek yazıldığında / ödeme emri verildiğinde → 103 ALACAK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Çek bankadan tahsil edildiğinde → 103 BORÇ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Normalde alacak bakiyesi verir.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bakiye → “Henüz tahsil edilmemiş çekler toplamı”</a:t>
            </a:r>
          </a:p>
        </p:txBody>
      </p:sp>
    </p:spTree>
    <p:extLst>
      <p:ext uri="{BB962C8B-B14F-4D97-AF65-F5344CB8AC3E}">
        <p14:creationId xmlns:p14="http://schemas.microsoft.com/office/powerpoint/2010/main" val="3427412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CC921-DC81-70EB-FEF2-667573B11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DB0581-3059-9BCF-C36E-ADC0AECA4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Günlük Ticari Hayattan Örnekler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7299DB-D9AF-F2A5-804D-45B5C9845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Tedarikçiye çek verildi → Çek tahsil edilene kadar 103’te durur.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Ödeme emri verildi (</a:t>
            </a:r>
            <a:r>
              <a:rPr lang="tr-TR" dirty="0" err="1">
                <a:latin typeface="American Typewriter Condensed L" panose="02090306020004020304" pitchFamily="18" charset="0"/>
              </a:rPr>
              <a:t>örn</a:t>
            </a:r>
            <a:r>
              <a:rPr lang="tr-TR" dirty="0">
                <a:latin typeface="American Typewriter Condensed L" panose="02090306020004020304" pitchFamily="18" charset="0"/>
              </a:rPr>
              <a:t>. otomatik ödeme talimatı) → Banka henüz çekmemişse 103’e yazılır.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Karşı taraf çeki bankaya götürdü → Banka öder → 103 kapanır.</a:t>
            </a:r>
          </a:p>
        </p:txBody>
      </p:sp>
    </p:spTree>
    <p:extLst>
      <p:ext uri="{BB962C8B-B14F-4D97-AF65-F5344CB8AC3E}">
        <p14:creationId xmlns:p14="http://schemas.microsoft.com/office/powerpoint/2010/main" val="1429780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B93F0-2313-C9C3-ADB9-92219A96C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E7699E-4C77-DC4F-F187-5AFE1A30D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1: Çekle Mal Alımı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B0EFB9B-A6B9-09E6-7399-1B9909393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10.000 TL mal alındı (153 Ticari Mallar) karşılığında ödeme aşağıdaki gibi yapıldı.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2.000 TL nakit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5.000 TL alınan çek ciro edildi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3.000 TL kendi çekimiz keşide edildi</a:t>
            </a:r>
          </a:p>
        </p:txBody>
      </p:sp>
    </p:spTree>
    <p:extLst>
      <p:ext uri="{BB962C8B-B14F-4D97-AF65-F5344CB8AC3E}">
        <p14:creationId xmlns:p14="http://schemas.microsoft.com/office/powerpoint/2010/main" val="268649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5C16D-33F5-E630-6784-D12E0AEA5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6242EC-085F-9980-AC85-0940AF8A9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2: Çekin Tahsil Edilmesi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70E3A3-0A68-9930-1C18-ECB0A38E7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4 gün sonra karşı taraf çeki bankadan tahsil etti. Çek banka hesabımızdan ödendi.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Muhasebe: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103 Verilen Çekler → 3.000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102 Bankalar → 3.000 ALACAK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💡 Artık çek ortadan kalktı → 103 hesaptan da çıkmalı.</a:t>
            </a:r>
          </a:p>
        </p:txBody>
      </p:sp>
    </p:spTree>
    <p:extLst>
      <p:ext uri="{BB962C8B-B14F-4D97-AF65-F5344CB8AC3E}">
        <p14:creationId xmlns:p14="http://schemas.microsoft.com/office/powerpoint/2010/main" val="27984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D0C33-4FB9-0564-F566-D21D9D510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42B959-D414-7352-AB12-9F01426DC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Alıştırma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DDB23E-6547-EB5D-1EC9-CB247C512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Aşağıdaki işlemlerden hangisi 103 hesabının ALACAK tarafına yazılır?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A) Çekin bankadan tahsil edilmesi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B) Çekin keşide edilmesi (çek yazılması)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C) Alınan çekin ciro edilmesi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D) Bankadan nakit çekilmesi</a:t>
            </a:r>
          </a:p>
        </p:txBody>
      </p:sp>
    </p:spTree>
    <p:extLst>
      <p:ext uri="{BB962C8B-B14F-4D97-AF65-F5344CB8AC3E}">
        <p14:creationId xmlns:p14="http://schemas.microsoft.com/office/powerpoint/2010/main" val="842930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9F9C4-0236-07D6-9FA2-FB4C22B93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A9633F-43AC-D9D9-3C76-3478332B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Alıştırma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F884A6-E03A-FE52-F090-B732CEF45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Aşağıdaki işlemlerden hangisi 103 Verilen Çekler hesabının BORÇ tarafına yazılır?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A) Çek keşide edilmesi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B) Ödeme emri verilmesi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C) Çekin bankadan tahsil edilmesi</a:t>
            </a:r>
          </a:p>
          <a:p>
            <a:pPr marL="0" indent="0" algn="just">
              <a:buNone/>
            </a:pPr>
            <a:r>
              <a:rPr lang="tr-TR">
                <a:latin typeface="American Typewriter Condensed L" panose="02090306020004020304" pitchFamily="18" charset="0"/>
              </a:rPr>
              <a:t>D) Çekin teminata verilmesi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423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BD09-6867-B679-587E-FFEEB1CBA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F72F1B-FE6A-5C94-DDFF-8EC34E76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854920-0EF5-FFA8-D581-F210AF8F9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929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D0498-E026-44F1-89A8-EE5C07F1A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D5DEB9-26D8-87C4-900C-CA7426E12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238283-93A7-FD06-F0BC-506563DBF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910136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1243</Words>
  <Application>Microsoft Macintosh PowerPoint</Application>
  <PresentationFormat>Geniş ekran</PresentationFormat>
  <Paragraphs>171</Paragraphs>
  <Slides>26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2" baseType="lpstr">
      <vt:lpstr>American Typewriter</vt:lpstr>
      <vt:lpstr>American Typewriter Condensed L</vt:lpstr>
      <vt:lpstr>Arial</vt:lpstr>
      <vt:lpstr>Calibri</vt:lpstr>
      <vt:lpstr>Neue Haas Grotesk Text Pro</vt:lpstr>
      <vt:lpstr>AccentBoxVTI</vt:lpstr>
      <vt:lpstr>Genel Muhasebe 1</vt:lpstr>
      <vt:lpstr>102 Bankalar Hesabı</vt:lpstr>
      <vt:lpstr>Neden Kasada Değil Bankada?</vt:lpstr>
      <vt:lpstr>102 Bankalar Hesabının Niteliği</vt:lpstr>
      <vt:lpstr>102 Bankalar Hesabının İşleyişi</vt:lpstr>
      <vt:lpstr>Banka Hesaplarının Alt (Yardımcı) Hesaplarla Takibi</vt:lpstr>
      <vt:lpstr>Günlük Hayattan Banka Terimleri</vt:lpstr>
      <vt:lpstr>Örnek 1: Kasadan Bankaya Para Yatırılması</vt:lpstr>
      <vt:lpstr>Örnek 2: Banka Hesapları Arasında Transfer (EFT / Virman)</vt:lpstr>
      <vt:lpstr>Örnek 3: Müşterinin Banka Yoluyla Ödemesi</vt:lpstr>
      <vt:lpstr>Faiz Geliri ve Stopaj</vt:lpstr>
      <vt:lpstr>Örnek 4: Bankadan Tedarikçiye Ödeme</vt:lpstr>
      <vt:lpstr>Yabancı Para Banka Hesapları</vt:lpstr>
      <vt:lpstr>Alıştırma</vt:lpstr>
      <vt:lpstr>Alıştırma</vt:lpstr>
      <vt:lpstr>103 Verilen Çekler ve Ödeme Emirleri Hesabı (-)</vt:lpstr>
      <vt:lpstr>Düzenleyici Hesap Nedir?</vt:lpstr>
      <vt:lpstr>103 Verilen Çekler ve Ödeme Emirleri Hesabı (-)</vt:lpstr>
      <vt:lpstr>Hesabın Niteliği</vt:lpstr>
      <vt:lpstr>Günlük Ticari Hayattan Örnekler</vt:lpstr>
      <vt:lpstr>Örnek 1: Çekle Mal Alımı</vt:lpstr>
      <vt:lpstr>Örnek 2: Çekin Tahsil Edilmesi</vt:lpstr>
      <vt:lpstr>Alıştırma</vt:lpstr>
      <vt:lpstr>Alıştırma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135</cp:revision>
  <dcterms:created xsi:type="dcterms:W3CDTF">2025-09-21T08:31:17Z</dcterms:created>
  <dcterms:modified xsi:type="dcterms:W3CDTF">2025-11-23T13:20:06Z</dcterms:modified>
</cp:coreProperties>
</file>