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31"/>
  </p:notesMasterIdLst>
  <p:sldIdLst>
    <p:sldId id="256" r:id="rId2"/>
    <p:sldId id="425" r:id="rId3"/>
    <p:sldId id="424" r:id="rId4"/>
    <p:sldId id="426" r:id="rId5"/>
    <p:sldId id="427" r:id="rId6"/>
    <p:sldId id="428" r:id="rId7"/>
    <p:sldId id="429" r:id="rId8"/>
    <p:sldId id="430" r:id="rId9"/>
    <p:sldId id="431" r:id="rId10"/>
    <p:sldId id="432" r:id="rId11"/>
    <p:sldId id="433" r:id="rId12"/>
    <p:sldId id="434" r:id="rId13"/>
    <p:sldId id="435" r:id="rId14"/>
    <p:sldId id="436" r:id="rId15"/>
    <p:sldId id="437" r:id="rId16"/>
    <p:sldId id="438" r:id="rId17"/>
    <p:sldId id="439" r:id="rId18"/>
    <p:sldId id="440" r:id="rId19"/>
    <p:sldId id="441" r:id="rId20"/>
    <p:sldId id="442" r:id="rId21"/>
    <p:sldId id="443" r:id="rId22"/>
    <p:sldId id="444" r:id="rId23"/>
    <p:sldId id="455" r:id="rId24"/>
    <p:sldId id="464" r:id="rId25"/>
    <p:sldId id="465" r:id="rId26"/>
    <p:sldId id="466" r:id="rId27"/>
    <p:sldId id="467" r:id="rId28"/>
    <p:sldId id="468" r:id="rId29"/>
    <p:sldId id="454" r:id="rId3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3"/>
    <p:restoredTop sz="94690"/>
  </p:normalViewPr>
  <p:slideViewPr>
    <p:cSldViewPr snapToGrid="0">
      <p:cViewPr varScale="1">
        <p:scale>
          <a:sx n="151" d="100"/>
          <a:sy n="151" d="100"/>
        </p:scale>
        <p:origin x="10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AB2A7-A0B9-8E41-8CDF-FA01279196D0}" type="datetimeFigureOut">
              <a:rPr lang="tr-TR" smtClean="0"/>
              <a:t>23.11.2025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A6AE6-0DDE-C447-8DF0-6904F9EF1C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545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11/23/25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Yönetim Muhasebe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E8B5-C27B-8B47-D302-8F10623A9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BF401A-81F8-DADE-0C58-FB262C019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Değer Zinciri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519C21-0D6A-4A00-AA91-ADD44C3F2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ürünün müşteriye ulaşması için birçok adım gerekir. Mesela akıllı saat düşünün: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Elektronik parçalar tasarlanıyor.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Saatin dış kasası üretiliyor.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Ürün monte ediliyor.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Test ediliyor ve paketleniyor.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Mağazalara gönderiliyor.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sonrası destek veriliyor.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uzun yolun tamamına değer zinciri (</a:t>
            </a:r>
            <a:r>
              <a:rPr lang="tr-TR" dirty="0" err="1">
                <a:latin typeface="American Typewriter Condensed L" panose="02090306020004020304" pitchFamily="18" charset="0"/>
              </a:rPr>
              <a:t>value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chain</a:t>
            </a:r>
            <a:r>
              <a:rPr lang="tr-TR" dirty="0">
                <a:latin typeface="American Typewriter Condensed L" panose="02090306020004020304" pitchFamily="18" charset="0"/>
              </a:rPr>
              <a:t>) diyoruz.</a:t>
            </a:r>
          </a:p>
        </p:txBody>
      </p:sp>
    </p:spTree>
    <p:extLst>
      <p:ext uri="{BB962C8B-B14F-4D97-AF65-F5344CB8AC3E}">
        <p14:creationId xmlns:p14="http://schemas.microsoft.com/office/powerpoint/2010/main" val="4728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E8FC8-64F0-B99A-EA6A-62F7B0634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882E03-32BD-36E1-3E8B-A131F200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Üretelim mi Satın mı Alalım?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F59CC9-C9C7-95DD-8394-F4CE31AFA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Bazı firmalar bu zincirin hepsini kendisi yapar → Dikey entegrasyon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Bazıları ise bu adımların birkaçını dışarıdan alır → </a:t>
            </a:r>
            <a:r>
              <a:rPr lang="tr-TR" dirty="0" err="1">
                <a:latin typeface="American Typewriter Condensed L" panose="02090306020004020304" pitchFamily="18" charset="0"/>
              </a:rPr>
              <a:t>Outsourcing</a:t>
            </a:r>
            <a:r>
              <a:rPr lang="tr-TR" dirty="0">
                <a:latin typeface="American Typewriter Condensed L" panose="02090306020004020304" pitchFamily="18" charset="0"/>
              </a:rPr>
              <a:t> (dış kaynak kullanımı)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Üretelim mi Satın mı Alalım (</a:t>
            </a:r>
            <a:r>
              <a:rPr lang="tr-TR" dirty="0" err="1">
                <a:latin typeface="American Typewriter Condensed L" panose="02090306020004020304" pitchFamily="18" charset="0"/>
              </a:rPr>
              <a:t>Make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or</a:t>
            </a:r>
            <a:r>
              <a:rPr lang="tr-TR" dirty="0">
                <a:latin typeface="American Typewriter Condensed L" panose="02090306020004020304" pitchFamily="18" charset="0"/>
              </a:rPr>
              <a:t> Buy) kararı şu sorudur: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👉 “Bu sürecin bazı adımlarını kendimiz yapmalı mıyız, yoksa dışarıdan mı almalıyız?”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75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C7C71-F5C7-42ED-D534-48E9B297D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792890-D3A8-3F70-50EE-74D09E9F3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Bazı Şeyleri Kendimiz Yaparız? (</a:t>
            </a:r>
            <a:r>
              <a:rPr lang="tr-TR" b="0" dirty="0" err="1">
                <a:latin typeface="American Typewriter Condensed L" panose="02090306020004020304" pitchFamily="18" charset="0"/>
              </a:rPr>
              <a:t>Make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B59010-F847-E05C-0950-4B08CB83D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Bazı firmalar “her şeyi ben yapacağım” der. Bunun avantajları: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Tedarikçiye bağımlılık azalır. Örneğin bir tedarikçide grev çıkarsa üretim durmaz.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Kaliteyi daha iyi kontrol edersin.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Aradaki kâr sana kalır. Parçayı dışarıdan almak yerine kendin yaparsan maliyetten kâr edebilirsin.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Gerçek hayat örneği: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Bazı dönerciler lavaşı dışarıdan almak yerine kendi yapar. Çünkü hem daha taze olur hem de kalite tamamen kontrol altındadır.</a:t>
            </a:r>
          </a:p>
        </p:txBody>
      </p:sp>
    </p:spTree>
    <p:extLst>
      <p:ext uri="{BB962C8B-B14F-4D97-AF65-F5344CB8AC3E}">
        <p14:creationId xmlns:p14="http://schemas.microsoft.com/office/powerpoint/2010/main" val="967987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126F8-D0D4-6833-92CF-15085E6FA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EA3095-1762-9F4D-E116-A415B64AE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Bazı Şeyleri Satın Alırız? (Buy)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2530BC-0C82-69A8-8AE3-F8E5A8AF3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Dışarıdan almanın da birçok avantajı vardır: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Tedarikçiler büyük üretim yaptığı için daha ucuza mal eder.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Daha kaliteli olabilir.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Firmanın asıl işine odaklanmasını sağlar.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 Telefonlar için üretilen şarj adaptörlerinin çoğu, markalar tarafından değil, uzman tedarikçiler tarafından üretilir. Çünkü bu firmalar ölçek ekonomisi ile daha ucuza üretir.</a:t>
            </a:r>
          </a:p>
        </p:txBody>
      </p:sp>
    </p:spTree>
    <p:extLst>
      <p:ext uri="{BB962C8B-B14F-4D97-AF65-F5344CB8AC3E}">
        <p14:creationId xmlns:p14="http://schemas.microsoft.com/office/powerpoint/2010/main" val="1172938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B71EB-C116-4180-AD22-F9AEE7908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344C6F-36A8-BB3B-495E-4CB1D8DB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err="1">
                <a:latin typeface="American Typewriter Condensed L" panose="02090306020004020304" pitchFamily="18" charset="0"/>
              </a:rPr>
              <a:t>Make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or</a:t>
            </a:r>
            <a:r>
              <a:rPr lang="tr-TR" b="0" dirty="0">
                <a:latin typeface="American Typewriter Condensed L" panose="02090306020004020304" pitchFamily="18" charset="0"/>
              </a:rPr>
              <a:t> Buy Kararının Temel Sorusu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64ED6E-44FE-B0B2-4673-2A5CC6C7F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sz="2800" b="1" dirty="0">
                <a:latin typeface="American Typewriter Condensed L" panose="02090306020004020304" pitchFamily="18" charset="0"/>
              </a:rPr>
              <a:t>“Biz üreterek daha mı ucuza mal ediyoruz, yoksa satın alarak mı?”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kararı verirken ilgili (</a:t>
            </a:r>
            <a:r>
              <a:rPr lang="tr-TR" dirty="0" err="1">
                <a:latin typeface="American Typewriter Condensed L" panose="02090306020004020304" pitchFamily="18" charset="0"/>
              </a:rPr>
              <a:t>relevant</a:t>
            </a:r>
            <a:r>
              <a:rPr lang="tr-TR" dirty="0">
                <a:latin typeface="American Typewriter Condensed L" panose="02090306020004020304" pitchFamily="18" charset="0"/>
              </a:rPr>
              <a:t>) maliyetlere bakarız.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İlgili maliyet = Alternatifler arasında fark yaratan maliyet</a:t>
            </a:r>
          </a:p>
        </p:txBody>
      </p:sp>
    </p:spTree>
    <p:extLst>
      <p:ext uri="{BB962C8B-B14F-4D97-AF65-F5344CB8AC3E}">
        <p14:creationId xmlns:p14="http://schemas.microsoft.com/office/powerpoint/2010/main" val="1934785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A4F44-FCE7-D4EF-A3C1-C502C9729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773A7C-7E58-ED1A-E2CB-89BF1FFD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“Kebapçı Ali Usta'nın Lavaş Kararı”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37BF2C-5533-34A2-D96B-9466F435D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Ali Usta’nın kebapçısı yılda 8.000 adet lavaş kullanıyor. Lavaşları kendi mutfağında yapabileceği gibi, dışarıdan hazır da satın alabilir. Şu an kendi yaptığı lavaşların yıllık maliyetleri: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Un ve diğer malzemeler (direkt malzeme) → 48.000 TL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Hamuru açan personel maaşı (direkt işçilik) → 32.000 TL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Elektrik, su gibi değişken maliyetler (değişken gider) → 8.000 TL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Lavaş ustası maaşı → 24.000 TL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Hamur açma makinesi amortismanı → 16.000 TL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Genel gider payı (kira, temizlik vb.) → 40.000 TL</a:t>
            </a:r>
          </a:p>
          <a:p>
            <a:pPr algn="just"/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Toplam muhasebe maliyeti = 168.000 TL</a:t>
            </a:r>
          </a:p>
        </p:txBody>
      </p:sp>
    </p:spTree>
    <p:extLst>
      <p:ext uri="{BB962C8B-B14F-4D97-AF65-F5344CB8AC3E}">
        <p14:creationId xmlns:p14="http://schemas.microsoft.com/office/powerpoint/2010/main" val="113357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5A6A9-8116-38E8-B7D1-BC7161D04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398E78-74B0-8A94-B744-29F7C5CEA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Dış tedarikçi teklifi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2926CD-81CB-73C0-8E1A-E366FD5A4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Mahalledeki büyük bir fırın diyor ki: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👉 “8.000 adet lavaşı sana birim 19 TL’den veririm.”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Toplam: 152.000 TL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Ali Usta düşünüyor: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“Kendim mi yapayım, yoksa fırından mı alayım?”</a:t>
            </a:r>
          </a:p>
        </p:txBody>
      </p:sp>
    </p:spTree>
    <p:extLst>
      <p:ext uri="{BB962C8B-B14F-4D97-AF65-F5344CB8AC3E}">
        <p14:creationId xmlns:p14="http://schemas.microsoft.com/office/powerpoint/2010/main" val="651551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EFD49-AF28-59F7-10FA-8758F4622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999D67-5D2A-8F81-3047-CE3FDF78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Hangi Maliyetler İlgili?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F59157-111C-14E0-0D09-FBBF2A053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İlgili maliyetler </a:t>
            </a:r>
            <a:r>
              <a:rPr lang="tr-TR" dirty="0">
                <a:latin typeface="American Typewriter Condensed L" panose="02090306020004020304" pitchFamily="18" charset="0"/>
              </a:rPr>
              <a:t>(Üretimi durdurursak gerçekten ortadan kalkacak maliyetler)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Direkt malzeme: Üretmezsek un ve yağ almayız → İlgili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Direkt işçilik: Hamur açan personele gerek olmaz → İlgili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Değişken gider: Elektrik ve su gider → İlgili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Lavaş ustası maaşı: Usta kalmayacak → İlgili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İlgisiz maliyetler </a:t>
            </a:r>
            <a:r>
              <a:rPr lang="tr-TR" dirty="0">
                <a:latin typeface="American Typewriter Condensed L" panose="02090306020004020304" pitchFamily="18" charset="0"/>
              </a:rPr>
              <a:t>(Bu maliyetler üretsek de üretmesek de var)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Makine amortismanı: Makine zaten alınmış, batık maliyet → İlgisiz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Genel gider payı: Dükkanı zaten kiralıyorsun → İlgisiz</a:t>
            </a:r>
          </a:p>
        </p:txBody>
      </p:sp>
    </p:spTree>
    <p:extLst>
      <p:ext uri="{BB962C8B-B14F-4D97-AF65-F5344CB8AC3E}">
        <p14:creationId xmlns:p14="http://schemas.microsoft.com/office/powerpoint/2010/main" val="524213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BC2FF-9231-6321-714B-777543399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1E9866-435D-C4B9-3AC4-F5DEA4D13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Basit Sonuç (Hesap Çok Açık)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302D42-6DD0-05DE-94C2-FC4A69F7E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Lavaşları kendi yapmak için gereken ilgili maliyetlerin toplamı: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Malzeme + işçilik + değişken gider + usta maaşı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112.000 TL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Fırından hazır almak: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152.000 TL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Karşılaştırma: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👉 112.000 &lt; 152.000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➡️ En ucuz seçenek: Lavaşı kendin yapmak. Ali Usta görünürde üretmeye devam etmeli.</a:t>
            </a:r>
          </a:p>
        </p:txBody>
      </p:sp>
    </p:spTree>
    <p:extLst>
      <p:ext uri="{BB962C8B-B14F-4D97-AF65-F5344CB8AC3E}">
        <p14:creationId xmlns:p14="http://schemas.microsoft.com/office/powerpoint/2010/main" val="3851808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99DD4-87CF-DED1-7E6E-E338DDCFF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50DE7C-6B96-95D2-DD09-1C5364AD0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Bir Şey Daha Var: Fırsat Maliyeti (</a:t>
            </a:r>
            <a:r>
              <a:rPr lang="tr-TR" b="0" dirty="0" err="1">
                <a:latin typeface="American Typewriter Condensed L" panose="02090306020004020304" pitchFamily="18" charset="0"/>
              </a:rPr>
              <a:t>Opportunity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Cost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3AA297-01E5-0FC3-3073-4CA2BC3E1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Kebapçı Ali Usta’nın lavaş yaptığı küçük bir mutfak bölümü var. Eğer bu alan: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Boş kalacaksa → Fırsat maliyeti = 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(Yani kaybettiği bir şey yok.)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Ama…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alanı başka bir iş için kullanma şansı varsa durum değişir.</a:t>
            </a:r>
          </a:p>
        </p:txBody>
      </p:sp>
    </p:spTree>
    <p:extLst>
      <p:ext uri="{BB962C8B-B14F-4D97-AF65-F5344CB8AC3E}">
        <p14:creationId xmlns:p14="http://schemas.microsoft.com/office/powerpoint/2010/main" val="3449547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A0622-2BFB-F757-F497-34087AAD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B5C990-CE13-0203-35A2-CC60C65A0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(Ali Usta senaryosu):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801534-005D-ACA2-0D86-0A705BDA5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Ali Usta diyor ki: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👉 “Bu lavaş bölümünde lavaş yapmak yerine döner kesim alanı açarsam yılda 60.000 TL ek kâr elde ederim.”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durumda hesap değişiyor:</a:t>
            </a:r>
          </a:p>
        </p:txBody>
      </p:sp>
    </p:spTree>
    <p:extLst>
      <p:ext uri="{BB962C8B-B14F-4D97-AF65-F5344CB8AC3E}">
        <p14:creationId xmlns:p14="http://schemas.microsoft.com/office/powerpoint/2010/main" val="2717824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7DDCC-51B4-0B11-BBC9-A7628114A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BCD210-A5EC-C2A4-0DEC-FB43259E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Hesap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8F0651-5DB8-87BA-7F1C-254B5E0D6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Üretirsek: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Lavaş maliyeti (ilgili maliyet) → 112.000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Kaybedilen fırsat (döner kârı) → 60.000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Gerçek toplam maliyet = 172.000 TL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Satın alırsak: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Hazır lavaş → 152.000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Sonuç: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👉 172.000 &gt; 152.000 → Hazır lavaş almak daha kârlı olur. Yani fırsat maliyeti yüksekse karar değişebilir.</a:t>
            </a:r>
          </a:p>
        </p:txBody>
      </p:sp>
    </p:spTree>
    <p:extLst>
      <p:ext uri="{BB962C8B-B14F-4D97-AF65-F5344CB8AC3E}">
        <p14:creationId xmlns:p14="http://schemas.microsoft.com/office/powerpoint/2010/main" val="2416436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6B290-2549-D8BA-A3C5-EA88A5F5F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1315A1-9400-9933-28EB-819043C97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Benzer senaryo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57B71F-3F4A-2AC4-FA2B-D5A5FCD07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Akşam 22.00’den sonra kebapçıya müşteri çok az geliyor.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Ali Usta düşünüyor:  “Bu saatlerde boş duracağıma, yarım porsiyon kampanya yapsam zarar etmem ama az da olsa katkı sağlar.”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Boş masa → sıfır kazanmak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Yarım porsiyon kampanya → az da olsa gelir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 maliyet düşük → En azından “boş kapasite” değerlenir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da fırsat maliyeti mantığıdır.</a:t>
            </a:r>
          </a:p>
        </p:txBody>
      </p:sp>
    </p:spTree>
    <p:extLst>
      <p:ext uri="{BB962C8B-B14F-4D97-AF65-F5344CB8AC3E}">
        <p14:creationId xmlns:p14="http://schemas.microsoft.com/office/powerpoint/2010/main" val="2896574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52219-AFE8-B007-E8F7-75311069C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EDC828-7739-4019-5423-75B43EBFC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bazı büyük döner zincirleri kuryeleri kendi bünyesinde çalıştırıyor?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51A11B-1160-323B-06C2-CD528CD6A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Teslimat daha hızlı ve daha kontrollü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Müşteri memnuniyeti artıyor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“Dışarıdan kurye bekleme” sorunu yok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Kuryeler firmanın çalışanı → Daha güvenilir hizmet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Bu, tamamen </a:t>
            </a:r>
            <a:r>
              <a:rPr lang="tr-TR" sz="2800" b="1" dirty="0">
                <a:latin typeface="American Typewriter Condensed L" panose="02090306020004020304" pitchFamily="18" charset="0"/>
              </a:rPr>
              <a:t>STRATEJİK bir </a:t>
            </a:r>
            <a:r>
              <a:rPr lang="tr-TR" sz="2800" b="1" dirty="0" err="1">
                <a:latin typeface="American Typewriter Condensed L" panose="02090306020004020304" pitchFamily="18" charset="0"/>
              </a:rPr>
              <a:t>make</a:t>
            </a:r>
            <a:r>
              <a:rPr lang="tr-TR" sz="2800" b="1" dirty="0">
                <a:latin typeface="American Typewriter Condensed L" panose="02090306020004020304" pitchFamily="18" charset="0"/>
              </a:rPr>
              <a:t> (kendi yap) kararıdır</a:t>
            </a:r>
            <a:r>
              <a:rPr lang="tr-TR" dirty="0">
                <a:latin typeface="American Typewriter Condensed L" panose="02090306020004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Firma diyor ki: “Bu iş benim için kritik, dışarıya bırakmam.”</a:t>
            </a:r>
          </a:p>
        </p:txBody>
      </p:sp>
    </p:spTree>
    <p:extLst>
      <p:ext uri="{BB962C8B-B14F-4D97-AF65-F5344CB8AC3E}">
        <p14:creationId xmlns:p14="http://schemas.microsoft.com/office/powerpoint/2010/main" val="3195377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91537-EA12-A08C-16BE-A348BBC03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253EAB-5CBC-3C8D-D22F-98624E4EE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ÖZEL SİPARİŞ KARARLARI (Special </a:t>
            </a:r>
            <a:r>
              <a:rPr lang="tr-TR" b="0" dirty="0" err="1">
                <a:latin typeface="American Typewriter Condensed L" panose="02090306020004020304" pitchFamily="18" charset="0"/>
              </a:rPr>
              <a:t>Order</a:t>
            </a:r>
            <a:r>
              <a:rPr lang="tr-TR" b="0" dirty="0">
                <a:latin typeface="American Typewriter Condensed L" panose="02090306020004020304" pitchFamily="18" charset="0"/>
              </a:rPr>
              <a:t> </a:t>
            </a:r>
            <a:r>
              <a:rPr lang="tr-TR" b="0" dirty="0" err="1">
                <a:latin typeface="American Typewriter Condensed L" panose="02090306020004020304" pitchFamily="18" charset="0"/>
              </a:rPr>
              <a:t>Decisions</a:t>
            </a:r>
            <a:r>
              <a:rPr lang="tr-TR" b="0" dirty="0">
                <a:latin typeface="American Typewriter Condensed L" panose="02090306020004020304" pitchFamily="18" charset="0"/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EB92DA-316A-A54A-F010-7CD7C68E8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firmanın normal işlerinin dışında, tek seferlik, özel bir taleple aldığı siparişlere denir.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Örnek: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👉 “Toplantı yemeği için 100 kişilik toplu kebap yapabilir misiniz?”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Günlük satışlardan farklıdır.</a:t>
            </a:r>
          </a:p>
        </p:txBody>
      </p:sp>
    </p:spTree>
    <p:extLst>
      <p:ext uri="{BB962C8B-B14F-4D97-AF65-F5344CB8AC3E}">
        <p14:creationId xmlns:p14="http://schemas.microsoft.com/office/powerpoint/2010/main" val="305337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27EFB-5C3E-8111-A3B6-BB55AD0CA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548076-A932-343A-4B70-71094536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Ali Usta düşünür: “Acaba kabul etmeli miyim?”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FF2481-91F9-994A-1470-6CBE4FA10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Normalde Ali Usta Adana kebabı porsiyonunu: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Normal satış fiyatı: 200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Normal maliyet: 160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(Et 120, işçilik 20, kömür vb. 20)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gün bir şirket arıyor: “Bizim şirket pikniği için 100 porsiyon özel Adana istiyoruz. Ama fiyatımız 150 TL.”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Normal fiyatın altında!</a:t>
            </a:r>
          </a:p>
        </p:txBody>
      </p:sp>
    </p:spTree>
    <p:extLst>
      <p:ext uri="{BB962C8B-B14F-4D97-AF65-F5344CB8AC3E}">
        <p14:creationId xmlns:p14="http://schemas.microsoft.com/office/powerpoint/2010/main" val="3938832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44F5F-01A2-346A-C7FB-50DFBAC51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B7E4FE-3563-6B47-0FDD-62D41237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Özel Siparişte Hangi Maliyetlere Bakarız?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F3C81-ADF7-8C2E-2609-E21D4293C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İlgili maliyetler (</a:t>
            </a:r>
            <a:r>
              <a:rPr lang="tr-TR" b="1" u="sng" dirty="0" err="1">
                <a:latin typeface="American Typewriter Condensed L" panose="02090306020004020304" pitchFamily="18" charset="0"/>
              </a:rPr>
              <a:t>incremental</a:t>
            </a:r>
            <a:r>
              <a:rPr lang="tr-TR" b="1" u="sng" dirty="0">
                <a:latin typeface="American Typewriter Condensed L" panose="02090306020004020304" pitchFamily="18" charset="0"/>
              </a:rPr>
              <a:t> / ek maliyet):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Et → üretmezsek alınmayacak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İşçilik → ekstra işçilik gerekebilir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Kömür / elektrik → ekstra sarfiyat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Sipariş için özel paketleme vs. → yeni masraf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İlgisiz maliyetler: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Dükkan kirası → zaten ödeniyor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Amortisman → zaten batık maliyet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Personelin sabit maaşları (yoğunluk değişmiyorsa)</a:t>
            </a:r>
          </a:p>
        </p:txBody>
      </p:sp>
    </p:spTree>
    <p:extLst>
      <p:ext uri="{BB962C8B-B14F-4D97-AF65-F5344CB8AC3E}">
        <p14:creationId xmlns:p14="http://schemas.microsoft.com/office/powerpoint/2010/main" val="1643331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A6AA7-4F40-BCC9-8A69-57AD670A2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3DD061-AEB4-5572-4FF3-C4B508EF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Rakamlarla </a:t>
            </a:r>
            <a:r>
              <a:rPr lang="tr-TR" b="0" dirty="0" err="1">
                <a:latin typeface="American Typewriter Condensed L" panose="02090306020004020304" pitchFamily="18" charset="0"/>
              </a:rPr>
              <a:t>Sadelestirilmiş</a:t>
            </a:r>
            <a:r>
              <a:rPr lang="tr-TR" b="0" dirty="0">
                <a:latin typeface="American Typewriter Condensed L" panose="02090306020004020304" pitchFamily="18" charset="0"/>
              </a:rPr>
              <a:t> Özel Sipariş Analizi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F211A9-9D42-DD25-96A5-6AE528A37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Ali Usta’nın bu sipariş için katlanacağı ekstra maliyetler (Sadece bu sipariş verildiğinde ortaya çıkan maliyetler. Normalde olmayan, arttığında bizim için ek yük oluşturan maliyetler.)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Et → 120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Kömür → 10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Özel paket → 5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 işçilik → 0 TL (personel boşsa)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 </a:t>
            </a:r>
            <a:r>
              <a:rPr lang="tr-TR" dirty="0" err="1">
                <a:latin typeface="American Typewriter Condensed L" panose="02090306020004020304" pitchFamily="18" charset="0"/>
              </a:rPr>
              <a:t>incremental</a:t>
            </a:r>
            <a:r>
              <a:rPr lang="tr-TR" dirty="0">
                <a:latin typeface="American Typewriter Condensed L" panose="02090306020004020304" pitchFamily="18" charset="0"/>
              </a:rPr>
              <a:t> (ek) maliyet: 👉 135 TL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şu demek: ➡️ Bu sipariş için her porsiyon bana 135 TL’lik maliyet çıkarıyor.</a:t>
            </a:r>
          </a:p>
        </p:txBody>
      </p:sp>
    </p:spTree>
    <p:extLst>
      <p:ext uri="{BB962C8B-B14F-4D97-AF65-F5344CB8AC3E}">
        <p14:creationId xmlns:p14="http://schemas.microsoft.com/office/powerpoint/2010/main" val="3318100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8AE1E-7FB3-8339-0E76-CAA424CBF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FA3954-7851-E239-4448-84FB01CB7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Sonuç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45137C-384B-7292-C4C7-214E36635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150 TL gelir – 135 TL ek maliyet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= 15 TL x 100 adet = 1.500TL ek kar.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Asıl kritik nokta: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👉 Bu sipariş, normal işi etkilemeden, boş kapasitede yapılacak mı?</a:t>
            </a:r>
          </a:p>
        </p:txBody>
      </p:sp>
    </p:spTree>
    <p:extLst>
      <p:ext uri="{BB962C8B-B14F-4D97-AF65-F5344CB8AC3E}">
        <p14:creationId xmlns:p14="http://schemas.microsoft.com/office/powerpoint/2010/main" val="2879141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FFBEF-8BEC-033C-0025-D9B7195C1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B44D53-FC75-E61E-48CC-F5DEA8AD3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Kritik Nokta: Boş Kapasite Var mı?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2EBE84-9CD1-2747-D5AC-BCA913263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Ali Usta’nın dükkânında o gün: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Izgarada boşluk var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Personel zaten orada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Zaten açık olan işletme için ekstra kira, ışık, makine amortismanı gibi sabit gider artmıyor.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Bu nedenle özel sipariş analizinde sabit giderler </a:t>
            </a:r>
            <a:r>
              <a:rPr lang="tr-TR" dirty="0" err="1">
                <a:latin typeface="American Typewriter Condensed L" panose="02090306020004020304" pitchFamily="18" charset="0"/>
              </a:rPr>
              <a:t>irrelevant</a:t>
            </a:r>
            <a:r>
              <a:rPr lang="tr-TR" dirty="0">
                <a:latin typeface="American Typewriter Condensed L" panose="02090306020004020304" pitchFamily="18" charset="0"/>
              </a:rPr>
              <a:t> (ilgili değil).</a:t>
            </a:r>
          </a:p>
        </p:txBody>
      </p:sp>
    </p:spTree>
    <p:extLst>
      <p:ext uri="{BB962C8B-B14F-4D97-AF65-F5344CB8AC3E}">
        <p14:creationId xmlns:p14="http://schemas.microsoft.com/office/powerpoint/2010/main" val="4046426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581D8-A678-2C1C-C764-BFD1709A5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4A621E-F616-FFA3-3387-F90ACABC3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Özel sipariş kabul edilir, eğer: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4854D9-F719-FE5C-3182-152E3B4E8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👉 Ek gelir &gt; ek maliyet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👉 Sipariş boş kapasitede yapılabiliyorsa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✔ Sabit giderlere BAKILMAZ (kira, amortisman, sabit maaş vs.)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✔ Değişken görünen bazı giderler bile </a:t>
            </a:r>
            <a:r>
              <a:rPr lang="tr-TR" dirty="0" err="1">
                <a:latin typeface="American Typewriter Condensed L" panose="02090306020004020304" pitchFamily="18" charset="0"/>
              </a:rPr>
              <a:t>incremental</a:t>
            </a:r>
            <a:r>
              <a:rPr lang="tr-TR" dirty="0">
                <a:latin typeface="American Typewriter Condensed L" panose="02090306020004020304" pitchFamily="18" charset="0"/>
              </a:rPr>
              <a:t> olmayabilir (ör: işçilik, eğer personel zaten boşsa)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✔ Soru şu olmalı: “Bu sipariş gelmezse bu maliyet ortaya çıkar mıydı?”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“Hayır” ise </a:t>
            </a:r>
            <a:r>
              <a:rPr lang="tr-TR" dirty="0" err="1">
                <a:latin typeface="American Typewriter Condensed L" panose="02090306020004020304" pitchFamily="18" charset="0"/>
              </a:rPr>
              <a:t>incremental</a:t>
            </a:r>
            <a:r>
              <a:rPr lang="tr-TR" dirty="0">
                <a:latin typeface="American Typewriter Condensed L" panose="02090306020004020304" pitchFamily="18" charset="0"/>
              </a:rPr>
              <a:t> değildir.</a:t>
            </a:r>
          </a:p>
        </p:txBody>
      </p:sp>
    </p:spTree>
    <p:extLst>
      <p:ext uri="{BB962C8B-B14F-4D97-AF65-F5344CB8AC3E}">
        <p14:creationId xmlns:p14="http://schemas.microsoft.com/office/powerpoint/2010/main" val="2209179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A32B5-99D8-CB72-36D1-B55F83E3A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BAFE60-6A87-1652-6C4C-1E1638AFC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Özel Sipariş Kabulünde Dikkat Edilmesi Gereken Noktalar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7FBA86-C473-F722-ED05-210E3DFA7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1. Fiyatı düşük verince “</a:t>
            </a:r>
            <a:r>
              <a:rPr lang="tr-TR" b="1" dirty="0">
                <a:latin typeface="American Typewriter Condensed L" panose="02090306020004020304" pitchFamily="18" charset="0"/>
              </a:rPr>
              <a:t>alışkanlık etkisi</a:t>
            </a:r>
            <a:r>
              <a:rPr lang="tr-TR" dirty="0">
                <a:latin typeface="American Typewriter Condensed L" panose="02090306020004020304" pitchFamily="18" charset="0"/>
              </a:rPr>
              <a:t>” oluşabilir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firmaya düşük fiyattan ürün verirsen: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Aynı firma tekrar o fiyattan ister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Kulağına gider → diğer müşteriler de ister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Normal fiyatları aşağı çeker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Özet: 👉 Özel fiyat normal fiyatı bozmasın.</a:t>
            </a:r>
          </a:p>
        </p:txBody>
      </p:sp>
    </p:spTree>
    <p:extLst>
      <p:ext uri="{BB962C8B-B14F-4D97-AF65-F5344CB8AC3E}">
        <p14:creationId xmlns:p14="http://schemas.microsoft.com/office/powerpoint/2010/main" val="2671248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5CF97-F124-98D3-0C88-BC7D3F198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C67F1-1DB4-9E5A-2D8B-F463EA3A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Özel Sipariş Kabulünde Dikkat Edilmesi Gereken Noktalar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3F1430-A326-8941-2F32-6E0C130E3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2. Marka algısını düşürme riski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Özellikle restoranlarda, gıda işletmelerinde veya butik ürünlerde: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Aşırı indirim → “çok ucuz, demek ki kalitesi düşük” algısı yaratabilir.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nedenle bazı restoranlar toplu siparişte bile fiyatı çok düşürmez.</a:t>
            </a:r>
          </a:p>
        </p:txBody>
      </p:sp>
    </p:spTree>
    <p:extLst>
      <p:ext uri="{BB962C8B-B14F-4D97-AF65-F5344CB8AC3E}">
        <p14:creationId xmlns:p14="http://schemas.microsoft.com/office/powerpoint/2010/main" val="3996093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DC32C-995F-D267-453A-354E4F78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C9A068-3938-91E7-8A5F-DBE9A2FAE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Özel Sipariş Kabulünde Dikkat Edilmesi Gereken Noktalar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53B3CD-DDE8-13BF-27A9-2836FB5C8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3. Kapasite gerçekten boş mu? “Gizli kapasite maliyetleri”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Personel orada olabilir ama: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Personel yorulur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Mutfak ekipmanı daha hızlı yıpranır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Akşam servisine hazırlık gecikir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Normal müşterilerin bekleme süresi artar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</a:t>
            </a:r>
            <a:r>
              <a:rPr lang="tr-TR" b="1" dirty="0">
                <a:latin typeface="American Typewriter Condensed L" panose="02090306020004020304" pitchFamily="18" charset="0"/>
              </a:rPr>
              <a:t>“gizli kapasite maliyetleri” </a:t>
            </a:r>
            <a:r>
              <a:rPr lang="tr-TR" dirty="0">
                <a:latin typeface="American Typewriter Condensed L" panose="02090306020004020304" pitchFamily="18" charset="0"/>
              </a:rPr>
              <a:t>genelde kitaplarda yer almaz.</a:t>
            </a:r>
          </a:p>
        </p:txBody>
      </p:sp>
    </p:spTree>
    <p:extLst>
      <p:ext uri="{BB962C8B-B14F-4D97-AF65-F5344CB8AC3E}">
        <p14:creationId xmlns:p14="http://schemas.microsoft.com/office/powerpoint/2010/main" val="16211416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54CD4-ECC1-BB94-A778-62A99561E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F138E2-E687-AB53-1220-7D6122914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Özel Sipariş Kabulünde Dikkat Edilmesi Gereken Noktalar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A4C564-A636-29F6-36AC-A9110B537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4. Normal müşterinin memnuniyetini bozma riski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Örneğin kebapçı Ali Usta 100 kişilik özel siparişi kabul ederse: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Mutfak 1 saat özel sipariş için kilitlenirse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Normal müşterilerin servis hızı düşer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“Bu dükkân yavaş” algısı oluşur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Uzun vadede gelir kaybı yaşanabilir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Bunun adı: 👉 </a:t>
            </a:r>
            <a:r>
              <a:rPr lang="tr-TR" dirty="0" err="1">
                <a:latin typeface="American Typewriter Condensed L" panose="02090306020004020304" pitchFamily="18" charset="0"/>
              </a:rPr>
              <a:t>Opportunity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cost</a:t>
            </a:r>
            <a:r>
              <a:rPr lang="tr-TR" dirty="0">
                <a:latin typeface="American Typewriter Condensed L" panose="02090306020004020304" pitchFamily="18" charset="0"/>
              </a:rPr>
              <a:t> of </a:t>
            </a:r>
            <a:r>
              <a:rPr lang="tr-TR" dirty="0" err="1">
                <a:latin typeface="American Typewriter Condensed L" panose="02090306020004020304" pitchFamily="18" charset="0"/>
              </a:rPr>
              <a:t>customer</a:t>
            </a:r>
            <a:r>
              <a:rPr lang="tr-TR" dirty="0">
                <a:latin typeface="American Typewriter Condensed L" panose="02090306020004020304" pitchFamily="18" charset="0"/>
              </a:rPr>
              <a:t> </a:t>
            </a:r>
            <a:r>
              <a:rPr lang="tr-TR" dirty="0" err="1">
                <a:latin typeface="American Typewriter Condensed L" panose="02090306020004020304" pitchFamily="18" charset="0"/>
              </a:rPr>
              <a:t>dissatisfaction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474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F4292-47BB-7F74-C4FB-6CC77A9A8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67BA44-A90A-D4C1-0B80-48C33FC2E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Özel Sipariş Kabulünde Dikkat Edilmesi Gereken Noktalar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35C984-CD1D-69C1-07B9-EAFB6CBF0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5. Personel motivasyonunu etkileyebilir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Özel siparişler genelde: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Ek iş, Ek yoğunluk, Ek stres, demektir.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Personel: Ek ücret almayacaksa, Yoğunluktan yorulacaksa, Motivasyon düşebilir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da sonrasında verim kaybına neden olur.</a:t>
            </a:r>
          </a:p>
        </p:txBody>
      </p:sp>
    </p:spTree>
    <p:extLst>
      <p:ext uri="{BB962C8B-B14F-4D97-AF65-F5344CB8AC3E}">
        <p14:creationId xmlns:p14="http://schemas.microsoft.com/office/powerpoint/2010/main" val="2337609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4EAC9-9EFC-7054-A658-057AD4E50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2AB88E-7390-7566-4A41-C54427E24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Özel Sipariş Kabulünde Dikkat Edilmesi Gereken Noktalar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3C4C29-6944-9026-1B69-2EB57A6C8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6. Özel siparişin stratejik değeri olabilir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Bazı özel siparişler kârsız görünür ama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Yeni müşteri segmentine açar, 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Referans olur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Kurumsal bağlantı sağlar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Yeni iş fırsatları yaratır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nedenle bazen kâr yerine “</a:t>
            </a:r>
            <a:r>
              <a:rPr lang="tr-TR" b="1" dirty="0">
                <a:latin typeface="American Typewriter Condensed L" panose="02090306020004020304" pitchFamily="18" charset="0"/>
              </a:rPr>
              <a:t>stratejik değer</a:t>
            </a:r>
            <a:r>
              <a:rPr lang="tr-TR" dirty="0">
                <a:latin typeface="American Typewriter Condensed L" panose="02090306020004020304" pitchFamily="18" charset="0"/>
              </a:rPr>
              <a:t>” için kabul edilebilir.</a:t>
            </a:r>
          </a:p>
        </p:txBody>
      </p:sp>
    </p:spTree>
    <p:extLst>
      <p:ext uri="{BB962C8B-B14F-4D97-AF65-F5344CB8AC3E}">
        <p14:creationId xmlns:p14="http://schemas.microsoft.com/office/powerpoint/2010/main" val="4030222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D8C-672B-6593-73E5-72D5AB11A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9C9E34-529A-975C-83F2-8FA7E2EC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2B953D-1B67-9AE6-4A54-F053A41E2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413634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</TotalTime>
  <Words>1559</Words>
  <Application>Microsoft Macintosh PowerPoint</Application>
  <PresentationFormat>Geniş ekran</PresentationFormat>
  <Paragraphs>220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6" baseType="lpstr">
      <vt:lpstr>American Typewriter</vt:lpstr>
      <vt:lpstr>American Typewriter Condensed L</vt:lpstr>
      <vt:lpstr>Aptos</vt:lpstr>
      <vt:lpstr>Arial</vt:lpstr>
      <vt:lpstr>Calibri</vt:lpstr>
      <vt:lpstr>Neue Haas Grotesk Text Pro</vt:lpstr>
      <vt:lpstr>AccentBoxVTI</vt:lpstr>
      <vt:lpstr>Yönetim Muhasebe</vt:lpstr>
      <vt:lpstr>Değer Zinciri</vt:lpstr>
      <vt:lpstr>Üretelim mi Satın mı Alalım?</vt:lpstr>
      <vt:lpstr>Neden Bazı Şeyleri Kendimiz Yaparız? (Make)</vt:lpstr>
      <vt:lpstr>Neden Bazı Şeyleri Satın Alırız? (Buy)</vt:lpstr>
      <vt:lpstr>Make or Buy Kararının Temel Sorusu</vt:lpstr>
      <vt:lpstr>“Kebapçı Ali Usta'nın Lavaş Kararı”</vt:lpstr>
      <vt:lpstr>Dış tedarikçi teklifi</vt:lpstr>
      <vt:lpstr>Hangi Maliyetler İlgili?</vt:lpstr>
      <vt:lpstr>Basit Sonuç (Hesap Çok Açık)</vt:lpstr>
      <vt:lpstr>Bir Şey Daha Var: Fırsat Maliyeti (Opportunity Cost)</vt:lpstr>
      <vt:lpstr>Örnek (Ali Usta senaryosu):</vt:lpstr>
      <vt:lpstr>Hesap</vt:lpstr>
      <vt:lpstr>Benzer senaryo</vt:lpstr>
      <vt:lpstr>Neden bazı büyük döner zincirleri kuryeleri kendi bünyesinde çalıştırıyor?</vt:lpstr>
      <vt:lpstr>ÖZEL SİPARİŞ KARARLARI (Special Order Decisions)</vt:lpstr>
      <vt:lpstr>Ali Usta düşünür: “Acaba kabul etmeli miyim?”</vt:lpstr>
      <vt:lpstr>Özel Siparişte Hangi Maliyetlere Bakarız?</vt:lpstr>
      <vt:lpstr>Rakamlarla Sadelestirilmiş Özel Sipariş Analizi</vt:lpstr>
      <vt:lpstr>Sonuç</vt:lpstr>
      <vt:lpstr>Kritik Nokta: Boş Kapasite Var mı?</vt:lpstr>
      <vt:lpstr>Özel sipariş kabul edilir, eğer:</vt:lpstr>
      <vt:lpstr>Özel Sipariş Kabulünde Dikkat Edilmesi Gereken Noktalar</vt:lpstr>
      <vt:lpstr>Özel Sipariş Kabulünde Dikkat Edilmesi Gereken Noktalar</vt:lpstr>
      <vt:lpstr>Özel Sipariş Kabulünde Dikkat Edilmesi Gereken Noktalar</vt:lpstr>
      <vt:lpstr>Özel Sipariş Kabulünde Dikkat Edilmesi Gereken Noktalar</vt:lpstr>
      <vt:lpstr>Özel Sipariş Kabulünde Dikkat Edilmesi Gereken Noktalar</vt:lpstr>
      <vt:lpstr>Özel Sipariş Kabulünde Dikkat Edilmesi Gereken Noktalar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180</cp:revision>
  <dcterms:created xsi:type="dcterms:W3CDTF">2025-09-21T08:31:17Z</dcterms:created>
  <dcterms:modified xsi:type="dcterms:W3CDTF">2025-11-23T14:26:55Z</dcterms:modified>
</cp:coreProperties>
</file>