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6"/>
  </p:notesMasterIdLst>
  <p:sldIdLst>
    <p:sldId id="256" r:id="rId2"/>
    <p:sldId id="454" r:id="rId3"/>
    <p:sldId id="455" r:id="rId4"/>
    <p:sldId id="456" r:id="rId5"/>
    <p:sldId id="457" r:id="rId6"/>
    <p:sldId id="458" r:id="rId7"/>
    <p:sldId id="459" r:id="rId8"/>
    <p:sldId id="460" r:id="rId9"/>
    <p:sldId id="461" r:id="rId10"/>
    <p:sldId id="462" r:id="rId11"/>
    <p:sldId id="463" r:id="rId12"/>
    <p:sldId id="464" r:id="rId13"/>
    <p:sldId id="465" r:id="rId14"/>
    <p:sldId id="467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48"/>
    <p:restoredTop sz="94690"/>
  </p:normalViewPr>
  <p:slideViewPr>
    <p:cSldViewPr snapToGrid="0">
      <p:cViewPr varScale="1">
        <p:scale>
          <a:sx n="151" d="100"/>
          <a:sy n="151" d="100"/>
        </p:scale>
        <p:origin x="11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AB2A7-A0B9-8E41-8CDF-FA01279196D0}" type="datetimeFigureOut">
              <a:rPr lang="tr-TR" smtClean="0"/>
              <a:t>30.11.2025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A6AE6-0DDE-C447-8DF0-6904F9EF1C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6545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11/30/25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11/30/25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Yönetim Muhasebe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AD8C-672B-6593-73E5-72D5AB11A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9C9E34-529A-975C-83F2-8FA7E2EC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Kısıtlı Kaynaklarla Karar Verme: En Akıllı Seçimi Nasıl Yaparız?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2B953D-1B67-9AE6-4A54-F053A41E2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Soru: Elinizde az zaman veya az para varken, en iyi sonucu almak için ne yaparsınız?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Cevap: Yönetim </a:t>
            </a:r>
            <a:r>
              <a:rPr lang="tr-TR" dirty="0" err="1">
                <a:latin typeface="American Typewriter Condensed L" panose="02090306020004020304" pitchFamily="18" charset="0"/>
              </a:rPr>
              <a:t>Muhasebesi'nde</a:t>
            </a:r>
            <a:r>
              <a:rPr lang="tr-TR" dirty="0">
                <a:latin typeface="American Typewriter Condensed L" panose="02090306020004020304" pitchFamily="18" charset="0"/>
              </a:rPr>
              <a:t> buna </a:t>
            </a:r>
            <a:r>
              <a:rPr lang="tr-TR" b="1" dirty="0">
                <a:latin typeface="American Typewriter Condensed L" panose="02090306020004020304" pitchFamily="18" charset="0"/>
              </a:rPr>
              <a:t>Hacim Takası Kararları </a:t>
            </a:r>
            <a:r>
              <a:rPr lang="tr-TR" dirty="0">
                <a:latin typeface="American Typewriter Condensed L" panose="02090306020004020304" pitchFamily="18" charset="0"/>
              </a:rPr>
              <a:t>(Volume </a:t>
            </a:r>
            <a:r>
              <a:rPr lang="tr-TR" dirty="0" err="1">
                <a:latin typeface="American Typewriter Condensed L" panose="02090306020004020304" pitchFamily="18" charset="0"/>
              </a:rPr>
              <a:t>Trade-Off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Decisions</a:t>
            </a:r>
            <a:r>
              <a:rPr lang="tr-TR" dirty="0">
                <a:latin typeface="American Typewriter Condensed L" panose="02090306020004020304" pitchFamily="18" charset="0"/>
              </a:rPr>
              <a:t>) diyoruz.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Basitçe: Kapasiteniz, müşteri taleplerinin tamamını karşılamaya yetmiyorsa, hangi işe öncelik vereceğinize karar vermek zorundasınız.</a:t>
            </a:r>
          </a:p>
        </p:txBody>
      </p:sp>
    </p:spTree>
    <p:extLst>
      <p:ext uri="{BB962C8B-B14F-4D97-AF65-F5344CB8AC3E}">
        <p14:creationId xmlns:p14="http://schemas.microsoft.com/office/powerpoint/2010/main" val="2245413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82815-B24F-BD9A-A66F-E45E72B0F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A3AA747-F6FC-21F8-EA36-2D6EDDF87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Üç Adımda Süper Kararlar Vermek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C958BC-86F1-B512-A2B0-91236FE7A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Kısıt Nedir? (Bizi ne durduruyor?)</a:t>
            </a:r>
          </a:p>
          <a:p>
            <a:pPr marL="457200" indent="-457200" algn="just">
              <a:buFont typeface="+mj-lt"/>
              <a:buAutoNum type="arabicPeriod"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Kısıt Altında En Karlı Kullanım: (Kısıtlı kaynağın dakikasını/saatini en değerli kılan ne?)</a:t>
            </a:r>
          </a:p>
          <a:p>
            <a:pPr marL="457200" indent="-457200" algn="just">
              <a:buFont typeface="+mj-lt"/>
              <a:buAutoNum type="arabicPeriod"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Kısıtı Yönetmek: (Bu kısıtlayıcı duvarı nasıl yükseltebiliriz?)</a:t>
            </a:r>
          </a:p>
        </p:txBody>
      </p:sp>
    </p:spTree>
    <p:extLst>
      <p:ext uri="{BB962C8B-B14F-4D97-AF65-F5344CB8AC3E}">
        <p14:creationId xmlns:p14="http://schemas.microsoft.com/office/powerpoint/2010/main" val="3693702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8B27C-A6BA-9B3C-877B-E81D8FD0E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7DFFF0-5C95-E9B5-9C42-090C7077A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Kısıt (</a:t>
            </a:r>
            <a:r>
              <a:rPr lang="tr-TR" b="0" dirty="0" err="1">
                <a:latin typeface="American Typewriter Condensed L" panose="02090306020004020304" pitchFamily="18" charset="0"/>
              </a:rPr>
              <a:t>Constraint</a:t>
            </a:r>
            <a:r>
              <a:rPr lang="tr-TR" b="0" dirty="0">
                <a:latin typeface="American Typewriter Condensed L" panose="02090306020004020304" pitchFamily="18" charset="0"/>
              </a:rPr>
              <a:t>) Nedir? - </a:t>
            </a:r>
            <a:r>
              <a:rPr lang="tr-TR" dirty="0">
                <a:latin typeface="American Typewriter Condensed L" panose="02090306020004020304" pitchFamily="18" charset="0"/>
              </a:rPr>
              <a:t>Engelleyici Güç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5B689D2-F830-4C72-4A4E-D25CF3641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Kısıt (</a:t>
            </a:r>
            <a:r>
              <a:rPr lang="tr-TR" dirty="0" err="1">
                <a:latin typeface="American Typewriter Condensed L" panose="02090306020004020304" pitchFamily="18" charset="0"/>
              </a:rPr>
              <a:t>Constraint</a:t>
            </a:r>
            <a:r>
              <a:rPr lang="tr-TR" dirty="0">
                <a:latin typeface="American Typewriter Condensed L" panose="02090306020004020304" pitchFamily="18" charset="0"/>
              </a:rPr>
              <a:t>): İstediğin daha fazla şeye ulaşmanı engelleyen her şeydir. Bir duvara benzetebiliriz; o duvarı aşmadan ilerleyemezsin.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İşletmelerde Örnekler: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Üretimde: En yavaş makinenin hızı (Darboğaz).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Hizmette: Müşteri kabul edebileceğin sınırlı masa sayısı (Bir kafe için).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Havayolunda: Uçakların park edebileceği sınırlı kapı (</a:t>
            </a:r>
            <a:r>
              <a:rPr lang="tr-TR" dirty="0" err="1">
                <a:latin typeface="American Typewriter Condensed L" panose="02090306020004020304" pitchFamily="18" charset="0"/>
              </a:rPr>
              <a:t>gate</a:t>
            </a:r>
            <a:r>
              <a:rPr lang="tr-TR" dirty="0">
                <a:latin typeface="American Typewriter Condensed L" panose="02090306020004020304" pitchFamily="18" charset="0"/>
              </a:rPr>
              <a:t>) sayısı.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Senin Hayatından Örnekler: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Zaman: Hem ders çalışıp hem de arkadaşlarınla takılmak için günde 24 saatten fazlası yok. Zaman senin kısıtın.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Para: İstediğin her şeyi almak için yeterli bütçen yok. Para senin kısıtın.</a:t>
            </a:r>
          </a:p>
        </p:txBody>
      </p:sp>
    </p:spTree>
    <p:extLst>
      <p:ext uri="{BB962C8B-B14F-4D97-AF65-F5344CB8AC3E}">
        <p14:creationId xmlns:p14="http://schemas.microsoft.com/office/powerpoint/2010/main" val="102587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E644B-9FCB-9167-CAE1-618EC90C6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D2B1E7-5A79-5C94-737F-4B242610A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Darboğaz (</a:t>
            </a:r>
            <a:r>
              <a:rPr lang="tr-TR" b="0" dirty="0" err="1">
                <a:latin typeface="American Typewriter Condensed L" panose="02090306020004020304" pitchFamily="18" charset="0"/>
              </a:rPr>
              <a:t>Bottleneck</a:t>
            </a:r>
            <a:r>
              <a:rPr lang="tr-TR" b="0" dirty="0">
                <a:latin typeface="American Typewriter Condensed L" panose="02090306020004020304" pitchFamily="18" charset="0"/>
              </a:rPr>
              <a:t>) Örneği: Zincirin En Zayıf Halkası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81E754A-5B25-E664-6A0D-E82A851B9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78024"/>
            <a:ext cx="7975600" cy="3694176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işletmenin (veya bir hastanenin, bir okulun) tüm süreci, bir zincir gibidir. Çıktıyı belirleyen, yani tüm sistemi yavaşlatan şey, en yavaş adım yani darboğazdır.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i="1" dirty="0">
                <a:latin typeface="American Typewriter Condensed L" panose="02090306020004020304" pitchFamily="18" charset="0"/>
              </a:rPr>
              <a:t>Soru: Hastane bir günde en fazla kaç hastanın ameliyatını tamamlayabilir?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Cevap: Sadece 15 hasta. Çünkü ameliyathane (Ameliyat) en düşük kapasiteye sahip.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Kural: Bütün sistemin hızı, en yavaş halkanın hızı kadardır.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durumda Ameliyat adımı </a:t>
            </a:r>
            <a:r>
              <a:rPr lang="tr-TR" dirty="0" err="1">
                <a:latin typeface="American Typewriter Condensed L" panose="02090306020004020304" pitchFamily="18" charset="0"/>
              </a:rPr>
              <a:t>Darboğaz’dır</a:t>
            </a:r>
            <a:r>
              <a:rPr lang="tr-TR" dirty="0">
                <a:latin typeface="American Typewriter Condensed L" panose="02090306020004020304" pitchFamily="18" charset="0"/>
              </a:rPr>
              <a:t>. Diğer adımları ne kadar hızlandırırsan hızlandır, ameliyat sayısını 15’ten 16’ya çıkaramazsın.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DCAD01C7-8825-FE6F-98CF-C6E46FFBB4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008216"/>
              </p:ext>
            </p:extLst>
          </p:nvPr>
        </p:nvGraphicFramePr>
        <p:xfrm>
          <a:off x="8830734" y="2286000"/>
          <a:ext cx="3536698" cy="3323165"/>
        </p:xfrm>
        <a:graphic>
          <a:graphicData uri="http://schemas.openxmlformats.org/drawingml/2006/table">
            <a:tbl>
              <a:tblPr/>
              <a:tblGrid>
                <a:gridCol w="1671290">
                  <a:extLst>
                    <a:ext uri="{9D8B030D-6E8A-4147-A177-3AD203B41FA5}">
                      <a16:colId xmlns:a16="http://schemas.microsoft.com/office/drawing/2014/main" val="1318558889"/>
                    </a:ext>
                  </a:extLst>
                </a:gridCol>
                <a:gridCol w="1865408">
                  <a:extLst>
                    <a:ext uri="{9D8B030D-6E8A-4147-A177-3AD203B41FA5}">
                      <a16:colId xmlns:a16="http://schemas.microsoft.com/office/drawing/2014/main" val="2125926444"/>
                    </a:ext>
                  </a:extLst>
                </a:gridCol>
              </a:tblGrid>
              <a:tr h="664633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200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Adım (Halka)</a:t>
                      </a:r>
                      <a:endParaRPr lang="tr-TR" sz="12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200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Günlük Kapasite</a:t>
                      </a:r>
                      <a:endParaRPr lang="tr-TR" sz="12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690956"/>
                  </a:ext>
                </a:extLst>
              </a:tr>
              <a:tr h="664633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2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Ön muayene</a:t>
                      </a:r>
                      <a:endParaRPr lang="tr-TR" sz="12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20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100 hasta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8029809"/>
                  </a:ext>
                </a:extLst>
              </a:tr>
              <a:tr h="664633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200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Detaylı inceleme</a:t>
                      </a:r>
                      <a:endParaRPr lang="tr-TR" sz="12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20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50 hasta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2577187"/>
                  </a:ext>
                </a:extLst>
              </a:tr>
              <a:tr h="664633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200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Ameliyat</a:t>
                      </a:r>
                      <a:endParaRPr lang="tr-TR" sz="12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200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15 hasta</a:t>
                      </a:r>
                      <a:endParaRPr lang="tr-TR" sz="12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844353"/>
                  </a:ext>
                </a:extLst>
              </a:tr>
              <a:tr h="664633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200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Ameliyat Sonrası Takip</a:t>
                      </a:r>
                      <a:endParaRPr lang="tr-TR" sz="12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2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60 hasta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209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056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E8C4D-E208-D879-D034-8D87B9E7D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8020033-F11E-5F1E-5565-36FD228EB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Kısıt Altında En Karlı Kullanım - En Değerli Dakika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C4C267-E48D-975D-EF0D-C5C690562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Elimizde kısıtlı kaynak (örneğin makine saati) varsa, bu kaynağın her bir dakikasını/saatini en yüksek kârı getirecek ürüne vermeliyiz.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Yanlış Karar Yöntemi</a:t>
            </a:r>
            <a:r>
              <a:rPr lang="tr-TR" dirty="0">
                <a:latin typeface="American Typewriter Condensed L" panose="02090306020004020304" pitchFamily="18" charset="0"/>
              </a:rPr>
              <a:t>: Birim başına en çok kârı (Birim Katkı </a:t>
            </a:r>
            <a:r>
              <a:rPr lang="tr-TR" dirty="0" err="1">
                <a:latin typeface="American Typewriter Condensed L" panose="02090306020004020304" pitchFamily="18" charset="0"/>
              </a:rPr>
              <a:t>Payı'nı</a:t>
            </a:r>
            <a:r>
              <a:rPr lang="tr-TR" dirty="0">
                <a:latin typeface="American Typewriter Condensed L" panose="02090306020004020304" pitchFamily="18" charset="0"/>
              </a:rPr>
              <a:t>) getireni seçmek. (Bu, çoğu zaman yanlıştır!)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merican Typewriter Condensed L" panose="02090306020004020304" pitchFamily="18" charset="0"/>
              </a:rPr>
              <a:t>Doğru Karar Yöntemi: </a:t>
            </a:r>
            <a:r>
              <a:rPr lang="tr-TR" dirty="0">
                <a:latin typeface="American Typewriter Condensed L" panose="02090306020004020304" pitchFamily="18" charset="0"/>
              </a:rPr>
              <a:t>Kısıtlı Kaynağın Birimi Başına En Yüksek Katkı </a:t>
            </a:r>
            <a:r>
              <a:rPr lang="tr-TR" dirty="0" err="1">
                <a:latin typeface="American Typewriter Condensed L" panose="02090306020004020304" pitchFamily="18" charset="0"/>
              </a:rPr>
              <a:t>Payı'nı</a:t>
            </a:r>
            <a:r>
              <a:rPr lang="tr-TR" dirty="0">
                <a:latin typeface="American Typewriter Condensed L" panose="02090306020004020304" pitchFamily="18" charset="0"/>
              </a:rPr>
              <a:t> getireni seçmek.</a:t>
            </a:r>
          </a:p>
        </p:txBody>
      </p:sp>
    </p:spTree>
    <p:extLst>
      <p:ext uri="{BB962C8B-B14F-4D97-AF65-F5344CB8AC3E}">
        <p14:creationId xmlns:p14="http://schemas.microsoft.com/office/powerpoint/2010/main" val="1958186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FDDC9-822C-11DD-B7D4-37BAE65DB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2617F0-D0F9-5C51-24C3-CEA4073A0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Olay: Bisiklet Çantaları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618FDD-2430-4279-4D2D-A6804A607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936" y="2215557"/>
            <a:ext cx="10168128" cy="1091653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Mountain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Goat</a:t>
            </a:r>
            <a:r>
              <a:rPr lang="tr-TR" dirty="0">
                <a:latin typeface="American Typewriter Condensed L" panose="02090306020004020304" pitchFamily="18" charset="0"/>
              </a:rPr>
              <a:t>, iki farklı bisiklet çantası (</a:t>
            </a:r>
            <a:r>
              <a:rPr lang="tr-TR" dirty="0" err="1">
                <a:latin typeface="American Typewriter Condensed L" panose="02090306020004020304" pitchFamily="18" charset="0"/>
              </a:rPr>
              <a:t>pannier</a:t>
            </a:r>
            <a:r>
              <a:rPr lang="tr-TR" dirty="0">
                <a:latin typeface="American Typewriter Condensed L" panose="02090306020004020304" pitchFamily="18" charset="0"/>
              </a:rPr>
              <a:t>) üretiyor. Kısıt (Darboğaz) ise Dikiş Makinesi Süresi. Ayda sadece 12.000 dakika dikiş süresi var.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5C790E01-0130-D9DB-4B81-6D43FE8644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684173"/>
              </p:ext>
            </p:extLst>
          </p:nvPr>
        </p:nvGraphicFramePr>
        <p:xfrm>
          <a:off x="941832" y="3307210"/>
          <a:ext cx="10515600" cy="155448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398892819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36337411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84662357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07168891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3917085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Ürün</a:t>
                      </a:r>
                      <a:endParaRPr lang="tr-TR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Birim Satış Fiyatı</a:t>
                      </a:r>
                      <a:endParaRPr lang="tr-TR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Birim Değişken Maliyet</a:t>
                      </a:r>
                      <a:endParaRPr lang="tr-TR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Birim Katkı Payı</a:t>
                      </a:r>
                      <a:endParaRPr lang="tr-TR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 Ürün İçin Gerekli Dikiş Süresi (Kısıt)</a:t>
                      </a:r>
                      <a:endParaRPr lang="tr-TR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6634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Dağ Modeli</a:t>
                      </a:r>
                      <a:endParaRPr lang="tr-TR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$25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$10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$15</a:t>
                      </a:r>
                      <a:endParaRPr lang="tr-TR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2 dakika</a:t>
                      </a:r>
                      <a:endParaRPr lang="tr-TR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72466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Tur Modeli</a:t>
                      </a:r>
                      <a:endParaRPr lang="tr-TR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$30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$18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$12</a:t>
                      </a:r>
                      <a:endParaRPr lang="tr-TR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 dakika</a:t>
                      </a:r>
                      <a:endParaRPr lang="tr-TR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659213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3053B654-7051-2F76-605B-2748F41EEFC7}"/>
              </a:ext>
            </a:extLst>
          </p:cNvPr>
          <p:cNvSpPr txBox="1"/>
          <p:nvPr/>
        </p:nvSpPr>
        <p:spPr>
          <a:xfrm>
            <a:off x="855866" y="5329725"/>
            <a:ext cx="106015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tr-TR" sz="2400" b="1" dirty="0">
                <a:latin typeface="American Typewriter Condensed L" panose="02090306020004020304" pitchFamily="18" charset="0"/>
              </a:rPr>
              <a:t>1. Hata (Hızlı Karar): </a:t>
            </a:r>
            <a:r>
              <a:rPr lang="tr-TR" sz="2400" dirty="0">
                <a:latin typeface="American Typewriter Condensed L" panose="02090306020004020304" pitchFamily="18" charset="0"/>
              </a:rPr>
              <a:t>"Dağ </a:t>
            </a:r>
            <a:r>
              <a:rPr lang="tr-TR" sz="2400" dirty="0" err="1">
                <a:latin typeface="American Typewriter Condensed L" panose="02090306020004020304" pitchFamily="18" charset="0"/>
              </a:rPr>
              <a:t>Modeli'nin</a:t>
            </a:r>
            <a:r>
              <a:rPr lang="tr-TR" sz="2400" dirty="0">
                <a:latin typeface="American Typewriter Condensed L" panose="02090306020004020304" pitchFamily="18" charset="0"/>
              </a:rPr>
              <a:t> $15 katkı payı Tur </a:t>
            </a:r>
            <a:r>
              <a:rPr lang="tr-TR" sz="2400" dirty="0" err="1">
                <a:latin typeface="American Typewriter Condensed L" panose="02090306020004020304" pitchFamily="18" charset="0"/>
              </a:rPr>
              <a:t>Modeli'nin</a:t>
            </a:r>
            <a:r>
              <a:rPr lang="tr-TR" sz="2400" dirty="0">
                <a:latin typeface="American Typewriter Condensed L" panose="02090306020004020304" pitchFamily="18" charset="0"/>
              </a:rPr>
              <a:t> $12'sinden yüksek. O halde Dağ </a:t>
            </a:r>
            <a:r>
              <a:rPr lang="tr-TR" sz="2400" dirty="0" err="1">
                <a:latin typeface="American Typewriter Condensed L" panose="02090306020004020304" pitchFamily="18" charset="0"/>
              </a:rPr>
              <a:t>Modeli'ne</a:t>
            </a:r>
            <a:r>
              <a:rPr lang="tr-TR" sz="2400" dirty="0">
                <a:latin typeface="American Typewriter Condensed L" panose="02090306020004020304" pitchFamily="18" charset="0"/>
              </a:rPr>
              <a:t> ağırlık vermeliyiz."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>
                <a:latin typeface="American Typewriter Condensed L" panose="02090306020004020304" pitchFamily="18" charset="0"/>
              </a:rPr>
              <a:t>Hayır! Bu sadece ürün başına kâra bakmaktır, zaman başına kâra bakmaz.</a:t>
            </a:r>
          </a:p>
        </p:txBody>
      </p:sp>
    </p:spTree>
    <p:extLst>
      <p:ext uri="{BB962C8B-B14F-4D97-AF65-F5344CB8AC3E}">
        <p14:creationId xmlns:p14="http://schemas.microsoft.com/office/powerpoint/2010/main" val="273398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F8C84-9154-72CB-B3B3-6B569BA26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71FCE0A-76CF-7ECD-E3CB-2E598FCD9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Hesaplama: Kısıtlı Kaynak Başına Katkı Payı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312CEA08-C605-F78E-0763-60D18A146C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just">
                  <a:buNone/>
                </a:pPr>
                <a:r>
                  <a:rPr lang="tr-TR" dirty="0">
                    <a:latin typeface="American Typewriter Condensed L" panose="02090306020004020304" pitchFamily="18" charset="0"/>
                  </a:rPr>
                  <a:t>Şimdi dikiş makinesinin bir dakikasının bize ne kadar kazandırdığına bakalım: </a:t>
                </a:r>
              </a:p>
              <a:p>
                <a:pPr marL="0" indent="0" algn="just">
                  <a:buNone/>
                </a:pPr>
                <a:endParaRPr lang="tr-TR" dirty="0">
                  <a:latin typeface="American Typewriter Condensed L" panose="02090306020004020304" pitchFamily="18" charset="0"/>
                </a:endParaRPr>
              </a:p>
              <a:p>
                <a:pPr marL="0" indent="0" algn="just">
                  <a:buNone/>
                </a:pPr>
                <a:r>
                  <a:rPr lang="tr-TR" dirty="0">
                    <a:latin typeface="American Typewriter Condensed L" panose="02090306020004020304" pitchFamily="18" charset="0"/>
                  </a:rPr>
                  <a:t>Kısıt Birimi Başına Katkı Payı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Birim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Katk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ı 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Pay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ı</m:t>
                        </m:r>
                      </m:num>
                      <m:den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1 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Birim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 İç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in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Gerekli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ı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ı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tl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ı 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Kaynak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Miktar</m:t>
                        </m:r>
                        <m:r>
                          <m:rPr>
                            <m:nor/>
                          </m:rPr>
                          <a:rPr lang="tr-TR" dirty="0">
                            <a:latin typeface="American Typewriter Condensed L" panose="02090306020004020304" pitchFamily="18" charset="0"/>
                          </a:rPr>
                          <m:t>ı</m:t>
                        </m:r>
                      </m:den>
                    </m:f>
                  </m:oMath>
                </a14:m>
                <a:endParaRPr lang="tr-TR" dirty="0">
                  <a:latin typeface="American Typewriter Condensed L" panose="02090306020004020304" pitchFamily="18" charset="0"/>
                </a:endParaRPr>
              </a:p>
              <a:p>
                <a:pPr marL="0" indent="0" algn="just">
                  <a:buNone/>
                </a:pPr>
                <a:endParaRPr lang="tr-TR" dirty="0">
                  <a:latin typeface="American Typewriter Condensed L" panose="02090306020004020304" pitchFamily="18" charset="0"/>
                </a:endParaRPr>
              </a:p>
              <a:p>
                <a:pPr marL="0" indent="0" algn="just">
                  <a:buNone/>
                </a:pPr>
                <a:endParaRPr lang="tr-TR" dirty="0">
                  <a:latin typeface="American Typewriter Condensed L" panose="02090306020004020304" pitchFamily="18" charset="0"/>
                </a:endParaRPr>
              </a:p>
            </p:txBody>
          </p:sp>
        </mc:Choice>
        <mc:Fallback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312CEA08-C605-F78E-0763-60D18A146C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73" t="-68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CC649211-E793-0493-A9DC-2A5A39B74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660823"/>
              </p:ext>
            </p:extLst>
          </p:nvPr>
        </p:nvGraphicFramePr>
        <p:xfrm>
          <a:off x="941832" y="4754880"/>
          <a:ext cx="10515600" cy="155448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339137203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65031608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6578677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483424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Ürün</a:t>
                      </a:r>
                      <a:endParaRPr lang="tr-TR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Birim Katkı Payı (A)</a:t>
                      </a:r>
                      <a:endParaRPr lang="tr-TR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Gerekli Dikiş Süresi (B)</a:t>
                      </a:r>
                      <a:endParaRPr lang="tr-TR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Dikiş Dakikası Başına Katkı Payı (A / B)</a:t>
                      </a:r>
                      <a:endParaRPr lang="tr-TR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69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Dağ Modeli</a:t>
                      </a:r>
                      <a:endParaRPr lang="tr-TR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$15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2 dakika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$7.50 / dakika</a:t>
                      </a:r>
                      <a:endParaRPr lang="tr-TR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0949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Tur Modeli</a:t>
                      </a:r>
                      <a:endParaRPr lang="tr-TR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$12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 dakika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$12.00 / dakika</a:t>
                      </a:r>
                      <a:endParaRPr lang="tr-TR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8410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0751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EFD0D-C14A-7C90-231B-B3FE877E1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980D7D-04B9-681B-8F2C-F28DF581B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Sonuç: Tur Modeli Daha Karlı!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717840B-413A-D7D3-B2B4-388473D30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Dikiş makinesinin her bir dakikası, Tur Modeli üretildiğinde şirkete $12.00 kazandırırken, Dağ Modeli üretildiğinde sadece $7.50 kazandırıyor.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Kural</a:t>
            </a:r>
            <a:r>
              <a:rPr lang="tr-TR" dirty="0">
                <a:latin typeface="American Typewriter Condensed L" panose="02090306020004020304" pitchFamily="18" charset="0"/>
              </a:rPr>
              <a:t>: Kısıtlı kaynağınızı her zaman Dakika Başına En Yüksek Katkı Payı getiren ürüne ayırın.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Karar</a:t>
            </a:r>
            <a:r>
              <a:rPr lang="tr-TR" dirty="0">
                <a:latin typeface="American Typewriter Condensed L" panose="02090306020004020304" pitchFamily="18" charset="0"/>
              </a:rPr>
              <a:t>: Önce piyasa talebinin tamamını (7.000 adet) Tur Modeli için üretmeli, kalan süreyi Dağ Modeli için kullanmalıyız.</a:t>
            </a:r>
          </a:p>
        </p:txBody>
      </p:sp>
    </p:spTree>
    <p:extLst>
      <p:ext uri="{BB962C8B-B14F-4D97-AF65-F5344CB8AC3E}">
        <p14:creationId xmlns:p14="http://schemas.microsoft.com/office/powerpoint/2010/main" val="3727535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68FAA-2A95-7E36-D95D-A7F031711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C0D71C-5D0C-F73D-DC96-2327E1042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Kısıtı Yönetmek (Engeli Yükseltmek)</a:t>
            </a:r>
            <a:br>
              <a:rPr lang="tr-TR" b="0" dirty="0">
                <a:latin typeface="American Typewriter Condensed L" panose="02090306020004020304" pitchFamily="18" charset="0"/>
              </a:rPr>
            </a:br>
            <a:r>
              <a:rPr lang="tr-TR" b="0" dirty="0">
                <a:latin typeface="American Typewriter Condensed L" panose="02090306020004020304" pitchFamily="18" charset="0"/>
              </a:rPr>
              <a:t>Kısıtı Gevşetmek (</a:t>
            </a:r>
            <a:r>
              <a:rPr lang="tr-TR" b="0" dirty="0" err="1">
                <a:latin typeface="American Typewriter Condensed L" panose="02090306020004020304" pitchFamily="18" charset="0"/>
              </a:rPr>
              <a:t>Relaxing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the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Constraint</a:t>
            </a:r>
            <a:r>
              <a:rPr lang="tr-TR" b="0" dirty="0">
                <a:latin typeface="American Typewriter Condensed L" panose="02090306020004020304" pitchFamily="18" charset="0"/>
              </a:rPr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69BF3C5-10BF-B412-99BB-BAE27FC3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En kârlı ürünü seçmek harika, ama asıl büyük kârı, o darboğazı ortadan kaldırarak veya kapasitesini artırarak elde edebiliriz.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Kısıtı Gevşetmek: Darboğaz olan kaynağın kapasitesini artırmaktır (</a:t>
            </a:r>
            <a:r>
              <a:rPr lang="tr-TR" dirty="0" err="1">
                <a:latin typeface="American Typewriter Condensed L" panose="02090306020004020304" pitchFamily="18" charset="0"/>
              </a:rPr>
              <a:t>Örn</a:t>
            </a:r>
            <a:r>
              <a:rPr lang="tr-TR" dirty="0">
                <a:latin typeface="American Typewriter Condensed L" panose="02090306020004020304" pitchFamily="18" charset="0"/>
              </a:rPr>
              <a:t>: Dikiş Makinesi süresini artırmak).</a:t>
            </a:r>
          </a:p>
        </p:txBody>
      </p:sp>
    </p:spTree>
    <p:extLst>
      <p:ext uri="{BB962C8B-B14F-4D97-AF65-F5344CB8AC3E}">
        <p14:creationId xmlns:p14="http://schemas.microsoft.com/office/powerpoint/2010/main" val="2784556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83FFF-4E2E-4FB8-F509-3CF7E873E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54563E7-348B-82BB-6561-3C1D06A77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Kısıtı Gevşetmenin Değeri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40517BA-A549-4F09-F969-F3CD98F61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Ekstra 1 saat dikiş süresi kazanmak, şirkete en az $720 (Tur Modeli için $12/dakika * 60 dakika) kazandırır.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Bu, o makine operatörüne ekstra mesai ücreti ödemeye bile değer! (</a:t>
            </a:r>
            <a:r>
              <a:rPr lang="tr-TR" dirty="0" err="1">
                <a:latin typeface="American Typewriter Condensed L" panose="02090306020004020304" pitchFamily="18" charset="0"/>
              </a:rPr>
              <a:t>Örn</a:t>
            </a:r>
            <a:r>
              <a:rPr lang="tr-TR" dirty="0">
                <a:latin typeface="American Typewriter Condensed L" panose="02090306020004020304" pitchFamily="18" charset="0"/>
              </a:rPr>
              <a:t>: Normal saat ücreti $20/saat olsa, $720'ye kadar ödemeyi düşünebiliriz.)</a:t>
            </a:r>
          </a:p>
        </p:txBody>
      </p:sp>
    </p:spTree>
    <p:extLst>
      <p:ext uri="{BB962C8B-B14F-4D97-AF65-F5344CB8AC3E}">
        <p14:creationId xmlns:p14="http://schemas.microsoft.com/office/powerpoint/2010/main" val="908131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F9F85-86F8-5615-3D75-10BF3CA76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786C63-B622-50BC-2D99-79E7D8D1B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Kısıt Yönetim Stratejileri (Eylem Planı)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C0607A4-CDDB-AB6A-B65B-19C5C5095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Fazla Mesai: </a:t>
            </a:r>
            <a:r>
              <a:rPr lang="tr-TR" dirty="0">
                <a:latin typeface="American Typewriter Condensed L" panose="02090306020004020304" pitchFamily="18" charset="0"/>
              </a:rPr>
              <a:t>Darboğazda çalışanları (bizim örneğimizde dikiş makinesi operatörünü) fazla mesaiye teşvik etmek.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Dış Kaynak Kullanımı:</a:t>
            </a:r>
            <a:r>
              <a:rPr lang="tr-TR" dirty="0">
                <a:latin typeface="American Typewriter Condensed L" panose="02090306020004020304" pitchFamily="18" charset="0"/>
              </a:rPr>
              <a:t> Darboğaz iş yükünün bir kısmını dışarıdaki bir firmaya yaptırmak (Taşeronluk).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Yatırım</a:t>
            </a:r>
            <a:r>
              <a:rPr lang="tr-TR" dirty="0">
                <a:latin typeface="American Typewriter Condensed L" panose="02090306020004020304" pitchFamily="18" charset="0"/>
              </a:rPr>
              <a:t>: Darboğaz olan makineden bir tane daha almak (Yeni Dikiş Makinesi).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İşgücü Kaydırma</a:t>
            </a:r>
            <a:r>
              <a:rPr lang="tr-TR" dirty="0">
                <a:latin typeface="American Typewriter Condensed L" panose="02090306020004020304" pitchFamily="18" charset="0"/>
              </a:rPr>
              <a:t>: Boşta duran veya kapasitesinin altında çalışan diğer departmanlardaki işçileri Darboğaza kaydırmak.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Sıfır Hata</a:t>
            </a:r>
            <a:r>
              <a:rPr lang="tr-TR" dirty="0">
                <a:latin typeface="American Typewriter Condensed L" panose="02090306020004020304" pitchFamily="18" charset="0"/>
              </a:rPr>
              <a:t>: Darboğazda üretilen hatalı ürünleri azaltmak. Çünkü her hatalı ürün, satılabilecek kârlı bir ürünün yerini çalar.</a:t>
            </a:r>
          </a:p>
        </p:txBody>
      </p:sp>
    </p:spTree>
    <p:extLst>
      <p:ext uri="{BB962C8B-B14F-4D97-AF65-F5344CB8AC3E}">
        <p14:creationId xmlns:p14="http://schemas.microsoft.com/office/powerpoint/2010/main" val="1128875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D1220-124F-0D1B-2E25-7F8D29807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C1BC363-BA26-8610-F4BF-912F1A877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American Typewriter Condensed L" panose="02090306020004020304" pitchFamily="18" charset="0"/>
              </a:rPr>
              <a:t>Temel nokta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F584FF-1E5B-771F-CCED-C280447E7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3600" dirty="0">
                <a:latin typeface="American Typewriter Condensed L" panose="02090306020004020304" pitchFamily="18" charset="0"/>
              </a:rPr>
              <a:t>Bir işletmede kârı en üst düzeye çıkarmak, en kârlı ürünü bulmaktan çok, en sınırlı kaynağınızı en akıllıca kullanmakla ilgilidir.</a:t>
            </a:r>
          </a:p>
        </p:txBody>
      </p:sp>
    </p:spTree>
    <p:extLst>
      <p:ext uri="{BB962C8B-B14F-4D97-AF65-F5344CB8AC3E}">
        <p14:creationId xmlns:p14="http://schemas.microsoft.com/office/powerpoint/2010/main" val="2941585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06EB3-4F7E-24A5-65A4-78601DC36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CA12E4-4F64-FA31-C4BA-7C30E9408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FDAF191-365E-239B-1CDC-DF3A7BC46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828056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</TotalTime>
  <Words>885</Words>
  <Application>Microsoft Macintosh PowerPoint</Application>
  <PresentationFormat>Geniş ekran</PresentationFormat>
  <Paragraphs>108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23" baseType="lpstr">
      <vt:lpstr>American Typewriter</vt:lpstr>
      <vt:lpstr>American Typewriter Condensed L</vt:lpstr>
      <vt:lpstr>Aptos</vt:lpstr>
      <vt:lpstr>Arial</vt:lpstr>
      <vt:lpstr>Calibri</vt:lpstr>
      <vt:lpstr>Cambria Math</vt:lpstr>
      <vt:lpstr>Google Sans Text</vt:lpstr>
      <vt:lpstr>Neue Haas Grotesk Text Pro</vt:lpstr>
      <vt:lpstr>AccentBoxVTI</vt:lpstr>
      <vt:lpstr>Yönetim Muhasebe</vt:lpstr>
      <vt:lpstr>Kısıtlı Kaynaklarla Karar Verme: En Akıllı Seçimi Nasıl Yaparız?</vt:lpstr>
      <vt:lpstr>Üç Adımda Süper Kararlar Vermek</vt:lpstr>
      <vt:lpstr>Kısıt (Constraint) Nedir? - Engelleyici Güç</vt:lpstr>
      <vt:lpstr>Darboğaz (Bottleneck) Örneği: Zincirin En Zayıf Halkası</vt:lpstr>
      <vt:lpstr>Kısıt Altında En Karlı Kullanım - En Değerli Dakika</vt:lpstr>
      <vt:lpstr>Örnek Olay: Bisiklet Çantaları</vt:lpstr>
      <vt:lpstr>Hesaplama: Kısıtlı Kaynak Başına Katkı Payı</vt:lpstr>
      <vt:lpstr>Sonuç: Tur Modeli Daha Karlı!</vt:lpstr>
      <vt:lpstr>Kısıtı Yönetmek (Engeli Yükseltmek) Kısıtı Gevşetmek (Relaxing the Constraint)</vt:lpstr>
      <vt:lpstr>Kısıtı Gevşetmenin Değeri</vt:lpstr>
      <vt:lpstr>Kısıt Yönetim Stratejileri (Eylem Planı)</vt:lpstr>
      <vt:lpstr>Temel nokta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Serhan GÜRKAN</cp:lastModifiedBy>
  <cp:revision>190</cp:revision>
  <dcterms:created xsi:type="dcterms:W3CDTF">2025-09-21T08:31:17Z</dcterms:created>
  <dcterms:modified xsi:type="dcterms:W3CDTF">2025-11-30T11:31:14Z</dcterms:modified>
</cp:coreProperties>
</file>