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397" r:id="rId3"/>
    <p:sldId id="398" r:id="rId4"/>
    <p:sldId id="399" r:id="rId5"/>
    <p:sldId id="400" r:id="rId6"/>
    <p:sldId id="423" r:id="rId7"/>
    <p:sldId id="424" r:id="rId8"/>
    <p:sldId id="425" r:id="rId9"/>
    <p:sldId id="426" r:id="rId10"/>
    <p:sldId id="401" r:id="rId11"/>
    <p:sldId id="402" r:id="rId12"/>
    <p:sldId id="403" r:id="rId13"/>
    <p:sldId id="404" r:id="rId14"/>
    <p:sldId id="405" r:id="rId15"/>
    <p:sldId id="406" r:id="rId16"/>
    <p:sldId id="407" r:id="rId17"/>
    <p:sldId id="408" r:id="rId18"/>
    <p:sldId id="409" r:id="rId19"/>
    <p:sldId id="410" r:id="rId20"/>
    <p:sldId id="412" r:id="rId21"/>
    <p:sldId id="411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67"/>
    <p:restoredTop sz="94690"/>
  </p:normalViewPr>
  <p:slideViewPr>
    <p:cSldViewPr snapToGrid="0">
      <p:cViewPr varScale="1">
        <p:scale>
          <a:sx n="151" d="100"/>
          <a:sy n="151" d="100"/>
        </p:scale>
        <p:origin x="1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BD09-6867-B679-587E-FFEEB1CBA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F72F1B-FE6A-5C94-DDFF-8EC34E76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Menkul Kıymet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854920-0EF5-FFA8-D581-F210AF8F9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Menkul kıymet = Paranızı değerlendirdiğiniz finansal ürünler. İşletmeler kullanmadıkları nakitlerini şu araçlara yatırabilir: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Hisse senedi (bir şirkete ortak olma)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Tahvil / Bono (devlete veya özel şirkete borç verme)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Diğer finansal araçlar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ctr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 “Bankada boş boş duran para değer kaybeder. Şirketler bu parayı çalıştırmak ister.”</a:t>
            </a:r>
          </a:p>
        </p:txBody>
      </p:sp>
    </p:spTree>
    <p:extLst>
      <p:ext uri="{BB962C8B-B14F-4D97-AF65-F5344CB8AC3E}">
        <p14:creationId xmlns:p14="http://schemas.microsoft.com/office/powerpoint/2010/main" val="227192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D0498-E026-44F1-89A8-EE5C07F1A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D5DEB9-26D8-87C4-900C-CA7426E12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Neden Menkul Kıymet Alınır?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238283-93A7-FD06-F0BC-506563DBF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Faiz / kar payı (temettü) kazanmak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Fiyat artınca satıp kar etmek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Paraya hızlı çevrilebilmesi (pazarlanabilirlik)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Akılda tut: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“1 yıldan kısa süre tutmak = Geçici yatırım”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“1 yıldan uzun tutmak = Uzun vadeli yatırım”</a:t>
            </a:r>
          </a:p>
        </p:txBody>
      </p:sp>
    </p:spTree>
    <p:extLst>
      <p:ext uri="{BB962C8B-B14F-4D97-AF65-F5344CB8AC3E}">
        <p14:creationId xmlns:p14="http://schemas.microsoft.com/office/powerpoint/2010/main" val="600910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223A1-DC98-4272-7F38-BF290586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5FAEA3-8132-9BBC-0828-62206395A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Hisse Senedi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3A79F1-6854-EDFE-F0E1-80A889F5B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Hisse senedi = “Bir şirketin küçük bir parçası.” Bir hisse aldığında: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Şirkete ortak olursun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Temettü alabilirsin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Fiyat yükselirse kar, düşerse zarar edersin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🎯 “Arçelik hissesi aldığında, Arçelik’in minicik bir ortağısın. Şirket kar ederse sen de ediyorsun.”</a:t>
            </a:r>
          </a:p>
        </p:txBody>
      </p:sp>
    </p:spTree>
    <p:extLst>
      <p:ext uri="{BB962C8B-B14F-4D97-AF65-F5344CB8AC3E}">
        <p14:creationId xmlns:p14="http://schemas.microsoft.com/office/powerpoint/2010/main" val="4163056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5431A-0B4B-F34E-CC97-3A4579273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969E4A-89BD-26DA-A204-941297B7A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American Typewriter Condensed L" panose="02090306020004020304" pitchFamily="18" charset="0"/>
              </a:rPr>
              <a:t>Hisse Senedi Neden ‘Sermaye Piyasası Aracı’dır?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93CF49-CBC9-EDF9-EF17-FADD98E5E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Çünkü şirketler hisse senedi çıkararak sermaye toplar (borç değil, ortaklık).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Yatırımcılar bu hisseleri Borsa İstanbul gibi piyasalar üzerinden alıp satar.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İşlemler MKK (Merkezi Kayıt Kuruluşu) üzerinde kayden saklanır.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Para transferleri Takasbank tarafından gerçekleştirilir.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Hisse senedi fiziksel bir kağıt değildir; tamamen elektronik kayıttır.</a:t>
            </a:r>
          </a:p>
        </p:txBody>
      </p:sp>
    </p:spTree>
    <p:extLst>
      <p:ext uri="{BB962C8B-B14F-4D97-AF65-F5344CB8AC3E}">
        <p14:creationId xmlns:p14="http://schemas.microsoft.com/office/powerpoint/2010/main" val="1255018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7BC09-07EF-9F18-9326-B915332A6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306290-1EDC-3A0C-4394-0B8D4F880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Borsada Hisse Fiyatı Neden Değişir?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79FE7D-B62C-4820-48EC-07F9E942C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Arz–Talep Dengesi (Temel Mantık)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hisseyi alan çok olursa → fiyat yükselir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Hisseyi satan çok olursa → fiyat düşer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Bu dengeyi etkileyen faktörler: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Beklentiler, şirket haberleri, ekonomik veriler, psikoloji, küresel gelişmeler.</a:t>
            </a: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Bu yüzden borsa fiyatları anlık olarak değişir.</a:t>
            </a:r>
          </a:p>
        </p:txBody>
      </p:sp>
    </p:spTree>
    <p:extLst>
      <p:ext uri="{BB962C8B-B14F-4D97-AF65-F5344CB8AC3E}">
        <p14:creationId xmlns:p14="http://schemas.microsoft.com/office/powerpoint/2010/main" val="1520174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C8DC8-3130-B274-1514-16F2F7106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C49ED4-B5DE-1E63-CC93-66FE80825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Tahvil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0DEF05-239B-09C7-F262-834904C67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Tahvil = Bir kurumun borçlanmak için çıkardığı uzun vadeli borç senedidir.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Tahvili alan kişi → Kuruma borç veren konumundadır.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Devlet → “Devlet tahvili”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Özel şirketler → “Özel sektör tahvili”</a:t>
            </a: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Basit düşün</a:t>
            </a:r>
            <a:r>
              <a:rPr lang="tr-TR" dirty="0">
                <a:latin typeface="American Typewriter Condensed L" panose="02090306020004020304" pitchFamily="18" charset="0"/>
              </a:rPr>
              <a:t>: “Hisse senedi ile ortak olursun, tahvil ile borç verirsin.”</a:t>
            </a:r>
          </a:p>
        </p:txBody>
      </p:sp>
    </p:spTree>
    <p:extLst>
      <p:ext uri="{BB962C8B-B14F-4D97-AF65-F5344CB8AC3E}">
        <p14:creationId xmlns:p14="http://schemas.microsoft.com/office/powerpoint/2010/main" val="957849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9BFC9-9B0F-E669-5F3A-D9BC7412E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FA44A1-7790-EEDC-E508-9ED7ABBAD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Tahvil Ne Sağlar?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700C4B-41A9-1F51-7F0D-046420961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1. Düzenli Faiz Geliri (Kupon)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Tahvil, belirli dönemlerde sabit, değişken veya enflasyona endeksli faiz ödemesi yapar.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Tahvil = düzenli nakit akışı.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dirty="0">
                <a:latin typeface="American Typewriter Condensed L" panose="02090306020004020304" pitchFamily="18" charset="0"/>
              </a:rPr>
              <a:t>2. Vade Sonunda Anaparanın Geri Ödenmesi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Vade dolduğunda yatırımcı, tahvile ödediği anaparayı aynen geri alır.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Tahvil = borç verme, vade sonunda geri alma.</a:t>
            </a:r>
          </a:p>
        </p:txBody>
      </p:sp>
    </p:spTree>
    <p:extLst>
      <p:ext uri="{BB962C8B-B14F-4D97-AF65-F5344CB8AC3E}">
        <p14:creationId xmlns:p14="http://schemas.microsoft.com/office/powerpoint/2010/main" val="276487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6FD3B-9CFC-252A-1533-DE963F252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2FC897-815F-5C7D-2DA4-C1B06643A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Mini 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C819A4-13C6-BDE9-29E6-F693EB622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Birine 10.000 TL borç veriyorsun. Her ay 200 TL faiz ödüyor ve 1 yıl sonunda 10.000 TL’yi geri veriyor.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→ Bu tam olarak tahvil mantığıdır.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10.000 TL = anapara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200 TL = kupon (faiz) X 12 ay = 2.400TL faiz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 yıl sonra geri ödeme = itfa</a:t>
            </a:r>
          </a:p>
        </p:txBody>
      </p:sp>
    </p:spTree>
    <p:extLst>
      <p:ext uri="{BB962C8B-B14F-4D97-AF65-F5344CB8AC3E}">
        <p14:creationId xmlns:p14="http://schemas.microsoft.com/office/powerpoint/2010/main" val="1104289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F8A7D-0494-656A-DC10-EF20CB7C1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7F9590-EB4C-9D26-6F97-5EFBBFA18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110 Hisse Senetleri Hesabının Mantığı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D3676A-94F8-62A1-A3D5-B95F18630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hesap AKTİF karakterli bir hesaptır.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Hisse senedi satın alındığında → Borç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Hisse senedi satıldığında → Alacak</a:t>
            </a:r>
          </a:p>
        </p:txBody>
      </p:sp>
    </p:spTree>
    <p:extLst>
      <p:ext uri="{BB962C8B-B14F-4D97-AF65-F5344CB8AC3E}">
        <p14:creationId xmlns:p14="http://schemas.microsoft.com/office/powerpoint/2010/main" val="1196666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41D78-AD09-7A5E-F07E-BE1A47DCC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66D5F9-2D25-A9A5-B718-567606FB2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1: Hisse Senedi Satın Alma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3C7C9F-FC8D-6F89-DE06-4D3C3D771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 Borsa İstanbul’da işlem gören 10.000 adet Arçelik hisse senedi alıyor.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Alış fiyatı: 12,50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 alış: 125.000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Komisyon: 1.000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Para banka hesabından ödeniyor.</a:t>
            </a:r>
          </a:p>
        </p:txBody>
      </p:sp>
    </p:spTree>
    <p:extLst>
      <p:ext uri="{BB962C8B-B14F-4D97-AF65-F5344CB8AC3E}">
        <p14:creationId xmlns:p14="http://schemas.microsoft.com/office/powerpoint/2010/main" val="3851065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E2C58-88C7-EED0-294D-F42D1777C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86767D-FE7B-D930-FBB6-54C591847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Kayıt Mantığı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A50E46-A278-4A63-AB79-30ADB05D6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Hisse alıyoruz → 110 HİSSE SENETLERİ Hesabı Borç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Komisyon gider → 653 KOMİSYON GİDERİ Hesabı Borç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Para bankadan çıkıyor → 102 BANKALAR Hesabı Alacak</a:t>
            </a:r>
          </a:p>
        </p:txBody>
      </p:sp>
    </p:spTree>
    <p:extLst>
      <p:ext uri="{BB962C8B-B14F-4D97-AF65-F5344CB8AC3E}">
        <p14:creationId xmlns:p14="http://schemas.microsoft.com/office/powerpoint/2010/main" val="3175006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C1D5B-05D5-097E-B286-85572DA9C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7B0F95-0C24-B7DC-5A1E-9BC754D63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2: Hisseyi Daha Pahalıya Satmak (Kar)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784DD11-F882-5DF4-E48F-1ED3C1807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2.000 adet Arçelik hisse senedi satılıyor.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fiyatı: 13,50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Toplam satış: 27.000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Komisyon: 300 TL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Ne oldu?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Hisse değeri artmış → Satış karı var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Bankaya giren para = 27.000 – 300 = 26.700 TL</a:t>
            </a:r>
          </a:p>
        </p:txBody>
      </p:sp>
    </p:spTree>
    <p:extLst>
      <p:ext uri="{BB962C8B-B14F-4D97-AF65-F5344CB8AC3E}">
        <p14:creationId xmlns:p14="http://schemas.microsoft.com/office/powerpoint/2010/main" val="118391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70570-63A8-2771-C827-494C02F71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4CFA1A-E639-1B94-0B66-C22ED188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Kayıt Akışı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5698A3-8855-E312-E38F-89AA342C7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102 BANKALAR →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653 KOMİSYON GİDERİ  →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110 HİSSE SENETLERİ → Alacak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645 MENKUL KIYMET SATIŞ KARI → Alacak</a:t>
            </a:r>
          </a:p>
        </p:txBody>
      </p:sp>
    </p:spTree>
    <p:extLst>
      <p:ext uri="{BB962C8B-B14F-4D97-AF65-F5344CB8AC3E}">
        <p14:creationId xmlns:p14="http://schemas.microsoft.com/office/powerpoint/2010/main" val="291488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7F75-A657-8168-3753-BD64D9AEA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490E92-1409-32EB-6E27-1BD2E572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3: Hisseyi Daha Ucuza Satmak (Zarar)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D18ABA-D019-BDF9-FC04-69AE490B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1.000 adet hisse satılıyor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fiyatı: 12 TL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Komisyon: 300 TL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Ne oldu?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Alış fiyatı yüksek (12,50TL), satış düşük (12TL) → 500 TL zarar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Bankaya giren para = 12.000 – 300 = 11.700 TL</a:t>
            </a:r>
          </a:p>
        </p:txBody>
      </p:sp>
    </p:spTree>
    <p:extLst>
      <p:ext uri="{BB962C8B-B14F-4D97-AF65-F5344CB8AC3E}">
        <p14:creationId xmlns:p14="http://schemas.microsoft.com/office/powerpoint/2010/main" val="1736516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5B937-D29F-4314-AF10-A440AF458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55AFCE-E8D0-DF98-24DD-1C82DCFB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Kayıt Akışı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735C4C-86E7-07D3-4BF0-4EDA0205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102 BANKALAR →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653 KOMİSYON GİDERİ  →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655 MENKUL KIYMET SATIŞ ZARARI →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110 HİSSE SENETLERİ → Alacak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978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0AEB6-EC66-ACD9-ED7B-07E8E4541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40EB81-B3C7-F414-A4B4-AFE4FB79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Hesabının Son Durumu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853FB44B-496C-F108-8766-9778DD6CB3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3988597"/>
              </p:ext>
            </p:extLst>
          </p:nvPr>
        </p:nvGraphicFramePr>
        <p:xfrm>
          <a:off x="745062" y="2721666"/>
          <a:ext cx="10167936" cy="1414668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389312">
                  <a:extLst>
                    <a:ext uri="{9D8B030D-6E8A-4147-A177-3AD203B41FA5}">
                      <a16:colId xmlns:a16="http://schemas.microsoft.com/office/drawing/2014/main" val="506135069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495626482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3388552632"/>
                    </a:ext>
                  </a:extLst>
                </a:gridCol>
              </a:tblGrid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Tarih</a:t>
                      </a:r>
                    </a:p>
                  </a:txBody>
                  <a:tcPr marL="88417" marR="88417" marT="44208" marB="4420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Borç</a:t>
                      </a:r>
                    </a:p>
                  </a:txBody>
                  <a:tcPr marL="88417" marR="88417" marT="44208" marB="4420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Alacak</a:t>
                      </a:r>
                    </a:p>
                  </a:txBody>
                  <a:tcPr marL="88417" marR="88417" marT="44208" marB="44208" anchor="ctr"/>
                </a:tc>
                <a:extLst>
                  <a:ext uri="{0D108BD9-81ED-4DB2-BD59-A6C34878D82A}">
                    <a16:rowId xmlns:a16="http://schemas.microsoft.com/office/drawing/2014/main" val="3721934946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10.08</a:t>
                      </a:r>
                    </a:p>
                  </a:txBody>
                  <a:tcPr marL="88417" marR="88417" marT="44208" marB="4420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125.000</a:t>
                      </a:r>
                    </a:p>
                  </a:txBody>
                  <a:tcPr marL="88417" marR="88417" marT="44208" marB="4420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1700"/>
                    </a:p>
                  </a:txBody>
                  <a:tcPr marL="88417" marR="88417" marT="44208" marB="44208" anchor="ctr"/>
                </a:tc>
                <a:extLst>
                  <a:ext uri="{0D108BD9-81ED-4DB2-BD59-A6C34878D82A}">
                    <a16:rowId xmlns:a16="http://schemas.microsoft.com/office/drawing/2014/main" val="1217197136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15.08</a:t>
                      </a:r>
                    </a:p>
                  </a:txBody>
                  <a:tcPr marL="88417" marR="88417" marT="44208" marB="4420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1700"/>
                    </a:p>
                  </a:txBody>
                  <a:tcPr marL="88417" marR="88417" marT="44208" marB="4420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25.000</a:t>
                      </a:r>
                    </a:p>
                  </a:txBody>
                  <a:tcPr marL="88417" marR="88417" marT="44208" marB="44208" anchor="ctr"/>
                </a:tc>
                <a:extLst>
                  <a:ext uri="{0D108BD9-81ED-4DB2-BD59-A6C34878D82A}">
                    <a16:rowId xmlns:a16="http://schemas.microsoft.com/office/drawing/2014/main" val="2893329152"/>
                  </a:ext>
                </a:extLst>
              </a:tr>
              <a:tr h="353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/>
                        <a:t>20.08</a:t>
                      </a:r>
                    </a:p>
                  </a:txBody>
                  <a:tcPr marL="88417" marR="88417" marT="44208" marB="4420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tr-TR" sz="1700"/>
                    </a:p>
                  </a:txBody>
                  <a:tcPr marL="88417" marR="88417" marT="44208" marB="4420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sz="1700" dirty="0"/>
                        <a:t>12.500</a:t>
                      </a:r>
                    </a:p>
                  </a:txBody>
                  <a:tcPr marL="88417" marR="88417" marT="44208" marB="44208" anchor="ctr"/>
                </a:tc>
                <a:extLst>
                  <a:ext uri="{0D108BD9-81ED-4DB2-BD59-A6C34878D82A}">
                    <a16:rowId xmlns:a16="http://schemas.microsoft.com/office/drawing/2014/main" val="2299556988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C8387DC7-B6BB-884E-BD1A-55D9B6B5D302}"/>
              </a:ext>
            </a:extLst>
          </p:cNvPr>
          <p:cNvSpPr txBox="1"/>
          <p:nvPr/>
        </p:nvSpPr>
        <p:spPr>
          <a:xfrm>
            <a:off x="677333" y="4622800"/>
            <a:ext cx="4758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Borç kalan = 87.500 TL</a:t>
            </a:r>
          </a:p>
          <a:p>
            <a:r>
              <a:rPr lang="tr-TR" dirty="0"/>
              <a:t>(İşletmenin elinde kalan hisselerin maliyeti.)</a:t>
            </a:r>
          </a:p>
        </p:txBody>
      </p:sp>
    </p:spTree>
    <p:extLst>
      <p:ext uri="{BB962C8B-B14F-4D97-AF65-F5344CB8AC3E}">
        <p14:creationId xmlns:p14="http://schemas.microsoft.com/office/powerpoint/2010/main" val="2264040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CD743-9E28-4412-4E4A-B9741BAE4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50689E-31D6-08E5-AD86-F8F6EFB9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Temettü (Kar Payı) İşlemi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8D2204-A8AB-C192-86D2-239C796B0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Temettü, bir şirketin dönem sonunda elde ettiği kârın, ortaklara payları oranında dağıtılmasıdır.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Hisse senedine sahip olmak = Şirketin küçük bir ortağı olmak → Kârdan pay alma hakkı doğar.</a:t>
            </a:r>
          </a:p>
        </p:txBody>
      </p:sp>
    </p:spTree>
    <p:extLst>
      <p:ext uri="{BB962C8B-B14F-4D97-AF65-F5344CB8AC3E}">
        <p14:creationId xmlns:p14="http://schemas.microsoft.com/office/powerpoint/2010/main" val="878177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C2CAE-26E3-19CA-6B01-C9FD6A5D4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07A89E-A20E-9864-3143-B4FB8BC6F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Temettü nasıl dağıtılır?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963F38-7EA4-A2ED-83B1-4E9585DF7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Şirket kâr eder.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Genel kurul “temettü dağıtımına” karar verir.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Dağıtılacak temettü miktarı ve tarih duyurulur.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Yatırımcıların hesapları Takasbank üzerinden otomatik olarak güncellenir.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Temettü, yatırımcının bankadaki yatırım hesabına “nakit giriş” olarak yansır.</a:t>
            </a:r>
          </a:p>
        </p:txBody>
      </p:sp>
    </p:spTree>
    <p:extLst>
      <p:ext uri="{BB962C8B-B14F-4D97-AF65-F5344CB8AC3E}">
        <p14:creationId xmlns:p14="http://schemas.microsoft.com/office/powerpoint/2010/main" val="1255112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E75CD-B74E-1F99-571C-F40AC1544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EFB845-A1DB-6AF1-2055-B2EDC1B86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Temettü Muhasebe Kaydı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FE4272-2249-F0BF-73C6-61FD89505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Banka Hesabı (102) → Borç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Çünkü işletmeye nakit girişi olur.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algn="just"/>
            <a:r>
              <a:rPr lang="tr-TR" dirty="0">
                <a:latin typeface="American Typewriter Condensed L" panose="02090306020004020304" pitchFamily="18" charset="0"/>
              </a:rPr>
              <a:t>640 – İştiraklerden Temettü Gelirleri → Alacak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Çünkü temettü, işletmenin elde ettiği bir finansal gelirdir.</a:t>
            </a:r>
          </a:p>
        </p:txBody>
      </p:sp>
    </p:spTree>
    <p:extLst>
      <p:ext uri="{BB962C8B-B14F-4D97-AF65-F5344CB8AC3E}">
        <p14:creationId xmlns:p14="http://schemas.microsoft.com/office/powerpoint/2010/main" val="2467738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6F7D-7EE0-D9C1-E4B2-791641CE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1BCA03-43AA-D786-A130-0AEEFEA6F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5CD1B8-2FCB-1908-8753-CEB926BF8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44034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821</Words>
  <Application>Microsoft Macintosh PowerPoint</Application>
  <PresentationFormat>Geniş ekran</PresentationFormat>
  <Paragraphs>128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7" baseType="lpstr">
      <vt:lpstr>American Typewriter</vt:lpstr>
      <vt:lpstr>American Typewriter Condensed L</vt:lpstr>
      <vt:lpstr>Arial</vt:lpstr>
      <vt:lpstr>Calibri</vt:lpstr>
      <vt:lpstr>Neue Haas Grotesk Text Pro</vt:lpstr>
      <vt:lpstr>AccentBoxVTI</vt:lpstr>
      <vt:lpstr>Genel Muhasebe 1</vt:lpstr>
      <vt:lpstr>Menkul Kıymet Nedir?</vt:lpstr>
      <vt:lpstr>Neden Menkul Kıymet Alınır?</vt:lpstr>
      <vt:lpstr>Hisse Senedi Nedir?</vt:lpstr>
      <vt:lpstr>Hisse Senedi Neden ‘Sermaye Piyasası Aracı’dır?</vt:lpstr>
      <vt:lpstr>Borsada Hisse Fiyatı Neden Değişir?</vt:lpstr>
      <vt:lpstr>Tahvil Nedir?</vt:lpstr>
      <vt:lpstr>Tahvil Ne Sağlar?</vt:lpstr>
      <vt:lpstr>Mini Örnek</vt:lpstr>
      <vt:lpstr>110 Hisse Senetleri Hesabının Mantığı</vt:lpstr>
      <vt:lpstr>ÖRNEK 1: Hisse Senedi Satın Alma</vt:lpstr>
      <vt:lpstr>Kayıt Mantığı</vt:lpstr>
      <vt:lpstr>ÖRNEK 2: Hisseyi Daha Pahalıya Satmak (Kar)</vt:lpstr>
      <vt:lpstr>Kayıt Akışı</vt:lpstr>
      <vt:lpstr>ÖRNEK 3: Hisseyi Daha Ucuza Satmak (Zarar)</vt:lpstr>
      <vt:lpstr>Kayıt Akışı</vt:lpstr>
      <vt:lpstr>Hesabının Son Durumu</vt:lpstr>
      <vt:lpstr>Temettü (Kar Payı) İşlemi</vt:lpstr>
      <vt:lpstr>Temettü nasıl dağıtılır?</vt:lpstr>
      <vt:lpstr>Temettü Muhasebe Kaydı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150</cp:revision>
  <dcterms:created xsi:type="dcterms:W3CDTF">2025-09-21T08:31:17Z</dcterms:created>
  <dcterms:modified xsi:type="dcterms:W3CDTF">2025-12-07T14:28:12Z</dcterms:modified>
</cp:coreProperties>
</file>