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411" r:id="rId3"/>
    <p:sldId id="412" r:id="rId4"/>
    <p:sldId id="413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7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62"/>
    <p:restoredTop sz="94690"/>
  </p:normalViewPr>
  <p:slideViewPr>
    <p:cSldViewPr snapToGrid="0">
      <p:cViewPr varScale="1">
        <p:scale>
          <a:sx n="151" d="100"/>
          <a:sy n="151" d="100"/>
        </p:scale>
        <p:origin x="1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6F7D-7EE0-D9C1-E4B2-791641CE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1BCA03-43AA-D786-A130-0AEEFEA6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Ticari Alacak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5CD1B8-2FCB-1908-8753-CEB926BF8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Ticari Alacak = Henüz Tahsil Edilmemiş Satış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Her satış anında nakit alınmaz. Müşteriye “</a:t>
            </a:r>
            <a:r>
              <a:rPr lang="tr-TR" b="1" dirty="0">
                <a:solidFill>
                  <a:srgbClr val="FF0000"/>
                </a:solidFill>
                <a:latin typeface="American Typewriter Condensed L" panose="02090306020004020304" pitchFamily="18" charset="0"/>
              </a:rPr>
              <a:t>sonra öde</a:t>
            </a:r>
            <a:r>
              <a:rPr lang="tr-TR" dirty="0">
                <a:latin typeface="American Typewriter Condensed L" panose="02090306020004020304" pitchFamily="18" charset="0"/>
              </a:rPr>
              <a:t>” denildiğinde alacak doğar.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Bu alacak işletmenin esas faaliyetinden kaynaklanıyorsa → ticari alacaktır.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Gündelik Hayat Örneği: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Bir beyaz eşya mağazası buzdolabını veresiye sattıysa → ticari alacak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Aynı mağaza eski servis aracını sattıysa → ticari alacak değildir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Ana mesaj: Ticari alacak = esas işinizden doğan alacak</a:t>
            </a:r>
          </a:p>
        </p:txBody>
      </p:sp>
    </p:spTree>
    <p:extLst>
      <p:ext uri="{BB962C8B-B14F-4D97-AF65-F5344CB8AC3E}">
        <p14:creationId xmlns:p14="http://schemas.microsoft.com/office/powerpoint/2010/main" val="424944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951F2-17AB-61DD-D3E6-A99F6E8E0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95F457-FBE8-040E-7CF0-D334CC96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Senet Var mı, Yok mu?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822FCE-FBFC-A69E-2FDB-84006AA3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1️⃣ Senetsiz Alacak: Söz var, belge yok, Açık hesap, Daha riskli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2️⃣ Senetli Alacak: Bono / Poliçe var, Yazılı ve hukuki güvence, Daha güçlü alacak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📌 Kısa ezber: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Belge yoksa → 120 Alıcılar Hesabı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Belge varsa → 121 Alacak Senetleri Hesabı</a:t>
            </a:r>
          </a:p>
        </p:txBody>
      </p:sp>
    </p:spTree>
    <p:extLst>
      <p:ext uri="{BB962C8B-B14F-4D97-AF65-F5344CB8AC3E}">
        <p14:creationId xmlns:p14="http://schemas.microsoft.com/office/powerpoint/2010/main" val="1705128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43544-987C-1EE9-2843-3A177A27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8CEBEA-325C-696D-2C4B-C7E77C5E4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120 Alıcılar Hesabı (Senetsiz Alacaklar)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FCC52F-E89F-499B-BBEB-DDC1BBBF9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Marketin “veresiye defteri” gibi düşün.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Borç tarafından artar: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Veresiye satış yapıldığında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Alacak tarafından azalır: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Para tahsil edilince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İade olunca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İndirim yapılınca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Senede bağlanınca</a:t>
            </a:r>
          </a:p>
        </p:txBody>
      </p:sp>
    </p:spTree>
    <p:extLst>
      <p:ext uri="{BB962C8B-B14F-4D97-AF65-F5344CB8AC3E}">
        <p14:creationId xmlns:p14="http://schemas.microsoft.com/office/powerpoint/2010/main" val="366903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EEA17-F5D9-4646-DA3E-4288D3A3D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00A7FE-9C33-655C-8977-2D7B1275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6F3B4D-B407-81D3-11B6-92A79AE7B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 Hanım’a veresiye mal satıldı. Satış bedeli: 12.000 TL; KDV: 1.200 TL; Toplam alacak: 13.200 TL.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Muhasebe Mantığı 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senetsiz alacağı → 120 Alıcılar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Satış geliri doğdu → 600 Yurtiçi Satışlar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Devlet adına KDV alındı → 391 Hesaplanan KDV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</a:t>
            </a:r>
            <a:r>
              <a:rPr lang="tr-TR" b="1" dirty="0">
                <a:latin typeface="American Typewriter Condensed L" panose="02090306020004020304" pitchFamily="18" charset="0"/>
              </a:rPr>
              <a:t>Mesaj</a:t>
            </a:r>
            <a:r>
              <a:rPr lang="tr-TR" dirty="0">
                <a:latin typeface="American Typewriter Condensed L" panose="02090306020004020304" pitchFamily="18" charset="0"/>
              </a:rPr>
              <a:t>: KDV bizim kazancımız değil, devlete ait.</a:t>
            </a:r>
          </a:p>
        </p:txBody>
      </p:sp>
    </p:spTree>
    <p:extLst>
      <p:ext uri="{BB962C8B-B14F-4D97-AF65-F5344CB8AC3E}">
        <p14:creationId xmlns:p14="http://schemas.microsoft.com/office/powerpoint/2010/main" val="1249545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6F9FA-0C0E-88DF-0978-5BD04FA1A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7DD162-CB5B-A0EC-8DCF-DCB1412F2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devam…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637CAF-5DD7-E48F-175C-D21B00A27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Ayşe Hanım, 2 ay sonra borcunun tamamı olan 13.200 TL’yi nakit olarak ödemiştir. 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Muhasebe mantığı: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alacağı ortadan kalktı – 120 Alıcılar hesabı eksildi – Alacak kaydı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İşletmenin nakit parası arttı – 100 Kasa hesabı arttı – Borç kaydı</a:t>
            </a:r>
          </a:p>
        </p:txBody>
      </p:sp>
    </p:spTree>
    <p:extLst>
      <p:ext uri="{BB962C8B-B14F-4D97-AF65-F5344CB8AC3E}">
        <p14:creationId xmlns:p14="http://schemas.microsoft.com/office/powerpoint/2010/main" val="289448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BB413-DCD9-931B-094E-3619254CF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2C6861-4150-EEB5-C709-B5CEE87E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121 Alacak Senetleri Hesabı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D3C1EA-C93D-690E-B3FF-A993406F6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“Söz uçar, senet kalır”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Ödeme gecikirse elinde belge olur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Banka senedi kabul eder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Mesaj: Senet = güven + esneklik</a:t>
            </a:r>
          </a:p>
        </p:txBody>
      </p:sp>
    </p:spTree>
    <p:extLst>
      <p:ext uri="{BB962C8B-B14F-4D97-AF65-F5344CB8AC3E}">
        <p14:creationId xmlns:p14="http://schemas.microsoft.com/office/powerpoint/2010/main" val="304489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2209B-A86B-274C-8ED6-FB4ED6010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043C99-313C-2A97-246D-E28F4311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Mal Satıldı, Senet Alındı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2ADB4A-98B3-0B27-6074-0C558A1C3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tr-TR" dirty="0">
                <a:latin typeface="American Typewriter Condensed L" panose="02090306020004020304" pitchFamily="18" charset="0"/>
              </a:rPr>
              <a:t>Tahsil edilir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>
                <a:latin typeface="American Typewriter Condensed L" panose="02090306020004020304" pitchFamily="18" charset="0"/>
              </a:rPr>
              <a:t>Bankaya verilir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>
                <a:latin typeface="American Typewriter Condensed L" panose="02090306020004020304" pitchFamily="18" charset="0"/>
              </a:rPr>
              <a:t>Teminat gösterilir</a:t>
            </a:r>
          </a:p>
          <a:p>
            <a:pPr algn="just">
              <a:buFont typeface="Wingdings" pitchFamily="2" charset="2"/>
              <a:buChar char="ü"/>
            </a:pPr>
            <a:r>
              <a:rPr lang="tr-TR" dirty="0">
                <a:latin typeface="American Typewriter Condensed L" panose="02090306020004020304" pitchFamily="18" charset="0"/>
              </a:rPr>
              <a:t>Kırdırılır (iskonto)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Mesaj: Alacak yönetimi = nakit akışını yönetmek</a:t>
            </a:r>
          </a:p>
        </p:txBody>
      </p:sp>
    </p:spTree>
    <p:extLst>
      <p:ext uri="{BB962C8B-B14F-4D97-AF65-F5344CB8AC3E}">
        <p14:creationId xmlns:p14="http://schemas.microsoft.com/office/powerpoint/2010/main" val="521990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6C9A2-298C-4892-8CBF-94C24DF7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01034B-3F5C-2255-DBB7-F1119861D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3A00AE-06DB-04D8-E805-5E722978D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İşletmemiz, 55.000 TL tutarındaki satış karşılığında müşterisinden vade tarihi farklı 2 adet ayrı senet almıştır.</a:t>
            </a:r>
          </a:p>
          <a:p>
            <a:pPr marL="457200" indent="-457200" algn="just"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senet…..20.000 TL</a:t>
            </a:r>
          </a:p>
          <a:p>
            <a:pPr marL="457200" indent="-457200" algn="just">
              <a:buAutoNum type="arabicPeriod"/>
            </a:pPr>
            <a:r>
              <a:rPr lang="tr-TR" dirty="0">
                <a:latin typeface="American Typewriter Condensed L" panose="02090306020004020304" pitchFamily="18" charset="0"/>
              </a:rPr>
              <a:t> senet…..35.000 TL</a:t>
            </a:r>
          </a:p>
          <a:p>
            <a:pPr marL="457200" indent="-457200" algn="just">
              <a:buAutoNum type="arabicPeriod"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Örneğimize KDV dahil edilmemiştir.</a:t>
            </a:r>
          </a:p>
        </p:txBody>
      </p:sp>
    </p:spTree>
    <p:extLst>
      <p:ext uri="{BB962C8B-B14F-4D97-AF65-F5344CB8AC3E}">
        <p14:creationId xmlns:p14="http://schemas.microsoft.com/office/powerpoint/2010/main" val="253401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2DC49-4195-6465-D296-E9276687A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EC7CB-12B7-6DF6-2F67-44561B66C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devamı…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3ACFCB-8757-C6E4-8B8D-3321039C4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1. Senet olan 20.000 TL’lik senet vadesinde nakit tahsil edildi.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Yevmiye Kaydı: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 - 100 Kasa (veya 102 Bankalar) ……………… 20.000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Alacak - 121 Alacak Senetleri …… 20.000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Mantık: Para geldi, senet portföyden çıktı.</a:t>
            </a:r>
          </a:p>
        </p:txBody>
      </p:sp>
    </p:spTree>
    <p:extLst>
      <p:ext uri="{BB962C8B-B14F-4D97-AF65-F5344CB8AC3E}">
        <p14:creationId xmlns:p14="http://schemas.microsoft.com/office/powerpoint/2010/main" val="59326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FF6D2-0F43-7C82-CBBA-B94F12236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999D8F-9FD8-0C27-15C8-6DAD1CFC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 devam…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1B0546-F2A7-F0B4-B7B3-515A74C00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İşletme, tedarikçiden mal aldı ve ödemede 35.000 TL’lik 2. senedi satıcıya temlik cirosu ile devretti.</a:t>
            </a:r>
          </a:p>
          <a:p>
            <a:pPr marL="0" indent="0" algn="just">
              <a:buNone/>
            </a:pPr>
            <a:r>
              <a:rPr lang="tr-TR" b="1" u="sng" dirty="0">
                <a:latin typeface="American Typewriter Condensed L" panose="02090306020004020304" pitchFamily="18" charset="0"/>
              </a:rPr>
              <a:t>Yevmiye Kaydı: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Borç – 153 Ticari Mallar ( depomuzdaki mallar)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Alacak – 121 Alacak Senetleri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Mantık: Senedi “para gibi” kullanıp mal aldık; senet işletmeden çıktı.</a:t>
            </a:r>
          </a:p>
        </p:txBody>
      </p:sp>
    </p:spTree>
    <p:extLst>
      <p:ext uri="{BB962C8B-B14F-4D97-AF65-F5344CB8AC3E}">
        <p14:creationId xmlns:p14="http://schemas.microsoft.com/office/powerpoint/2010/main" val="281295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B1D6C-D3DA-0901-C5F0-236D9C179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EFD59F-7C39-56D0-2F4A-028C2415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Senetli alacaklarda kısmi tahsil yok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ED78E4-51AC-CA28-A899-D2B958F8B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Senetli alacaklar parça parça tahsil edilmez.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Ya tamamen ödenir ya da senet bozulur.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🎯 Senedin yarısını yırtamazsın.</a:t>
            </a:r>
          </a:p>
        </p:txBody>
      </p:sp>
    </p:spTree>
    <p:extLst>
      <p:ext uri="{BB962C8B-B14F-4D97-AF65-F5344CB8AC3E}">
        <p14:creationId xmlns:p14="http://schemas.microsoft.com/office/powerpoint/2010/main" val="4210441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EA99F-C691-3390-B805-51CB94DE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0452C-9878-81E3-8F33-1120BC12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5ACC9A-8E85-C77D-A97F-E265F552F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9800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482</Words>
  <Application>Microsoft Macintosh PowerPoint</Application>
  <PresentationFormat>Geniş ekran</PresentationFormat>
  <Paragraphs>80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0" baseType="lpstr">
      <vt:lpstr>American Typewriter</vt:lpstr>
      <vt:lpstr>American Typewriter Condensed L</vt:lpstr>
      <vt:lpstr>Arial</vt:lpstr>
      <vt:lpstr>Calibri</vt:lpstr>
      <vt:lpstr>Neue Haas Grotesk Text Pro</vt:lpstr>
      <vt:lpstr>Wingdings</vt:lpstr>
      <vt:lpstr>AccentBoxVTI</vt:lpstr>
      <vt:lpstr>Genel Muhasebe 1</vt:lpstr>
      <vt:lpstr>Ticari Alacak Nedir?</vt:lpstr>
      <vt:lpstr>Senet Var mı, Yok mu?</vt:lpstr>
      <vt:lpstr>120 Alıcılar Hesabı (Senetsiz Alacaklar)</vt:lpstr>
      <vt:lpstr>Örnek</vt:lpstr>
      <vt:lpstr>Örnek devam…</vt:lpstr>
      <vt:lpstr>121 Alacak Senetleri Hesabı</vt:lpstr>
      <vt:lpstr>Mal Satıldı, Senet Alındı</vt:lpstr>
      <vt:lpstr>Örnek</vt:lpstr>
      <vt:lpstr>Örnek devamı…</vt:lpstr>
      <vt:lpstr>Örnek devam…</vt:lpstr>
      <vt:lpstr>Senetli alacaklarda kısmi tahsil yok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162</cp:revision>
  <dcterms:created xsi:type="dcterms:W3CDTF">2025-09-21T08:31:17Z</dcterms:created>
  <dcterms:modified xsi:type="dcterms:W3CDTF">2025-12-14T11:33:10Z</dcterms:modified>
</cp:coreProperties>
</file>