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21"/>
  </p:notesMasterIdLst>
  <p:sldIdLst>
    <p:sldId id="256" r:id="rId2"/>
    <p:sldId id="467" r:id="rId3"/>
    <p:sldId id="468" r:id="rId4"/>
    <p:sldId id="469" r:id="rId5"/>
    <p:sldId id="474" r:id="rId6"/>
    <p:sldId id="475" r:id="rId7"/>
    <p:sldId id="476" r:id="rId8"/>
    <p:sldId id="477" r:id="rId9"/>
    <p:sldId id="478" r:id="rId10"/>
    <p:sldId id="479" r:id="rId11"/>
    <p:sldId id="480" r:id="rId12"/>
    <p:sldId id="481" r:id="rId13"/>
    <p:sldId id="482" r:id="rId14"/>
    <p:sldId id="483" r:id="rId15"/>
    <p:sldId id="484" r:id="rId16"/>
    <p:sldId id="485" r:id="rId17"/>
    <p:sldId id="486" r:id="rId18"/>
    <p:sldId id="487" r:id="rId19"/>
    <p:sldId id="491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28"/>
    <p:restoredTop sz="94690"/>
  </p:normalViewPr>
  <p:slideViewPr>
    <p:cSldViewPr snapToGrid="0">
      <p:cViewPr varScale="1">
        <p:scale>
          <a:sx n="151" d="100"/>
          <a:sy n="151" d="100"/>
        </p:scale>
        <p:origin x="13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AB2A7-A0B9-8E41-8CDF-FA01279196D0}" type="datetimeFigureOut">
              <a:rPr lang="tr-TR" smtClean="0"/>
              <a:t>14.12.2025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A6AE6-0DDE-C447-8DF0-6904F9EF1C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545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Yönetim Muhasebe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06EB3-4F7E-24A5-65A4-78601DC36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CA12E4-4F64-FA31-C4BA-7C30E940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Ortak ürün maliyetleri - JOINT PRODUCT COSTS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DAF191-365E-239B-1CDC-DF3A7BC46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Ürünü Daha Fazla İşlersen Her Zaman Daha Çok Kazanır mısın?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ürünü satmak mı, yoksa biraz daha işleyip satmak mı daha kârlı?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Düz patates → cips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Sade kahve → aromalı kahve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Mesaj: Daha “işli” ürün ≠ daha kârlı ürün</a:t>
            </a:r>
          </a:p>
        </p:txBody>
      </p:sp>
    </p:spTree>
    <p:extLst>
      <p:ext uri="{BB962C8B-B14F-4D97-AF65-F5344CB8AC3E}">
        <p14:creationId xmlns:p14="http://schemas.microsoft.com/office/powerpoint/2010/main" val="3093828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1CAA2-DFD8-242F-23AF-1B2333EFA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7C4F9D-B12A-5ABC-0DAF-19805434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Joint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Products</a:t>
            </a:r>
            <a:r>
              <a:rPr lang="tr-TR" b="0" dirty="0">
                <a:latin typeface="American Typewriter Condensed L" panose="02090306020004020304" pitchFamily="18" charset="0"/>
              </a:rPr>
              <a:t> (Ortak Ürünler)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F48C7B-F79B-79D5-EEF9-CE06BDAAD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Joint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products</a:t>
            </a:r>
            <a:r>
              <a:rPr lang="tr-TR" dirty="0">
                <a:latin typeface="American Typewriter Condensed L" panose="02090306020004020304" pitchFamily="18" charset="0"/>
              </a:rPr>
              <a:t>, tek bir hammadde ve tek bir üretim süreci sonucunda eş zamanlı olarak ortaya çıkan birden fazla üründür.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Süt → yoğurt + krema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Portakal → meyve suyu + posa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Et kombinası → et + kemik + deri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Bu ürünleri ayrı ayrı üretmedin, birlikte çıktılar.</a:t>
            </a:r>
          </a:p>
        </p:txBody>
      </p:sp>
    </p:spTree>
    <p:extLst>
      <p:ext uri="{BB962C8B-B14F-4D97-AF65-F5344CB8AC3E}">
        <p14:creationId xmlns:p14="http://schemas.microsoft.com/office/powerpoint/2010/main" val="266620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3583E-8E5A-8989-84BA-A0CBEFB1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198BBA-05C7-C60D-E99F-213980A3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Split-Off</a:t>
            </a:r>
            <a:r>
              <a:rPr lang="tr-TR" b="0" dirty="0">
                <a:latin typeface="American Typewriter Condensed L" panose="02090306020004020304" pitchFamily="18" charset="0"/>
              </a:rPr>
              <a:t> Point (Yol Ayrımı)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46CC5D-C4E9-C8D0-384F-5F5C39A99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Split-off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point</a:t>
            </a:r>
            <a:r>
              <a:rPr lang="tr-TR" dirty="0">
                <a:latin typeface="American Typewriter Condensed L" panose="02090306020004020304" pitchFamily="18" charset="0"/>
              </a:rPr>
              <a:t>, ürünlerin ilk kez birbirinden ayrıldığı noktadır.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Pizza hamuru hazır →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Buradan sonra: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 margarita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 sucuklu olabilir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Mesaj: Bu noktaya kadar her şey ortaktır.</a:t>
            </a:r>
          </a:p>
        </p:txBody>
      </p:sp>
    </p:spTree>
    <p:extLst>
      <p:ext uri="{BB962C8B-B14F-4D97-AF65-F5344CB8AC3E}">
        <p14:creationId xmlns:p14="http://schemas.microsoft.com/office/powerpoint/2010/main" val="370847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F0088-12F7-DB23-66A0-E0F2DAA98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99607C-B7AF-2028-D44E-EA58B0AC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Sell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or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Process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Further</a:t>
            </a:r>
            <a:r>
              <a:rPr lang="tr-TR" b="0" dirty="0">
                <a:latin typeface="American Typewriter Condensed L" panose="02090306020004020304" pitchFamily="18" charset="0"/>
              </a:rPr>
              <a:t> Kararı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44A995-23A5-F1FE-10AD-CEA409C87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Joint</a:t>
            </a:r>
            <a:r>
              <a:rPr lang="tr-TR" dirty="0">
                <a:latin typeface="American Typewriter Condensed L" panose="02090306020004020304" pitchFamily="18" charset="0"/>
              </a:rPr>
              <a:t> ürünlerin: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split-off</a:t>
            </a:r>
            <a:r>
              <a:rPr lang="tr-TR" dirty="0">
                <a:latin typeface="American Typewriter Condensed L" panose="02090306020004020304" pitchFamily="18" charset="0"/>
              </a:rPr>
              <a:t> noktasında satılması mı, yoksa ek işlemden geçirilerek daha yüksek fiyattan satılması mı gerektiğine ilişkin yönetsel karara </a:t>
            </a:r>
            <a:r>
              <a:rPr lang="tr-TR" dirty="0" err="1">
                <a:latin typeface="American Typewriter Condensed L" panose="02090306020004020304" pitchFamily="18" charset="0"/>
              </a:rPr>
              <a:t>sell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or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process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further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decision</a:t>
            </a:r>
            <a:r>
              <a:rPr lang="tr-TR" dirty="0">
                <a:latin typeface="American Typewriter Condensed L" panose="02090306020004020304" pitchFamily="18" charset="0"/>
              </a:rPr>
              <a:t> denir.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Bu karar kısa vadeli, alternatifler arası bir karardır.</a:t>
            </a:r>
          </a:p>
        </p:txBody>
      </p:sp>
    </p:spTree>
    <p:extLst>
      <p:ext uri="{BB962C8B-B14F-4D97-AF65-F5344CB8AC3E}">
        <p14:creationId xmlns:p14="http://schemas.microsoft.com/office/powerpoint/2010/main" val="2656395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6F97-CFD9-E076-61F1-5B680232D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2663E8-B66B-9BE5-E5CA-3229E36A0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Karar Adımları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4E5D2D-8526-5128-47EB-3848CE976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Adım 1 – </a:t>
            </a:r>
            <a:r>
              <a:rPr lang="tr-TR" dirty="0" err="1">
                <a:latin typeface="American Typewriter Condensed L" panose="02090306020004020304" pitchFamily="18" charset="0"/>
              </a:rPr>
              <a:t>Joint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costs’u</a:t>
            </a:r>
            <a:r>
              <a:rPr lang="tr-TR" dirty="0">
                <a:latin typeface="American Typewriter Condensed L" panose="02090306020004020304" pitchFamily="18" charset="0"/>
              </a:rPr>
              <a:t> dikkate alma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Split-off</a:t>
            </a:r>
            <a:r>
              <a:rPr lang="tr-TR" dirty="0">
                <a:latin typeface="American Typewriter Condensed L" panose="02090306020004020304" pitchFamily="18" charset="0"/>
              </a:rPr>
              <a:t> noktasına kadar katlanılan tüm maliyetler (</a:t>
            </a:r>
            <a:r>
              <a:rPr lang="tr-TR" dirty="0" err="1">
                <a:latin typeface="American Typewriter Condensed L" panose="02090306020004020304" pitchFamily="18" charset="0"/>
              </a:rPr>
              <a:t>joint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costs</a:t>
            </a:r>
            <a:r>
              <a:rPr lang="tr-TR" dirty="0">
                <a:latin typeface="American Typewriter Condensed L" panose="02090306020004020304" pitchFamily="18" charset="0"/>
              </a:rPr>
              <a:t>), karar açısından ilgili değildir.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Gerekçe</a:t>
            </a:r>
            <a:r>
              <a:rPr lang="tr-TR" dirty="0">
                <a:latin typeface="American Typewriter Condensed L" panose="02090306020004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iki alternatifte de (sat veya işle) aynı kalırlar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nedenle kararı etkilemezler</a:t>
            </a:r>
          </a:p>
        </p:txBody>
      </p:sp>
    </p:spTree>
    <p:extLst>
      <p:ext uri="{BB962C8B-B14F-4D97-AF65-F5344CB8AC3E}">
        <p14:creationId xmlns:p14="http://schemas.microsoft.com/office/powerpoint/2010/main" val="29202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287FF-46D9-30F2-A125-3D89294F7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680FDE-33E1-BF9B-98D5-4291CBA4B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Adım 2 – Ek Gelir Hesapla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93688E-6C23-B889-79DB-5ECD056F0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işleme sonucunda elde edilen satış geliri ile ayrılma (</a:t>
            </a:r>
            <a:r>
              <a:rPr lang="tr-TR" dirty="0" err="1">
                <a:latin typeface="American Typewriter Condensed L" panose="02090306020004020304" pitchFamily="18" charset="0"/>
              </a:rPr>
              <a:t>split-off</a:t>
            </a:r>
            <a:r>
              <a:rPr lang="tr-TR" dirty="0">
                <a:latin typeface="American Typewriter Condensed L" panose="02090306020004020304" pitchFamily="18" charset="0"/>
              </a:rPr>
              <a:t>) noktasındaki satış geliri arasındaki farktır.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Formül: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Gelir = İşlendikten sonraki satış geliri − ayrılma (</a:t>
            </a:r>
            <a:r>
              <a:rPr lang="tr-TR" dirty="0" err="1">
                <a:latin typeface="American Typewriter Condensed L" panose="02090306020004020304" pitchFamily="18" charset="0"/>
              </a:rPr>
              <a:t>split-off</a:t>
            </a:r>
            <a:r>
              <a:rPr lang="tr-TR" dirty="0">
                <a:latin typeface="American Typewriter Condensed L" panose="02090306020004020304" pitchFamily="18" charset="0"/>
              </a:rPr>
              <a:t>) satış geliri</a:t>
            </a:r>
          </a:p>
        </p:txBody>
      </p:sp>
    </p:spTree>
    <p:extLst>
      <p:ext uri="{BB962C8B-B14F-4D97-AF65-F5344CB8AC3E}">
        <p14:creationId xmlns:p14="http://schemas.microsoft.com/office/powerpoint/2010/main" val="3651348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AA209-A6CE-E9DD-849B-EDB57E344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47635C-F7D5-9095-ED53-8BB4F1651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Adım 3 – Ek maliyet – gelir karşılaştırması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12FECF-E6CD-8373-9B6F-6B6ED9939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maliyetler </a:t>
            </a:r>
            <a:r>
              <a:rPr lang="tr-TR" dirty="0" err="1">
                <a:latin typeface="American Typewriter Condensed L" panose="02090306020004020304" pitchFamily="18" charset="0"/>
              </a:rPr>
              <a:t>Split-off</a:t>
            </a:r>
            <a:r>
              <a:rPr lang="tr-TR" dirty="0">
                <a:latin typeface="American Typewriter Condensed L" panose="02090306020004020304" pitchFamily="18" charset="0"/>
              </a:rPr>
              <a:t> noktasından sonra ürünü işlemek için katlanılan ek maliyetlerdir.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Karar kuralı: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Sonuç pozitifse → işlemeye devam 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Sonuç negatifse → </a:t>
            </a:r>
            <a:r>
              <a:rPr lang="tr-TR" dirty="0" err="1">
                <a:latin typeface="American Typewriter Condensed L" panose="02090306020004020304" pitchFamily="18" charset="0"/>
              </a:rPr>
              <a:t>split-off’ta</a:t>
            </a:r>
            <a:r>
              <a:rPr lang="tr-TR" dirty="0">
                <a:latin typeface="American Typewriter Condensed L" panose="02090306020004020304" pitchFamily="18" charset="0"/>
              </a:rPr>
              <a:t> sat</a:t>
            </a:r>
          </a:p>
        </p:txBody>
      </p:sp>
    </p:spTree>
    <p:extLst>
      <p:ext uri="{BB962C8B-B14F-4D97-AF65-F5344CB8AC3E}">
        <p14:creationId xmlns:p14="http://schemas.microsoft.com/office/powerpoint/2010/main" val="1191456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D3D90-FAEC-F8F0-4D7E-289FB0C1B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957082-DFE8-1229-2795-AD09E0AF4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Olay: </a:t>
            </a:r>
            <a:r>
              <a:rPr lang="tr-TR" b="0" dirty="0" err="1">
                <a:latin typeface="American Typewriter Condensed L" panose="02090306020004020304" pitchFamily="18" charset="0"/>
              </a:rPr>
              <a:t>Santa</a:t>
            </a:r>
            <a:r>
              <a:rPr lang="tr-TR" b="0" dirty="0">
                <a:latin typeface="American Typewriter Condensed L" panose="02090306020004020304" pitchFamily="18" charset="0"/>
              </a:rPr>
              <a:t> Maria </a:t>
            </a:r>
            <a:r>
              <a:rPr lang="tr-TR" b="0" dirty="0" err="1">
                <a:latin typeface="American Typewriter Condensed L" panose="02090306020004020304" pitchFamily="18" charset="0"/>
              </a:rPr>
              <a:t>Wool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Cooperative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F8A7A3-2065-2E6D-DFF1-1462DF0DB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 ham yün satın alıyor.  Yünü üç kaliteye ayırıyor: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err="1">
                <a:latin typeface="American Typewriter Condensed L" panose="02090306020004020304" pitchFamily="18" charset="0"/>
              </a:rPr>
              <a:t>Coarse</a:t>
            </a:r>
            <a:endParaRPr lang="tr-TR" dirty="0">
              <a:latin typeface="American Typewriter Condensed L" panose="02090306020004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dirty="0" err="1">
                <a:latin typeface="American Typewriter Condensed L" panose="02090306020004020304" pitchFamily="18" charset="0"/>
              </a:rPr>
              <a:t>Fine</a:t>
            </a:r>
            <a:endParaRPr lang="tr-TR" dirty="0">
              <a:latin typeface="American Typewriter Condensed L" panose="02090306020004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dirty="0" err="1">
                <a:latin typeface="American Typewriter Condensed L" panose="02090306020004020304" pitchFamily="18" charset="0"/>
              </a:rPr>
              <a:t>Superfine</a:t>
            </a: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Daha sonra isterse yünü boyuyor</a:t>
            </a:r>
          </a:p>
        </p:txBody>
      </p:sp>
    </p:spTree>
    <p:extLst>
      <p:ext uri="{BB962C8B-B14F-4D97-AF65-F5344CB8AC3E}">
        <p14:creationId xmlns:p14="http://schemas.microsoft.com/office/powerpoint/2010/main" val="59407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6144B-5391-88D8-FAE3-C8F831D41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CD92F2-39ED-58B7-1ADC-4C09472C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Ortak Maliyetler (</a:t>
            </a:r>
            <a:r>
              <a:rPr lang="tr-TR" b="0" dirty="0" err="1">
                <a:latin typeface="American Typewriter Condensed L" panose="02090306020004020304" pitchFamily="18" charset="0"/>
              </a:rPr>
              <a:t>Joint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Costs</a:t>
            </a:r>
            <a:r>
              <a:rPr lang="tr-TR" b="0" dirty="0">
                <a:latin typeface="American Typewriter Condensed L" panose="02090306020004020304" pitchFamily="18" charset="0"/>
              </a:rPr>
              <a:t>) (Ayrılma - </a:t>
            </a:r>
            <a:r>
              <a:rPr lang="tr-TR" b="0" dirty="0" err="1">
                <a:latin typeface="American Typewriter Condensed L" panose="02090306020004020304" pitchFamily="18" charset="0"/>
              </a:rPr>
              <a:t>Split-Off</a:t>
            </a:r>
            <a:r>
              <a:rPr lang="tr-TR" b="0" dirty="0">
                <a:latin typeface="American Typewriter Condensed L" panose="02090306020004020304" pitchFamily="18" charset="0"/>
              </a:rPr>
              <a:t> Öncesi)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C51FE7-8F88-CAB7-2B0C-03B500017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Ham yün maliyeti: $200,000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Ayırma işlemi maliyeti: $40,000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Bu maliyetler, tüm ürünler için </a:t>
            </a:r>
            <a:r>
              <a:rPr lang="tr-TR" dirty="0" err="1">
                <a:latin typeface="American Typewriter Condensed L" panose="02090306020004020304" pitchFamily="18" charset="0"/>
              </a:rPr>
              <a:t>ortak.tır</a:t>
            </a:r>
            <a:r>
              <a:rPr lang="tr-TR" dirty="0">
                <a:latin typeface="American Typewriter Condensed L" panose="02090306020004020304" pitchFamily="18" charset="0"/>
              </a:rPr>
              <a:t> ve </a:t>
            </a:r>
            <a:r>
              <a:rPr lang="tr-TR" dirty="0" err="1">
                <a:latin typeface="American Typewriter Condensed L" panose="02090306020004020304" pitchFamily="18" charset="0"/>
              </a:rPr>
              <a:t>split-off</a:t>
            </a:r>
            <a:r>
              <a:rPr lang="tr-TR" dirty="0">
                <a:latin typeface="American Typewriter Condensed L" panose="02090306020004020304" pitchFamily="18" charset="0"/>
              </a:rPr>
              <a:t> noktasına kadar oluşmuştur</a:t>
            </a:r>
          </a:p>
        </p:txBody>
      </p:sp>
    </p:spTree>
    <p:extLst>
      <p:ext uri="{BB962C8B-B14F-4D97-AF65-F5344CB8AC3E}">
        <p14:creationId xmlns:p14="http://schemas.microsoft.com/office/powerpoint/2010/main" val="458554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AFDD9-4AA8-FACC-1C8C-62008D7E9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688576-6B3D-F7E5-A14F-C553267C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Split-Off</a:t>
            </a:r>
            <a:r>
              <a:rPr lang="tr-TR" b="0" dirty="0">
                <a:latin typeface="American Typewriter Condensed L" panose="02090306020004020304" pitchFamily="18" charset="0"/>
              </a:rPr>
              <a:t> Noktasındaki Satış Değerleri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12370FF9-01F5-2030-1C52-3261B97546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223491"/>
              </p:ext>
            </p:extLst>
          </p:nvPr>
        </p:nvGraphicFramePr>
        <p:xfrm>
          <a:off x="1012032" y="2567944"/>
          <a:ext cx="10167936" cy="1414668"/>
        </p:xfrm>
        <a:graphic>
          <a:graphicData uri="http://schemas.openxmlformats.org/drawingml/2006/table">
            <a:tbl>
              <a:tblPr/>
              <a:tblGrid>
                <a:gridCol w="5083968">
                  <a:extLst>
                    <a:ext uri="{9D8B030D-6E8A-4147-A177-3AD203B41FA5}">
                      <a16:colId xmlns:a16="http://schemas.microsoft.com/office/drawing/2014/main" val="1319930026"/>
                    </a:ext>
                  </a:extLst>
                </a:gridCol>
                <a:gridCol w="5083968">
                  <a:extLst>
                    <a:ext uri="{9D8B030D-6E8A-4147-A177-3AD203B41FA5}">
                      <a16:colId xmlns:a16="http://schemas.microsoft.com/office/drawing/2014/main" val="1172520699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Ürün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Split-off Satış Değeri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071129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Coarse wool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$120,000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163762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Fine wool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$150,000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9269498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Superfine wool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$60,000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002635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F2E6FCEE-92E5-7702-BB56-737A62F9463D}"/>
              </a:ext>
            </a:extLst>
          </p:cNvPr>
          <p:cNvSpPr txBox="1"/>
          <p:nvPr/>
        </p:nvSpPr>
        <p:spPr>
          <a:xfrm>
            <a:off x="1012031" y="4499174"/>
            <a:ext cx="91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📌 Bu aşamada ürünler </a:t>
            </a:r>
            <a:r>
              <a:rPr lang="tr-TR" b="1" dirty="0"/>
              <a:t>henüz tamamlanmamıştır</a:t>
            </a:r>
            <a:r>
              <a:rPr lang="tr-TR" dirty="0"/>
              <a:t>, ancak piyasası vardır.</a:t>
            </a:r>
          </a:p>
        </p:txBody>
      </p:sp>
    </p:spTree>
    <p:extLst>
      <p:ext uri="{BB962C8B-B14F-4D97-AF65-F5344CB8AC3E}">
        <p14:creationId xmlns:p14="http://schemas.microsoft.com/office/powerpoint/2010/main" val="2726817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636F9-E204-65CF-B9AD-C0E90CD93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686AC0-6265-1A94-97AD-467A131A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Ek işleme maliyetleri ve sonraki satış fiyatları 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EDE0A05-B442-EB9F-7A30-DCCF21B4A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5948684"/>
              </p:ext>
            </p:extLst>
          </p:nvPr>
        </p:nvGraphicFramePr>
        <p:xfrm>
          <a:off x="641880" y="2457877"/>
          <a:ext cx="10167936" cy="1414668"/>
        </p:xfrm>
        <a:graphic>
          <a:graphicData uri="http://schemas.openxmlformats.org/drawingml/2006/table">
            <a:tbl>
              <a:tblPr/>
              <a:tblGrid>
                <a:gridCol w="5083968">
                  <a:extLst>
                    <a:ext uri="{9D8B030D-6E8A-4147-A177-3AD203B41FA5}">
                      <a16:colId xmlns:a16="http://schemas.microsoft.com/office/drawing/2014/main" val="4214398767"/>
                    </a:ext>
                  </a:extLst>
                </a:gridCol>
                <a:gridCol w="5083968">
                  <a:extLst>
                    <a:ext uri="{9D8B030D-6E8A-4147-A177-3AD203B41FA5}">
                      <a16:colId xmlns:a16="http://schemas.microsoft.com/office/drawing/2014/main" val="3760198328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Ürün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Ek İşleme Maliyeti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24497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Coarse wool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$50,000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355164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Fine wool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$60,000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436266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Superfine wool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$10,000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6789033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2DF88175-A77F-7B6B-AE25-994879C84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753882"/>
              </p:ext>
            </p:extLst>
          </p:nvPr>
        </p:nvGraphicFramePr>
        <p:xfrm>
          <a:off x="567266" y="4751441"/>
          <a:ext cx="10515600" cy="14630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412392299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275876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Ürün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Final Satış Değeri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85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Dyed coarse wool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$160,000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914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Dyed fine wool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$240,000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695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Dyed superfine wool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$90,000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53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371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1C749-1D5B-CD01-1230-B6E8D57D2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22A53B-FDB0-9FB9-B8AA-9936B15BD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Toplam Kârlılık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86310B-07FE-D80B-393C-3DC859072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satış geliri: $160,000 + $240,000 + $90,000 = $490,000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maliyetler: Ortak maliyetler: $240,000 +  Ek işleme maliyetleri: $120,000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Toplam: $360,000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Toplam kâr ……. $130,000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Bu hesaplama işletmenin genel kârlılığını gösterir.</a:t>
            </a:r>
          </a:p>
        </p:txBody>
      </p:sp>
    </p:spTree>
    <p:extLst>
      <p:ext uri="{BB962C8B-B14F-4D97-AF65-F5344CB8AC3E}">
        <p14:creationId xmlns:p14="http://schemas.microsoft.com/office/powerpoint/2010/main" val="3118987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30341-4BC0-26A8-AE78-DDA508726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FA14CF-C9EB-A94A-35A0-5C8663670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Asıl Karar Sorusu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889FD2-61F3-CD88-B879-5A1F27004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Tüm ürünleri işlemek en iyi karar mı?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Yoksa bazı ürünler </a:t>
            </a:r>
            <a:r>
              <a:rPr lang="tr-TR" dirty="0" err="1">
                <a:latin typeface="American Typewriter Condensed L" panose="02090306020004020304" pitchFamily="18" charset="0"/>
              </a:rPr>
              <a:t>split-off’ta</a:t>
            </a:r>
            <a:r>
              <a:rPr lang="tr-TR" dirty="0">
                <a:latin typeface="American Typewriter Condensed L" panose="02090306020004020304" pitchFamily="18" charset="0"/>
              </a:rPr>
              <a:t> satılmalı mı?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soru ürün bazında ek karlılık analiz gerektirir.</a:t>
            </a:r>
          </a:p>
        </p:txBody>
      </p:sp>
    </p:spTree>
    <p:extLst>
      <p:ext uri="{BB962C8B-B14F-4D97-AF65-F5344CB8AC3E}">
        <p14:creationId xmlns:p14="http://schemas.microsoft.com/office/powerpoint/2010/main" val="2373432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5338D-A4B8-641D-055F-4B9EA6241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8CFD1C-4441-50D9-E32A-98F344E1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Sell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or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Process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Further</a:t>
            </a:r>
            <a:r>
              <a:rPr lang="tr-TR" b="0" dirty="0">
                <a:latin typeface="American Typewriter Condensed L" panose="02090306020004020304" pitchFamily="18" charset="0"/>
              </a:rPr>
              <a:t> Analizi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943F322C-CD26-937A-ADBD-50872A3C14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1383952"/>
              </p:ext>
            </p:extLst>
          </p:nvPr>
        </p:nvGraphicFramePr>
        <p:xfrm>
          <a:off x="802747" y="2090117"/>
          <a:ext cx="10167936" cy="2387253"/>
        </p:xfrm>
        <a:graphic>
          <a:graphicData uri="http://schemas.openxmlformats.org/drawingml/2006/table">
            <a:tbl>
              <a:tblPr/>
              <a:tblGrid>
                <a:gridCol w="2541984">
                  <a:extLst>
                    <a:ext uri="{9D8B030D-6E8A-4147-A177-3AD203B41FA5}">
                      <a16:colId xmlns:a16="http://schemas.microsoft.com/office/drawing/2014/main" val="794921697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2495593701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386735097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108175714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Coarse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Fine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Superfine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706466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Final satış değeri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160,000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240,000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90,000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24320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− Split-off satış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120,000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150,000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60,000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338191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 dirty="0"/>
                        <a:t>EK GELİR</a:t>
                      </a:r>
                      <a:endParaRPr lang="tr-TR" sz="1700" dirty="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40,000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90,000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30,000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087448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− Ek işleme maliyeti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50,000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60,000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4306"/>
                  </a:ext>
                </a:extLst>
              </a:tr>
              <a:tr h="6189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/>
                        <a:t>Net avantaj / dezavantaj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(10,000)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30,000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20,000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180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521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FA515-795B-9DF0-ED87-89A1FD68E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F00E9B-430F-5D4E-057F-6F05B87DD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Karar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6D087C-E7AA-B829-15CB-8097A56D8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Coarse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wool</a:t>
            </a:r>
            <a:r>
              <a:rPr lang="tr-TR" dirty="0">
                <a:latin typeface="American Typewriter Condensed L" panose="02090306020004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işlem zarar yaratıyor → </a:t>
            </a:r>
            <a:r>
              <a:rPr lang="tr-TR" dirty="0" err="1">
                <a:latin typeface="American Typewriter Condensed L" panose="02090306020004020304" pitchFamily="18" charset="0"/>
              </a:rPr>
              <a:t>split-off’ta</a:t>
            </a:r>
            <a:r>
              <a:rPr lang="tr-TR" dirty="0">
                <a:latin typeface="American Typewriter Condensed L" panose="02090306020004020304" pitchFamily="18" charset="0"/>
              </a:rPr>
              <a:t> satılmalı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Fine</a:t>
            </a:r>
            <a:r>
              <a:rPr lang="tr-TR" dirty="0">
                <a:latin typeface="American Typewriter Condensed L" panose="02090306020004020304" pitchFamily="18" charset="0"/>
              </a:rPr>
              <a:t> &amp; </a:t>
            </a:r>
            <a:r>
              <a:rPr lang="tr-TR" dirty="0" err="1">
                <a:latin typeface="American Typewriter Condensed L" panose="02090306020004020304" pitchFamily="18" charset="0"/>
              </a:rPr>
              <a:t>Superfine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wool</a:t>
            </a:r>
            <a:r>
              <a:rPr lang="tr-TR" dirty="0">
                <a:latin typeface="American Typewriter Condensed L" panose="02090306020004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işlem kârlı → işlenmeli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</a:t>
            </a:r>
            <a:r>
              <a:rPr lang="tr-TR" dirty="0" err="1">
                <a:latin typeface="American Typewriter Condensed L" panose="02090306020004020304" pitchFamily="18" charset="0"/>
              </a:rPr>
              <a:t>Joint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costs</a:t>
            </a:r>
            <a:r>
              <a:rPr lang="tr-TR" dirty="0">
                <a:latin typeface="American Typewriter Condensed L" panose="02090306020004020304" pitchFamily="18" charset="0"/>
              </a:rPr>
              <a:t> bu kararda hiç kullanılmamıştır.</a:t>
            </a:r>
          </a:p>
        </p:txBody>
      </p:sp>
    </p:spTree>
    <p:extLst>
      <p:ext uri="{BB962C8B-B14F-4D97-AF65-F5344CB8AC3E}">
        <p14:creationId xmlns:p14="http://schemas.microsoft.com/office/powerpoint/2010/main" val="3832758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1B97E-0CC1-BF1C-E751-AC87BD8E3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0692A1-19A8-D01B-1031-BC26CFE9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Revize Edilmiş Toplam Kârlılık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007099-D40E-52CA-85DC-4894B6AD6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Yeni satış geliri: </a:t>
            </a:r>
            <a:r>
              <a:rPr lang="tr-TR" dirty="0" err="1">
                <a:latin typeface="American Typewriter Condensed L" panose="02090306020004020304" pitchFamily="18" charset="0"/>
              </a:rPr>
              <a:t>Coarse</a:t>
            </a:r>
            <a:r>
              <a:rPr lang="tr-TR" dirty="0">
                <a:latin typeface="American Typewriter Condensed L" panose="02090306020004020304" pitchFamily="18" charset="0"/>
              </a:rPr>
              <a:t> (</a:t>
            </a:r>
            <a:r>
              <a:rPr lang="tr-TR" dirty="0" err="1">
                <a:latin typeface="American Typewriter Condensed L" panose="02090306020004020304" pitchFamily="18" charset="0"/>
              </a:rPr>
              <a:t>undyed</a:t>
            </a:r>
            <a:r>
              <a:rPr lang="tr-TR" dirty="0">
                <a:latin typeface="American Typewriter Condensed L" panose="02090306020004020304" pitchFamily="18" charset="0"/>
              </a:rPr>
              <a:t>): $120,000 + </a:t>
            </a:r>
            <a:r>
              <a:rPr lang="tr-TR" dirty="0" err="1">
                <a:latin typeface="American Typewriter Condensed L" panose="02090306020004020304" pitchFamily="18" charset="0"/>
              </a:rPr>
              <a:t>Fine</a:t>
            </a:r>
            <a:r>
              <a:rPr lang="tr-TR" dirty="0">
                <a:latin typeface="American Typewriter Condensed L" panose="02090306020004020304" pitchFamily="18" charset="0"/>
              </a:rPr>
              <a:t> (</a:t>
            </a:r>
            <a:r>
              <a:rPr lang="tr-TR" dirty="0" err="1">
                <a:latin typeface="American Typewriter Condensed L" panose="02090306020004020304" pitchFamily="18" charset="0"/>
              </a:rPr>
              <a:t>dyed</a:t>
            </a:r>
            <a:r>
              <a:rPr lang="tr-TR" dirty="0">
                <a:latin typeface="American Typewriter Condensed L" panose="02090306020004020304" pitchFamily="18" charset="0"/>
              </a:rPr>
              <a:t>): $240,000 + </a:t>
            </a:r>
            <a:r>
              <a:rPr lang="tr-TR" dirty="0" err="1">
                <a:latin typeface="American Typewriter Condensed L" panose="02090306020004020304" pitchFamily="18" charset="0"/>
              </a:rPr>
              <a:t>Superfine</a:t>
            </a:r>
            <a:r>
              <a:rPr lang="tr-TR" dirty="0">
                <a:latin typeface="American Typewriter Condensed L" panose="02090306020004020304" pitchFamily="18" charset="0"/>
              </a:rPr>
              <a:t> (</a:t>
            </a:r>
            <a:r>
              <a:rPr lang="tr-TR" dirty="0" err="1">
                <a:latin typeface="American Typewriter Condensed L" panose="02090306020004020304" pitchFamily="18" charset="0"/>
              </a:rPr>
              <a:t>dyed</a:t>
            </a:r>
            <a:r>
              <a:rPr lang="tr-TR" dirty="0">
                <a:latin typeface="American Typewriter Condensed L" panose="02090306020004020304" pitchFamily="18" charset="0"/>
              </a:rPr>
              <a:t>): $90,000 = Toplam: $450,000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Maliyetler: </a:t>
            </a:r>
            <a:r>
              <a:rPr lang="tr-TR" dirty="0" err="1">
                <a:latin typeface="American Typewriter Condensed L" panose="02090306020004020304" pitchFamily="18" charset="0"/>
              </a:rPr>
              <a:t>Joint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costs</a:t>
            </a:r>
            <a:r>
              <a:rPr lang="tr-TR" dirty="0">
                <a:latin typeface="American Typewriter Condensed L" panose="02090306020004020304" pitchFamily="18" charset="0"/>
              </a:rPr>
              <a:t>: $240,000 + Ek maliyetler (</a:t>
            </a:r>
            <a:r>
              <a:rPr lang="tr-TR" dirty="0" err="1">
                <a:latin typeface="American Typewriter Condensed L" panose="02090306020004020304" pitchFamily="18" charset="0"/>
              </a:rPr>
              <a:t>fine</a:t>
            </a:r>
            <a:r>
              <a:rPr lang="tr-TR" dirty="0">
                <a:latin typeface="American Typewriter Condensed L" panose="02090306020004020304" pitchFamily="18" charset="0"/>
              </a:rPr>
              <a:t> + </a:t>
            </a:r>
            <a:r>
              <a:rPr lang="tr-TR" dirty="0" err="1">
                <a:latin typeface="American Typewriter Condensed L" panose="02090306020004020304" pitchFamily="18" charset="0"/>
              </a:rPr>
              <a:t>superfine</a:t>
            </a:r>
            <a:r>
              <a:rPr lang="tr-TR" dirty="0">
                <a:latin typeface="American Typewriter Condensed L" panose="02090306020004020304" pitchFamily="18" charset="0"/>
              </a:rPr>
              <a:t>): $70,000 = Toplam: $310,000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Yeni kâr: $140,000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Önceki kârdan $10,000 daha yüksek</a:t>
            </a:r>
          </a:p>
        </p:txBody>
      </p:sp>
    </p:spTree>
    <p:extLst>
      <p:ext uri="{BB962C8B-B14F-4D97-AF65-F5344CB8AC3E}">
        <p14:creationId xmlns:p14="http://schemas.microsoft.com/office/powerpoint/2010/main" val="3607148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5706C-35BC-245A-0CE8-C7084CD8F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9681FB-4CDA-6C5C-3058-962A72564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İşletmelerin yaptığı hata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2052CE-A39A-3046-D0E6-1F3BE4A66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maliyet üzerinden değerlendirme yapıp ürün bazında analiz yapmamaları.</a:t>
            </a:r>
          </a:p>
        </p:txBody>
      </p:sp>
    </p:spTree>
    <p:extLst>
      <p:ext uri="{BB962C8B-B14F-4D97-AF65-F5344CB8AC3E}">
        <p14:creationId xmlns:p14="http://schemas.microsoft.com/office/powerpoint/2010/main" val="2646701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6D89A-F2E7-1CC5-1856-A591A3F0C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B46DE8-9553-AA73-B471-1C2F021E3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853E1B-13E0-1A97-FD2D-832F37BFD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2458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681</Words>
  <Application>Microsoft Macintosh PowerPoint</Application>
  <PresentationFormat>Geniş ekran</PresentationFormat>
  <Paragraphs>142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American Typewriter</vt:lpstr>
      <vt:lpstr>American Typewriter Condensed L</vt:lpstr>
      <vt:lpstr>Aptos</vt:lpstr>
      <vt:lpstr>Arial</vt:lpstr>
      <vt:lpstr>Calibri</vt:lpstr>
      <vt:lpstr>Neue Haas Grotesk Text Pro</vt:lpstr>
      <vt:lpstr>Wingdings</vt:lpstr>
      <vt:lpstr>AccentBoxVTI</vt:lpstr>
      <vt:lpstr>Yönetim Muhasebe</vt:lpstr>
      <vt:lpstr>Ortak ürün maliyetleri - JOINT PRODUCT COSTS</vt:lpstr>
      <vt:lpstr>Joint Products (Ortak Ürünler)</vt:lpstr>
      <vt:lpstr>Split-Off Point (Yol Ayrımı)</vt:lpstr>
      <vt:lpstr>Sell or Process Further Kararı Nedir?</vt:lpstr>
      <vt:lpstr>Karar Adımları</vt:lpstr>
      <vt:lpstr>Adım 2 – Ek Gelir Hesapla</vt:lpstr>
      <vt:lpstr>Adım 3 – Ek maliyet – gelir karşılaştırması</vt:lpstr>
      <vt:lpstr>Örnek Olay: Santa Maria Wool Cooperative</vt:lpstr>
      <vt:lpstr>Ortak Maliyetler (Joint Costs) (Ayrılma - Split-Off Öncesi)</vt:lpstr>
      <vt:lpstr>Split-Off Noktasındaki Satış Değerleri</vt:lpstr>
      <vt:lpstr>Ek işleme maliyetleri ve sonraki satış fiyatları </vt:lpstr>
      <vt:lpstr>Toplam Kârlılık</vt:lpstr>
      <vt:lpstr>Asıl Karar Sorusu</vt:lpstr>
      <vt:lpstr>Sell or Process Further Analizi</vt:lpstr>
      <vt:lpstr>Karar</vt:lpstr>
      <vt:lpstr>Revize Edilmiş Toplam Kârlılık</vt:lpstr>
      <vt:lpstr>İşletmelerin yaptığı hata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206</cp:revision>
  <dcterms:created xsi:type="dcterms:W3CDTF">2025-09-21T08:31:17Z</dcterms:created>
  <dcterms:modified xsi:type="dcterms:W3CDTF">2025-12-14T12:23:13Z</dcterms:modified>
</cp:coreProperties>
</file>