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427" r:id="rId3"/>
    <p:sldId id="428" r:id="rId4"/>
    <p:sldId id="429" r:id="rId5"/>
    <p:sldId id="430" r:id="rId6"/>
    <p:sldId id="431" r:id="rId7"/>
    <p:sldId id="432" r:id="rId8"/>
    <p:sldId id="440" r:id="rId9"/>
    <p:sldId id="450" r:id="rId10"/>
    <p:sldId id="433" r:id="rId11"/>
    <p:sldId id="436" r:id="rId12"/>
    <p:sldId id="437" r:id="rId13"/>
    <p:sldId id="444" r:id="rId14"/>
    <p:sldId id="441" r:id="rId15"/>
    <p:sldId id="442" r:id="rId16"/>
    <p:sldId id="443" r:id="rId17"/>
    <p:sldId id="445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120"/>
    <p:restoredTop sz="94678"/>
  </p:normalViewPr>
  <p:slideViewPr>
    <p:cSldViewPr snapToGrid="0">
      <p:cViewPr varScale="1">
        <p:scale>
          <a:sx n="150" d="100"/>
          <a:sy n="150" d="100"/>
        </p:scale>
        <p:origin x="1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Genel Muhasebe 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EA99F-C691-3390-B805-51CB94DE2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70452C-9878-81E3-8F33-1120BC12D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Stok Nedir?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5ACC9A-8E85-C77D-A97F-E265F552F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/>
              <a:t>İşletmenin satmak veya üretimde kullanmak amacıyla elinde tuttuğu varlıklardır.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/>
              <a:t>Örnek:</a:t>
            </a:r>
            <a:r>
              <a:rPr lang="tr-TR" dirty="0"/>
              <a:t> "Bir cep telefonu dükkanınız olduğunu hayal edin. Tezgâhtaki telefonlar sizin </a:t>
            </a:r>
            <a:r>
              <a:rPr lang="tr-TR" b="1" dirty="0"/>
              <a:t>stoklarınızdır</a:t>
            </a:r>
            <a:r>
              <a:rPr lang="tr-TR" dirty="0"/>
              <a:t>. Aslında o telefonlar, henüz nakde dönüşmemiş olan 'bekleyen paralarınızdır’.»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Öz:</a:t>
            </a:r>
            <a:r>
              <a:rPr lang="tr-TR" dirty="0"/>
              <a:t> Stok, satılmayı veya üretilip satılmayı bekleyen servettir.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98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EC72E-D1B0-C329-93B6-55DD2B174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9C4A2C-44C4-E78A-D097-BB68BD59B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Stok Çeşitleri (Neyi, Nerede Tutuyoruz?)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5C099AC2-A545-2BB5-03A6-CF49F7D00A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861972"/>
              </p:ext>
            </p:extLst>
          </p:nvPr>
        </p:nvGraphicFramePr>
        <p:xfrm>
          <a:off x="1276880" y="2351031"/>
          <a:ext cx="10167936" cy="2593560"/>
        </p:xfrm>
        <a:graphic>
          <a:graphicData uri="http://schemas.openxmlformats.org/drawingml/2006/table">
            <a:tbl>
              <a:tblPr/>
              <a:tblGrid>
                <a:gridCol w="3389312">
                  <a:extLst>
                    <a:ext uri="{9D8B030D-6E8A-4147-A177-3AD203B41FA5}">
                      <a16:colId xmlns:a16="http://schemas.microsoft.com/office/drawing/2014/main" val="2940149506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743961836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2060440261"/>
                    </a:ext>
                  </a:extLst>
                </a:gridCol>
              </a:tblGrid>
              <a:tr h="412612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Hesap Kodu</a:t>
                      </a:r>
                      <a:endParaRPr lang="tr-TR" sz="17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Hesap Adı</a:t>
                      </a:r>
                      <a:endParaRPr lang="tr-TR" sz="17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Basit Anlatım (Örnek: Fırın)</a:t>
                      </a:r>
                      <a:endParaRPr lang="tr-TR" sz="17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777728"/>
                  </a:ext>
                </a:extLst>
              </a:tr>
              <a:tr h="412612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150</a:t>
                      </a:r>
                      <a:endParaRPr lang="tr-TR" sz="17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İlk Madde ve Malzeme</a:t>
                      </a: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Çuvallardaki un ve maya.</a:t>
                      </a: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0458470"/>
                  </a:ext>
                </a:extLst>
              </a:tr>
              <a:tr h="677862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151</a:t>
                      </a:r>
                      <a:endParaRPr lang="tr-TR" sz="17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Yarı Mamuller</a:t>
                      </a: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Hamur haline gelmiş, henüz pişmemiş ekmek.</a:t>
                      </a: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6534582"/>
                  </a:ext>
                </a:extLst>
              </a:tr>
              <a:tr h="412612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152</a:t>
                      </a:r>
                      <a:endParaRPr lang="tr-TR" sz="17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Mamuller</a:t>
                      </a: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Tezgâhtaki taze pişmiş ekmek.</a:t>
                      </a: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529520"/>
                  </a:ext>
                </a:extLst>
              </a:tr>
              <a:tr h="677862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153</a:t>
                      </a:r>
                      <a:endParaRPr lang="tr-TR" sz="17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Ticari Mallar</a:t>
                      </a: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7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Fırında satılan, dışarıdan hazır alınmış meyve suları.</a:t>
                      </a:r>
                    </a:p>
                  </a:txBody>
                  <a:tcPr marL="110521" marR="110521" marT="73681" marB="73681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803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734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D9C59-03F8-2A72-F7D4-F4322A8F2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28917C-69B2-4F50-95F2-CE3EBC8F1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Stoklar Nasıl Değerlenir? (Maliyet Esası)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E4222D-C7B8-07DD-B78D-93C32B26B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/>
              <a:t>Temel Kural:</a:t>
            </a:r>
            <a:r>
              <a:rPr lang="tr-TR" dirty="0"/>
              <a:t> Bir malı kaça aldıysan, kayıtlara o fiyattan girer. Ancak sadece etiket fiyatı yetmez!</a:t>
            </a:r>
          </a:p>
          <a:p>
            <a:pPr marL="0" indent="0">
              <a:buNone/>
            </a:pPr>
            <a:r>
              <a:rPr lang="tr-TR" b="1" dirty="0"/>
              <a:t>Örnek:</a:t>
            </a:r>
            <a:r>
              <a:rPr lang="tr-TR" dirty="0"/>
              <a:t> İnternetten 1.000 TL’ye bir ayakkabı aldınız. 50 TL kargo ödediniz. Bu ayakkabı size kaça mal oldu?</a:t>
            </a:r>
          </a:p>
          <a:p>
            <a:pPr marL="0" indent="0">
              <a:buNone/>
            </a:pPr>
            <a:r>
              <a:rPr lang="tr-TR" b="1" dirty="0"/>
              <a:t>Cevap:</a:t>
            </a:r>
            <a:r>
              <a:rPr lang="tr-TR" dirty="0"/>
              <a:t> 1.050 TL.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/>
              <a:t>Muhasebe Mantığı:</a:t>
            </a:r>
            <a:r>
              <a:rPr lang="tr-TR" dirty="0"/>
              <a:t> Alış bedeli + Nakliye + Sigorta + Gümrük = </a:t>
            </a:r>
            <a:r>
              <a:rPr lang="tr-TR" b="1" dirty="0"/>
              <a:t>Stok Maliyeti</a:t>
            </a:r>
            <a:r>
              <a:rPr lang="tr-TR" dirty="0"/>
              <a:t>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73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BC97A-2A1C-4E21-9E50-C2A433A38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507083-61DF-B432-A8B7-591BADEBC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6E94FB-52CA-8547-64AE-3ECBCDDC3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İşletmemiz, satmak amacıyla peşin fiyatı 70.000 TL olan beyaz eşyayı 75.000 TL + %10 KDV ile 10 ay vadeli olarak satın almıştır. Söz konusu malların işletmemizin deposuna taşınması için 2.000 TL + %10 KDV nakliye ücreti; yolda başına gelebilecek kazalara karşı 500 TL sigorta ücreti nakit ödenmiştir. Mallar işletmemizin deposuna girdikten sonra oluşabilecek hasarlara karşılık 1.500 TL prim karşılığı işyeri sigorta ettirilmiştir. </a:t>
            </a:r>
            <a:r>
              <a:rPr lang="tr-TR" b="1" dirty="0"/>
              <a:t>Ticari malın maliyeti kaç TL’dir?</a:t>
            </a:r>
            <a:endParaRPr lang="tr-TR" dirty="0"/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361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63559-8A45-CD94-8D17-F9E6E8DB8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D60FA9-8605-5825-4E13-8B7DAD797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Çözüm</a:t>
            </a:r>
          </a:p>
        </p:txBody>
      </p:sp>
      <p:graphicFrame>
        <p:nvGraphicFramePr>
          <p:cNvPr id="20" name="İçerik Yer Tutucusu 19">
            <a:extLst>
              <a:ext uri="{FF2B5EF4-FFF2-40B4-BE49-F238E27FC236}">
                <a16:creationId xmlns:a16="http://schemas.microsoft.com/office/drawing/2014/main" id="{72825954-E0BC-F738-9EB0-8FFE54AB55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5928844"/>
              </p:ext>
            </p:extLst>
          </p:nvPr>
        </p:nvGraphicFramePr>
        <p:xfrm>
          <a:off x="3435434" y="2198687"/>
          <a:ext cx="6462099" cy="37338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243387">
                  <a:extLst>
                    <a:ext uri="{9D8B030D-6E8A-4147-A177-3AD203B41FA5}">
                      <a16:colId xmlns:a16="http://schemas.microsoft.com/office/drawing/2014/main" val="3834310994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3026605664"/>
                    </a:ext>
                  </a:extLst>
                </a:gridCol>
                <a:gridCol w="1414379">
                  <a:extLst>
                    <a:ext uri="{9D8B030D-6E8A-4147-A177-3AD203B41FA5}">
                      <a16:colId xmlns:a16="http://schemas.microsoft.com/office/drawing/2014/main" val="2627354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598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tr-TR" sz="2000">
                          <a:effectLst/>
                        </a:rPr>
                        <a:t>Malın peşin değeri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r-TR" sz="2000" b="1">
                          <a:effectLst/>
                        </a:rPr>
                        <a:t>+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>
                          <a:effectLst/>
                        </a:rPr>
                        <a:t>70.000 TL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172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tr-TR" sz="2000">
                          <a:effectLst/>
                        </a:rPr>
                        <a:t>Vade farkı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r-TR" sz="2000" b="1">
                          <a:effectLst/>
                        </a:rPr>
                        <a:t>+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>
                          <a:effectLst/>
                        </a:rPr>
                        <a:t>5.000 TL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869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tr-TR" sz="2000">
                          <a:solidFill>
                            <a:srgbClr val="000000"/>
                          </a:solidFill>
                          <a:effectLst/>
                        </a:rPr>
                        <a:t>Mal için ödenen KDV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>
                          <a:solidFill>
                            <a:srgbClr val="000000"/>
                          </a:solidFill>
                          <a:effectLst/>
                        </a:rPr>
                        <a:t>7.500 TL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604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tr-TR" sz="2000">
                          <a:effectLst/>
                        </a:rPr>
                        <a:t>Nakliye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r-TR" sz="2000" b="1">
                          <a:effectLst/>
                        </a:rPr>
                        <a:t>+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>
                          <a:effectLst/>
                        </a:rPr>
                        <a:t>2.000 TL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8043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tr-TR" sz="2000">
                          <a:solidFill>
                            <a:srgbClr val="000000"/>
                          </a:solidFill>
                          <a:effectLst/>
                        </a:rPr>
                        <a:t>Nakliye KDV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>
                          <a:solidFill>
                            <a:srgbClr val="000000"/>
                          </a:solidFill>
                          <a:effectLst/>
                        </a:rPr>
                        <a:t>200 TL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817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tr-TR" sz="2000">
                          <a:effectLst/>
                        </a:rPr>
                        <a:t>Taşıma sigortası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r-TR" sz="2000" b="1">
                          <a:effectLst/>
                        </a:rPr>
                        <a:t>+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>
                          <a:effectLst/>
                        </a:rPr>
                        <a:t>500 TL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522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tr-TR" sz="2000">
                          <a:solidFill>
                            <a:srgbClr val="000000"/>
                          </a:solidFill>
                          <a:effectLst/>
                        </a:rPr>
                        <a:t>İşyeri Sigortası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>
                          <a:solidFill>
                            <a:srgbClr val="000000"/>
                          </a:solidFill>
                          <a:effectLst/>
                        </a:rPr>
                        <a:t>1.500 TL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702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tr-TR" sz="2000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Ticari Malın Maliyeti</a:t>
                      </a:r>
                      <a:endParaRPr lang="tr-TR" sz="2000" dirty="0">
                        <a:effectLst/>
                        <a:highlight>
                          <a:srgbClr val="0000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 dirty="0">
                          <a:effectLst/>
                          <a:highlight>
                            <a:srgbClr val="000000"/>
                          </a:highlight>
                        </a:rPr>
                        <a:t> </a:t>
                      </a:r>
                      <a:endParaRPr lang="tr-TR" sz="2000" dirty="0">
                        <a:effectLst/>
                        <a:highlight>
                          <a:srgbClr val="0000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77.500 TL</a:t>
                      </a:r>
                      <a:endParaRPr lang="tr-TR" sz="2000" dirty="0">
                        <a:effectLst/>
                        <a:highlight>
                          <a:srgbClr val="0000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35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tr-TR" sz="2000" b="1">
                          <a:effectLst/>
                        </a:rPr>
                        <a:t>Toplam Harcama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 b="1">
                          <a:effectLst/>
                        </a:rPr>
                        <a:t> 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tr-TR" sz="2000" b="1" dirty="0">
                          <a:effectLst/>
                        </a:rPr>
                        <a:t>79.950 TL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0686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875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5BEBC-B834-9442-9467-3F24A31FB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E0A047-3298-DB2D-4406-FAC27B2C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Stok Hareketleri (Giriş - Çıkış Mantığı)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C9EB7E-CB70-F73A-D73D-958B7B002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/>
              <a:t>Aralıklı Envanter:</a:t>
            </a:r>
            <a:r>
              <a:rPr lang="tr-TR" dirty="0"/>
              <a:t> Satış anında maliyetle uğraşma, dönem sonunda hepsini birden hesapla.</a:t>
            </a:r>
          </a:p>
          <a:p>
            <a:pPr marL="0" indent="0" algn="just">
              <a:buNone/>
            </a:pPr>
            <a:endParaRPr lang="tr-TR" b="1" dirty="0"/>
          </a:p>
          <a:p>
            <a:pPr marL="0" indent="0" algn="just">
              <a:buNone/>
            </a:pPr>
            <a:r>
              <a:rPr lang="tr-TR" dirty="0"/>
              <a:t>Bu yöntemde işletme, her satış yaptığında deponun ne kadar azaldığını o an kaydetmez. Sadece ne kadar para kazandığını (satış hasılatını) kaydeder. Depoda ne kaldığını anlamak için dönem sonunda (ay sonu veya yıl sonu) fiilen gidip malları saymak </a:t>
            </a:r>
            <a:r>
              <a:rPr lang="tr-TR" b="1" dirty="0"/>
              <a:t>zorundadır</a:t>
            </a:r>
            <a:r>
              <a:rPr lang="tr-TR" dirty="0"/>
              <a:t>.</a:t>
            </a:r>
            <a:endParaRPr lang="tr-TR" b="1" dirty="0"/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000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DAFC6-63E9-22E2-4203-34A2A8CB4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0114B1-7DE0-395B-3EB8-B7D9DCC38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Satılan Malın Maliyeti Hesaplama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199271-205D-EE2C-8960-9E4933C76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Pazartesi sabahı buzdolabınızda </a:t>
            </a:r>
            <a:r>
              <a:rPr lang="tr-TR" b="1" dirty="0"/>
              <a:t>2 yumurta</a:t>
            </a:r>
            <a:r>
              <a:rPr lang="tr-TR" dirty="0"/>
              <a:t> vardı. Hafta içi marketten </a:t>
            </a:r>
            <a:r>
              <a:rPr lang="tr-TR" b="1" dirty="0"/>
              <a:t>10 yumurta</a:t>
            </a:r>
            <a:r>
              <a:rPr lang="tr-TR" dirty="0"/>
              <a:t> daha aldınız. Toplamda elinizde </a:t>
            </a:r>
            <a:r>
              <a:rPr lang="tr-TR" b="1" dirty="0"/>
              <a:t>12 yumurta</a:t>
            </a:r>
            <a:r>
              <a:rPr lang="tr-TR" dirty="0"/>
              <a:t> oldu. Pazar akşamı dolabı açıp saydınız ve sadece </a:t>
            </a:r>
            <a:r>
              <a:rPr lang="tr-TR" b="1" dirty="0"/>
              <a:t>3 yumurta</a:t>
            </a:r>
            <a:r>
              <a:rPr lang="tr-TR" dirty="0"/>
              <a:t> kaldığını gördünüz.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Peki, hafta boyunca kaç yumurta yediniz?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2727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4201C-3DC9-2B8D-0E25-617BD9755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869699-00D0-CBE0-FB7F-01D73221D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STMM Hesaplama Formülü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1A7CD2-07F8-90FF-5B9C-7152AA323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tr-TR" dirty="0"/>
              <a:t>STMM = (Dönem Başı Stok + Dönem İçi Net Alışlar) - Dönem Sonu Stok</a:t>
            </a:r>
          </a:p>
          <a:p>
            <a:pPr marL="0" indent="0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b="1" dirty="0"/>
              <a:t>Dönem Başı Stok:</a:t>
            </a:r>
            <a:r>
              <a:rPr lang="tr-TR" dirty="0"/>
              <a:t> Dükkanı açtığımızda rafta duran mallar. (Dünden kalanlar)</a:t>
            </a:r>
          </a:p>
          <a:p>
            <a:pPr marL="0" indent="0" algn="just">
              <a:buNone/>
            </a:pPr>
            <a:r>
              <a:rPr lang="tr-TR" b="1" dirty="0"/>
              <a:t>Dönem İçi Net Alışlar: </a:t>
            </a:r>
            <a:r>
              <a:rPr lang="tr-TR" dirty="0"/>
              <a:t>Ay boyunca toptancıdan aldığımız yeni mallar. (Gelenler)</a:t>
            </a:r>
          </a:p>
          <a:p>
            <a:pPr marL="0" indent="0" algn="just">
              <a:buNone/>
            </a:pPr>
            <a:r>
              <a:rPr lang="tr-TR" b="1" dirty="0"/>
              <a:t>Dönem Sonu Stok: </a:t>
            </a:r>
            <a:r>
              <a:rPr lang="tr-TR" dirty="0"/>
              <a:t>Ay sonunda depoya gidip bizzat saydığımızda bulduğumuz mallar. (Kalanlar)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476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D63CC-3A62-D402-51D0-B112CCD8B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21170D-C2D3-6A52-445E-7A3339418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Stok Hareketleri (Giriş - Çıkış Mantığı)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1F8F38-C3FF-75CA-75AF-9D07F77B3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b="1" dirty="0"/>
              <a:t>Sürekli Envanter:</a:t>
            </a:r>
            <a:r>
              <a:rPr lang="tr-TR" dirty="0"/>
              <a:t> Her satış anında hem kârını hem de deponun durumunu gör.</a:t>
            </a:r>
          </a:p>
          <a:p>
            <a:pPr marL="0" indent="0" algn="just">
              <a:buNone/>
            </a:pPr>
            <a:r>
              <a:rPr lang="tr-TR" dirty="0"/>
              <a:t>Bu yöntemde, teknoloji (barkod sistemleri) yardımıyla her ürün satıldığında sistem iki şeyi aynı anda yapar: Satış gelirini kaydeder ve satılan malın maliyetini depodan düşer. Bilgisayar ekranına baktığınızda o an depoda kaç adet ürün olduğunu sayım yapmadan görebilirsiniz.</a:t>
            </a:r>
          </a:p>
          <a:p>
            <a:pPr marL="0" indent="0" algn="just">
              <a:buNone/>
            </a:pPr>
            <a:r>
              <a:rPr lang="tr-TR" dirty="0"/>
              <a:t>Büyük süpermarketler (Migros, Carrefour). Kasiyer ürünü barkoddan geçirdiği an, o ürün hem satılmış olur hem de bilgisayar sistemindeki stoktan otomatik olarak düşer.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21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93EC8-E8DF-52C6-8958-5A8AAE43E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E4F2A5-4948-0916-0283-4BC522864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Muhasebe Uygulaması: "Spor Ayakkabı Mağazası" Örneği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CBB70E-8C48-B80C-B583-89FE65D44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/>
              <a:t>Senaryo:</a:t>
            </a:r>
            <a:r>
              <a:rPr lang="tr-TR" dirty="0"/>
              <a:t> Bir spor ayakkabı dükkanımız var. Ayakkabıları </a:t>
            </a:r>
            <a:r>
              <a:rPr lang="tr-TR" b="1" dirty="0"/>
              <a:t>1.000 TL</a:t>
            </a:r>
            <a:r>
              <a:rPr lang="tr-TR" dirty="0"/>
              <a:t>’ye alıyoruz, </a:t>
            </a:r>
            <a:r>
              <a:rPr lang="tr-TR" b="1" dirty="0"/>
              <a:t>2.000 TL</a:t>
            </a:r>
            <a:r>
              <a:rPr lang="tr-TR" dirty="0"/>
              <a:t>’ye satıyoruz.</a:t>
            </a:r>
          </a:p>
          <a:p>
            <a:pPr marL="0" indent="0">
              <a:buNone/>
            </a:pPr>
            <a:endParaRPr lang="tr-TR" b="1" u="sng" dirty="0"/>
          </a:p>
          <a:p>
            <a:pPr marL="0" indent="0">
              <a:buNone/>
            </a:pPr>
            <a:r>
              <a:rPr lang="tr-TR" b="1" u="sng" dirty="0"/>
              <a:t>İşlemler</a:t>
            </a:r>
            <a:r>
              <a:rPr lang="tr-TR" b="1" dirty="0"/>
              <a:t>: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Alış:</a:t>
            </a:r>
            <a:r>
              <a:rPr lang="tr-TR" dirty="0"/>
              <a:t> Tanesi 1.000 TL'den 10 adet ayakkabı aldık (Toplam 10.000 TL).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Satış:</a:t>
            </a:r>
            <a:r>
              <a:rPr lang="tr-TR" dirty="0"/>
              <a:t> Ay içinde müşterilere farklı günlerde 5 adet ayakkabı sattık (Toplam 10.000 TL gelir).</a:t>
            </a:r>
            <a:br>
              <a:rPr lang="tr-TR" dirty="0"/>
            </a:br>
            <a:endParaRPr lang="tr-TR" dirty="0"/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18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C7289C-1A42-9953-3DB9-7274523C2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F556C1F-3302-48A7-C790-03B641D5C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37285" cy="1645920"/>
          </a:xfrm>
        </p:spPr>
        <p:txBody>
          <a:bodyPr>
            <a:normAutofit/>
          </a:bodyPr>
          <a:lstStyle/>
          <a:p>
            <a:r>
              <a:rPr lang="tr-TR" sz="3200"/>
              <a:t>1. Yöntem: Aralıklı Envanter</a:t>
            </a:r>
            <a:endParaRPr lang="tr-TR" sz="3200" b="0">
              <a:latin typeface="American Typewriter Condensed L" panose="02090306020004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1405210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6369EE-B64E-0E41-B69A-495A35E69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tr-TR" sz="1800"/>
              <a:t>Mantık: Satış anında sadece parayı say, malı sayma. Maliyeti dönem sonunda bul.</a:t>
            </a:r>
          </a:p>
          <a:p>
            <a:pPr marL="0" indent="0">
              <a:buNone/>
            </a:pPr>
            <a:endParaRPr lang="tr-TR" sz="1800">
              <a:latin typeface="American Typewriter Condensed L" panose="02090306020004020304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57B35911-D8DB-4EEF-ADA7-41998A8FA9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217204"/>
              </p:ext>
            </p:extLst>
          </p:nvPr>
        </p:nvGraphicFramePr>
        <p:xfrm>
          <a:off x="821276" y="2734056"/>
          <a:ext cx="10637841" cy="3483865"/>
        </p:xfrm>
        <a:graphic>
          <a:graphicData uri="http://schemas.openxmlformats.org/drawingml/2006/table">
            <a:tbl>
              <a:tblPr/>
              <a:tblGrid>
                <a:gridCol w="2277524">
                  <a:extLst>
                    <a:ext uri="{9D8B030D-6E8A-4147-A177-3AD203B41FA5}">
                      <a16:colId xmlns:a16="http://schemas.microsoft.com/office/drawing/2014/main" val="3877155965"/>
                    </a:ext>
                  </a:extLst>
                </a:gridCol>
                <a:gridCol w="4471961">
                  <a:extLst>
                    <a:ext uri="{9D8B030D-6E8A-4147-A177-3AD203B41FA5}">
                      <a16:colId xmlns:a16="http://schemas.microsoft.com/office/drawing/2014/main" val="3600708085"/>
                    </a:ext>
                  </a:extLst>
                </a:gridCol>
                <a:gridCol w="3888356">
                  <a:extLst>
                    <a:ext uri="{9D8B030D-6E8A-4147-A177-3AD203B41FA5}">
                      <a16:colId xmlns:a16="http://schemas.microsoft.com/office/drawing/2014/main" val="662660402"/>
                    </a:ext>
                  </a:extLst>
                </a:gridCol>
              </a:tblGrid>
              <a:tr h="373447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İşlem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Yapılacak Kayıt</a:t>
                      </a:r>
                      <a:endParaRPr lang="tr-TR" sz="15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Mantık Açıklaması</a:t>
                      </a:r>
                      <a:endParaRPr lang="tr-TR" sz="15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7705184"/>
                  </a:ext>
                </a:extLst>
              </a:tr>
              <a:tr h="1036806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Mal Alışı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153 Ticari Mallar (Borçlu): 10.000</a:t>
                      </a: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</a:p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100 Kasa (Alacaklı): 10.000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Mallar depoya girdi, para çıktı.</a:t>
                      </a: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62998"/>
                  </a:ext>
                </a:extLst>
              </a:tr>
              <a:tr h="1036806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Satış Anı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100 Kasa (Borçlu): 2.000</a:t>
                      </a: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</a:p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600 Yurtiçi Satışlar (Alacaklı): 2.000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Sadece cebimize giren parayı kaydettik. Bu kaydı ay içerisinde toplam 5 kere yapacağız.</a:t>
                      </a: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459912"/>
                  </a:ext>
                </a:extLst>
              </a:tr>
              <a:tr h="1036806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Dönem Sonu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621 Satılan Ticari Malın Maliyeti (Borçlu): 5.000</a:t>
                      </a: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</a:p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153 Ticari Mallar (Alacaklı): 5.000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Ay sonunda depoya baktık, 5 ayakkabı gitmiş. Şimdi maliyeti yazıyoruz. Ay sonunda bir kere bu kaydı yapıyoruz.</a:t>
                      </a: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039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438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AD0D48-A885-E2AE-6265-E686AA44A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224297-1ED6-26E1-5EDA-6FE0A3EEF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E079264-688D-9BA9-6465-2C79B9379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5CB795B-0852-6A18-ACD6-579D23614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37285" cy="1645920"/>
          </a:xfrm>
        </p:spPr>
        <p:txBody>
          <a:bodyPr>
            <a:normAutofit/>
          </a:bodyPr>
          <a:lstStyle/>
          <a:p>
            <a:r>
              <a:rPr lang="tr-TR" sz="3200" dirty="0"/>
              <a:t>2. Yöntem: Sürekli Envanter</a:t>
            </a:r>
            <a:endParaRPr lang="tr-TR" sz="3200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8792A5-739B-EAE3-9C2F-86BC1ABA8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34D47C-98C3-0B71-E245-127CC9976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1405210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C330A7-79B0-183E-C3D0-C0C0CB284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tr-TR" sz="1800" dirty="0"/>
              <a:t>Mantık: Barkodu okuttuğun an hem parayı hem de malın maliyetini kaydet.</a:t>
            </a:r>
            <a:endParaRPr lang="tr-TR" sz="1800" dirty="0">
              <a:latin typeface="American Typewriter Condensed L" panose="02090306020004020304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6CBD29EF-6F71-98DC-834B-61710095F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16245"/>
              </p:ext>
            </p:extLst>
          </p:nvPr>
        </p:nvGraphicFramePr>
        <p:xfrm>
          <a:off x="821276" y="2734056"/>
          <a:ext cx="10637841" cy="3712903"/>
        </p:xfrm>
        <a:graphic>
          <a:graphicData uri="http://schemas.openxmlformats.org/drawingml/2006/table">
            <a:tbl>
              <a:tblPr/>
              <a:tblGrid>
                <a:gridCol w="2277524">
                  <a:extLst>
                    <a:ext uri="{9D8B030D-6E8A-4147-A177-3AD203B41FA5}">
                      <a16:colId xmlns:a16="http://schemas.microsoft.com/office/drawing/2014/main" val="3877155965"/>
                    </a:ext>
                  </a:extLst>
                </a:gridCol>
                <a:gridCol w="4471961">
                  <a:extLst>
                    <a:ext uri="{9D8B030D-6E8A-4147-A177-3AD203B41FA5}">
                      <a16:colId xmlns:a16="http://schemas.microsoft.com/office/drawing/2014/main" val="3600708085"/>
                    </a:ext>
                  </a:extLst>
                </a:gridCol>
                <a:gridCol w="3888356">
                  <a:extLst>
                    <a:ext uri="{9D8B030D-6E8A-4147-A177-3AD203B41FA5}">
                      <a16:colId xmlns:a16="http://schemas.microsoft.com/office/drawing/2014/main" val="662660402"/>
                    </a:ext>
                  </a:extLst>
                </a:gridCol>
              </a:tblGrid>
              <a:tr h="373447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İşlem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Yapılacak Kayıt</a:t>
                      </a:r>
                      <a:endParaRPr lang="tr-TR" sz="15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Mantık Açıklaması</a:t>
                      </a:r>
                      <a:endParaRPr lang="tr-TR" sz="15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7705184"/>
                  </a:ext>
                </a:extLst>
              </a:tr>
              <a:tr h="1036806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Mal Alışı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153 Ticari Mallar (Borçlu): 10.000</a:t>
                      </a: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</a:p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100 Kasa (Alacaklı): 10.000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Mallar depoya girdi, para çıktı.</a:t>
                      </a: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62998"/>
                  </a:ext>
                </a:extLst>
              </a:tr>
              <a:tr h="1036806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Satış Anı</a:t>
                      </a:r>
                    </a:p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1. kayıt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100 Kasa (Borçlu): 2.000</a:t>
                      </a: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</a:p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600 Yurtiçi Satışlar (Alacaklı): 2.000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Sadece cebimize giren parayı kaydettik. Bu kaydı ay içerisinde toplam 5 kere yapacağız.</a:t>
                      </a: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459912"/>
                  </a:ext>
                </a:extLst>
              </a:tr>
              <a:tr h="1036806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Satış Anı</a:t>
                      </a:r>
                    </a:p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2. kayıt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621 Satılan Ticari Malın Maliyeti (Borçlu): 1.000</a:t>
                      </a: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</a:p>
                    <a:p>
                      <a:pPr rtl="0">
                        <a:buNone/>
                      </a:pPr>
                      <a:r>
                        <a:rPr lang="tr-TR" sz="15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153 Ticari Mallar (Alacaklı): 1.000</a:t>
                      </a: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kern="12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  <a:ea typeface="+mn-ea"/>
                          <a:cs typeface="+mn-cs"/>
                        </a:rPr>
                        <a:t>Barkodu 'bip' diye okuttuğun an sistem şunu diyor: 2.000 TL kazandın ama depondan 1.000 TL'lik mal eksildi. Her şey anlık takip ediliyor.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5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Bu kaydı ay içerisinde toplam 5 kere yapacağız.</a:t>
                      </a:r>
                      <a:endParaRPr lang="tr-TR" sz="1500" kern="1200" dirty="0">
                        <a:solidFill>
                          <a:srgbClr val="1F1F1F"/>
                        </a:solidFill>
                        <a:effectLst/>
                        <a:latin typeface="Google Sans Text"/>
                        <a:ea typeface="+mn-ea"/>
                        <a:cs typeface="+mn-cs"/>
                      </a:endParaRPr>
                    </a:p>
                  </a:txBody>
                  <a:tcPr marL="92133" marR="92133" marT="61422" marB="61422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039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704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997F-942A-54F2-A099-2289E8AFE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5EF6C0-C237-BA93-53C8-CBD09BE7D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Ayakkabı Mağazası Senaryosu - Değişen Fiyatlar Problemi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2D0BE4-9AAE-B999-B9E4-E47C9BCC2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b="1" dirty="0"/>
              <a:t>1 Ocak:</a:t>
            </a:r>
            <a:r>
              <a:rPr lang="tr-TR" dirty="0"/>
              <a:t> Toptancıdan 10 çift spor ayakkabı aldık. Tanesi </a:t>
            </a:r>
            <a:r>
              <a:rPr lang="tr-TR" b="1" dirty="0"/>
              <a:t>1.000 TL</a:t>
            </a:r>
            <a:r>
              <a:rPr lang="tr-TR" dirty="0"/>
              <a:t>. (Depoda 10 tane var)</a:t>
            </a:r>
          </a:p>
          <a:p>
            <a:pPr marL="0" indent="0" algn="just">
              <a:buNone/>
            </a:pPr>
            <a:r>
              <a:rPr lang="tr-TR" b="1" dirty="0"/>
              <a:t>15 Ocak:</a:t>
            </a:r>
            <a:r>
              <a:rPr lang="tr-TR" dirty="0"/>
              <a:t> İşler iyi gidiyor, 10 çift daha aldık. Ama fiyat artmış! Tanesi </a:t>
            </a:r>
            <a:r>
              <a:rPr lang="tr-TR" b="1" dirty="0"/>
              <a:t>1.200 TL</a:t>
            </a:r>
            <a:r>
              <a:rPr lang="tr-TR" dirty="0"/>
              <a:t>. (Depoda toplam 20 tane var)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/>
              <a:t>Soru:</a:t>
            </a:r>
            <a:r>
              <a:rPr lang="tr-TR" dirty="0"/>
              <a:t> Bugün bir müşteriye </a:t>
            </a:r>
            <a:r>
              <a:rPr lang="tr-TR" b="1" dirty="0"/>
              <a:t>1 çift</a:t>
            </a:r>
            <a:r>
              <a:rPr lang="tr-TR" dirty="0"/>
              <a:t> ayakkabı sattık. Bu sattığımız ayakkabının maliyeti kasaya 1.000 TL mi yazılacak, yoksa 1.200 TL mi?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86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1483E-F44C-18C7-8FAB-DEFCF3384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00F5AC-AA0A-4EE2-47A0-9D66CD332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FIFO Yöntemi (First-</a:t>
            </a:r>
            <a:r>
              <a:rPr lang="tr-TR" dirty="0" err="1"/>
              <a:t>In</a:t>
            </a:r>
            <a:r>
              <a:rPr lang="tr-TR" dirty="0"/>
              <a:t>, First-</a:t>
            </a:r>
            <a:r>
              <a:rPr lang="tr-TR" dirty="0" err="1"/>
              <a:t>Out</a:t>
            </a:r>
            <a:r>
              <a:rPr lang="tr-TR" dirty="0"/>
              <a:t> / İlk Giren İlk Çıkar)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4EBAE0-ADD4-5C2C-5B7E-8774EBEA6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b="1" dirty="0"/>
              <a:t>Mantık:</a:t>
            </a:r>
            <a:r>
              <a:rPr lang="tr-TR" dirty="0"/>
              <a:t> Depoya en önce giren mal, satış yapıldığında depodan ilk çıkan maldır.</a:t>
            </a:r>
          </a:p>
          <a:p>
            <a:pPr marL="0" indent="0" algn="just">
              <a:buNone/>
            </a:pPr>
            <a:r>
              <a:rPr lang="tr-TR" b="1" dirty="0"/>
              <a:t>İşleyiş:</a:t>
            </a:r>
            <a:r>
              <a:rPr lang="tr-TR" dirty="0"/>
              <a:t> Satış yaptığımızda, rafa en eski (en önce gelmiş olan) ayakkabıyı uzattığımızı varsayarız.</a:t>
            </a:r>
          </a:p>
          <a:p>
            <a:pPr marL="0" indent="0" algn="just">
              <a:buNone/>
            </a:pPr>
            <a:r>
              <a:rPr lang="tr-TR" b="1" dirty="0"/>
              <a:t>Örneğe Uygulanışı:</a:t>
            </a:r>
            <a:r>
              <a:rPr lang="tr-TR" dirty="0"/>
              <a:t> Satılan o 1 çift ayakkabının maliyeti </a:t>
            </a:r>
            <a:r>
              <a:rPr lang="tr-TR" b="1" dirty="0"/>
              <a:t>1.000 TL</a:t>
            </a:r>
            <a:r>
              <a:rPr lang="tr-TR" dirty="0"/>
              <a:t> olarak kaydedilir. Çünkü elimizdeki en eski mal odur.</a:t>
            </a: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/>
              <a:t>Satılan </a:t>
            </a:r>
            <a:r>
              <a:rPr lang="tr-TR" b="1" dirty="0"/>
              <a:t>11. ayakkabıda </a:t>
            </a:r>
            <a:r>
              <a:rPr lang="tr-TR" dirty="0"/>
              <a:t>maliyet 1.200 TL olur ve sonraki ayakkabıların maliyeti 1.200 TL’dir artık.</a:t>
            </a:r>
          </a:p>
        </p:txBody>
      </p:sp>
    </p:spTree>
    <p:extLst>
      <p:ext uri="{BB962C8B-B14F-4D97-AF65-F5344CB8AC3E}">
        <p14:creationId xmlns:p14="http://schemas.microsoft.com/office/powerpoint/2010/main" val="2287283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42268-E108-4070-4B5A-35C0AE001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DC5DAF-6973-DCC1-6ADA-9BEA1F508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Ortalama Maliyet Yöntemi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AA28394-7999-4A8D-3247-6F39A209F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42067"/>
            <a:ext cx="10521696" cy="44026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/>
              <a:t>Mantık:</a:t>
            </a:r>
            <a:r>
              <a:rPr lang="tr-TR" dirty="0"/>
              <a:t> Depodaki tüm malların fiyatlarını bir kazana atıp karıştırırız ve tek bir "orta yol" fiyatı buluruz.</a:t>
            </a:r>
          </a:p>
          <a:p>
            <a:pPr marL="0" indent="0" algn="just">
              <a:buNone/>
            </a:pPr>
            <a:r>
              <a:rPr lang="tr-TR" b="1" dirty="0"/>
              <a:t>İşleyiş:</a:t>
            </a:r>
            <a:r>
              <a:rPr lang="tr-TR" dirty="0"/>
              <a:t> Toplam ne kadar para ödediysek, toplam kaç tane malımız varsa ona böleriz.</a:t>
            </a:r>
          </a:p>
          <a:p>
            <a:pPr marL="0" indent="0" algn="just">
              <a:buNone/>
            </a:pPr>
            <a:r>
              <a:rPr lang="tr-TR" b="1" dirty="0"/>
              <a:t>Örneğe Uygulanışı:</a:t>
            </a:r>
            <a:r>
              <a:rPr lang="tr-TR" dirty="0"/>
              <a:t> (10 adet x 1.000 TL) + (10 adet x 1.200 TL) = 22.000 TL toplam ödedik. Elimizde toplam 20 adet ayakkabı var.</a:t>
            </a:r>
          </a:p>
          <a:p>
            <a:pPr marL="0" indent="0" algn="just">
              <a:buNone/>
            </a:pPr>
            <a:r>
              <a:rPr lang="tr-TR" b="1" dirty="0"/>
              <a:t>Ortalama Fiyat:</a:t>
            </a:r>
            <a:r>
              <a:rPr lang="tr-TR" dirty="0"/>
              <a:t> 22.000 TL / 20 adet = </a:t>
            </a:r>
            <a:r>
              <a:rPr lang="tr-TR" b="1" dirty="0"/>
              <a:t>1.100 TL</a:t>
            </a:r>
            <a:r>
              <a:rPr lang="tr-TR" dirty="0"/>
              <a:t>.</a:t>
            </a:r>
          </a:p>
          <a:p>
            <a:pPr marL="0" indent="0" algn="just">
              <a:buNone/>
            </a:pPr>
            <a:r>
              <a:rPr lang="tr-TR" b="1" dirty="0"/>
              <a:t>Sonuç:</a:t>
            </a:r>
            <a:r>
              <a:rPr lang="tr-TR" dirty="0"/>
              <a:t> Satılan o 1 çift ayakkabının maliyeti </a:t>
            </a:r>
            <a:r>
              <a:rPr lang="tr-TR" b="1" dirty="0"/>
              <a:t>1.100 TL</a:t>
            </a:r>
            <a:r>
              <a:rPr lang="tr-TR" dirty="0"/>
              <a:t> olarak kaydedilir.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63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08525-AB90-B239-7E7D-71DEA828D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AB0831-4526-071B-DE66-276A9CA02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0DDA16-ED60-4BFA-4835-A4EDD3317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982610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1147</Words>
  <Application>Microsoft Macintosh PowerPoint</Application>
  <PresentationFormat>Geniş ekran</PresentationFormat>
  <Paragraphs>136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5" baseType="lpstr">
      <vt:lpstr>American Typewriter</vt:lpstr>
      <vt:lpstr>American Typewriter Condensed L</vt:lpstr>
      <vt:lpstr>Arial</vt:lpstr>
      <vt:lpstr>Calibri</vt:lpstr>
      <vt:lpstr>Google Sans Text</vt:lpstr>
      <vt:lpstr>Neue Haas Grotesk Text Pro</vt:lpstr>
      <vt:lpstr>Times New Roman</vt:lpstr>
      <vt:lpstr>AccentBoxVTI</vt:lpstr>
      <vt:lpstr>Genel Muhasebe 2</vt:lpstr>
      <vt:lpstr>Stok Nedir?</vt:lpstr>
      <vt:lpstr>Stok Çeşitleri (Neyi, Nerede Tutuyoruz?)</vt:lpstr>
      <vt:lpstr>Stoklar Nasıl Değerlenir? (Maliyet Esası)</vt:lpstr>
      <vt:lpstr>Örnek </vt:lpstr>
      <vt:lpstr>Çözüm</vt:lpstr>
      <vt:lpstr>Stok Hareketleri (Giriş - Çıkış Mantığı)</vt:lpstr>
      <vt:lpstr>Satılan Malın Maliyeti Hesaplama</vt:lpstr>
      <vt:lpstr>STMM Hesaplama Formülü</vt:lpstr>
      <vt:lpstr>Stok Hareketleri (Giriş - Çıkış Mantığı)</vt:lpstr>
      <vt:lpstr>Muhasebe Uygulaması: "Spor Ayakkabı Mağazası" Örneği</vt:lpstr>
      <vt:lpstr>1. Yöntem: Aralıklı Envanter</vt:lpstr>
      <vt:lpstr>2. Yöntem: Sürekli Envanter</vt:lpstr>
      <vt:lpstr>Ayakkabı Mağazası Senaryosu - Değişen Fiyatlar Problemi</vt:lpstr>
      <vt:lpstr>FIFO Yöntemi (First-In, First-Out / İlk Giren İlk Çıkar)</vt:lpstr>
      <vt:lpstr>Ortalama Maliyet Yöntemi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181</cp:revision>
  <dcterms:created xsi:type="dcterms:W3CDTF">2025-09-21T08:31:17Z</dcterms:created>
  <dcterms:modified xsi:type="dcterms:W3CDTF">2026-02-13T11:32:37Z</dcterms:modified>
</cp:coreProperties>
</file>