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445" r:id="rId3"/>
    <p:sldId id="446" r:id="rId4"/>
    <p:sldId id="447" r:id="rId5"/>
    <p:sldId id="448" r:id="rId6"/>
    <p:sldId id="449" r:id="rId7"/>
    <p:sldId id="450" r:id="rId8"/>
    <p:sldId id="451" r:id="rId9"/>
    <p:sldId id="452" r:id="rId10"/>
    <p:sldId id="453" r:id="rId11"/>
    <p:sldId id="454" r:id="rId12"/>
    <p:sldId id="455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Orta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86"/>
    <p:restoredTop sz="94678"/>
  </p:normalViewPr>
  <p:slideViewPr>
    <p:cSldViewPr snapToGrid="0">
      <p:cViewPr varScale="1">
        <p:scale>
          <a:sx n="150" d="100"/>
          <a:sy n="150" d="100"/>
        </p:scale>
        <p:origin x="1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2/22/26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Genel Muhasebe 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08525-AB90-B239-7E7D-71DEA828D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AB0831-4526-071B-DE66-276A9CA02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Ticari Mal Alış Örnek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0DDA16-ED60-4BFA-4835-A4EDD3317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İşletme, 100.000 TL tutarındaki ticari malı ek olarak %20 KDV tutarla satın almıştır. Ödemeyi aşağıdaki gibi yapmıştır:</a:t>
            </a:r>
          </a:p>
          <a:p>
            <a:pPr algn="just">
              <a:buFontTx/>
              <a:buChar char="-"/>
            </a:pPr>
            <a:r>
              <a:rPr lang="tr-TR" dirty="0"/>
              <a:t>20.000 TL nakit</a:t>
            </a:r>
          </a:p>
          <a:p>
            <a:pPr algn="just">
              <a:buFontTx/>
              <a:buChar char="-"/>
            </a:pPr>
            <a:r>
              <a:rPr lang="tr-TR" dirty="0"/>
              <a:t>50.000 TL çek keşide (düzenlemiş) etmiştir.</a:t>
            </a:r>
          </a:p>
          <a:p>
            <a:pPr algn="just">
              <a:buFontTx/>
              <a:buChar char="-"/>
            </a:pPr>
            <a:r>
              <a:rPr lang="tr-TR" dirty="0"/>
              <a:t>Kalan 50.000 TL ise 3 ay sonra ödenecektir.</a:t>
            </a:r>
          </a:p>
        </p:txBody>
      </p:sp>
    </p:spTree>
    <p:extLst>
      <p:ext uri="{BB962C8B-B14F-4D97-AF65-F5344CB8AC3E}">
        <p14:creationId xmlns:p14="http://schemas.microsoft.com/office/powerpoint/2010/main" val="126798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4FD61-492A-837D-36DB-924D8962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5FF209-6688-1AE7-8FED-9364D3E8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2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BBDDA2C-6F7A-5AA5-AE05-EB8800FB0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İşletme, 200.000 TL + %20 KDV tutarındaki malın yarısı için (110.000 TL) çek ciro etmiş, kalan tutarı (110.000TL) banka hesabından EFT yoluyla ödemiştir.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41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A23B5-3D3F-8007-ED78-EBE5EE9BC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AD3691-7AD2-87C4-30C0-6AD93DC1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Ticari Mal Satış İşlemleri Örnek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6289A51-DF12-0430-EBAC-45ECEF223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İşletme, maliyeti 80.000 TL olan malları 150.000 TL + %20 KDV bedelle satmıştır. Karşılığında:</a:t>
            </a:r>
          </a:p>
          <a:p>
            <a:pPr algn="just">
              <a:buFontTx/>
              <a:buChar char="-"/>
            </a:pPr>
            <a:r>
              <a:rPr lang="tr-TR" dirty="0"/>
              <a:t>100.000 TL'lik müşteri çeki alınmış, </a:t>
            </a:r>
          </a:p>
          <a:p>
            <a:pPr algn="just">
              <a:buFontTx/>
              <a:buChar char="-"/>
            </a:pPr>
            <a:r>
              <a:rPr lang="tr-TR" dirty="0"/>
              <a:t>Kalan bakiye 80.000TL için müşteriye kredi açılmıştır (veresiye).</a:t>
            </a:r>
          </a:p>
          <a:p>
            <a:pPr algn="just">
              <a:buFontTx/>
              <a:buChar char="-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/>
              <a:t>Not: İşletme SÜREKLİ ENVANTER yöntemi kullanmaktadır. 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459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2F62A-A146-B826-0C97-2869FB5DC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E361C0-465D-8E4C-DB4B-9474DCF0B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Dönemsellik İlkesi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5AB9DB-717C-7917-FE21-0A893ADDC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Netflix aboneliği aldığınızı düşünün. 1 Ocak'ta tüm yılın ücretini peşin ödediniz. Paranın tamamı Ocak ayında cebinizden çıksa da, aslında her ay o hizmetten faydalanmaya devam edersiniz.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/>
              <a:t>Muhasebe de der ki: "Parayı ne zaman ödediğin değil, o hizmetten ne zaman faydalandığın önemlidir!"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584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85511-12E3-BEE9-A7E9-421D1D817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9E6A9C-26EA-9AF9-F23D-3A2A2178F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Dönem Ayırıcı Hesaplar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E5CE970-2187-4F9F-F256-1D29803D3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b="1" dirty="0"/>
              <a:t>Dönemsellik İlkesi:</a:t>
            </a:r>
            <a:r>
              <a:rPr lang="tr-TR" dirty="0"/>
              <a:t> Gelir ve giderlerin tahakkuk esasına göre, nakit hareketinden bağımsız olarak ilgili oldukları dönemde raporlanmasıdır.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/>
              <a:t>Dönem Ayırıcı Hesaplar:</a:t>
            </a:r>
            <a:r>
              <a:rPr lang="tr-TR" dirty="0"/>
              <a:t> Gelecekte gerçekleşecek giderlerin peşin ödenmesi veya gerçekleşmiş gelirin henüz tahsil edilmemesi durumunda kullanılan köprü hesaplardır.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863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CA88D-2C9C-CF92-5E3D-8050AF545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CB0C80-6A48-B8C0-1EC4-44C68395B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180 / 280 Gelecek Aylara ve Yıllara Ait Giderler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774080-0965-0E24-E13E-C2853A767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İşletme bir hizmeti henüz almadan parasını ödemişse, bu ödeme işletme için bir "haktır" ve dolayısıyla </a:t>
            </a:r>
            <a:r>
              <a:rPr lang="tr-TR" b="1" dirty="0"/>
              <a:t>Varlık (Aktif)</a:t>
            </a:r>
            <a:r>
              <a:rPr lang="tr-TR" dirty="0"/>
              <a:t> karakterlidir.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b="1" dirty="0"/>
              <a:t>180 Hesabı:</a:t>
            </a:r>
            <a:r>
              <a:rPr lang="tr-TR" dirty="0"/>
              <a:t> Giderin 1 yıl içinde (cari faaliyet dönemi) sonuçlanacak kısmı.</a:t>
            </a:r>
          </a:p>
          <a:p>
            <a:endParaRPr lang="tr-TR" dirty="0"/>
          </a:p>
          <a:p>
            <a:r>
              <a:rPr lang="tr-TR" b="1" dirty="0"/>
              <a:t>280 Hesabı:</a:t>
            </a:r>
            <a:r>
              <a:rPr lang="tr-TR" dirty="0"/>
              <a:t> Giderin 1 yılı aşan (uzun vadeli) kısmı.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155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FA0D1-DFF3-CC29-22E5-B24DF641D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3EC341-3FE7-2AA4-A2E4-71F1E2593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97F77DC-2033-042D-2CC3-41A8A92E7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Bir lojistik firması, 1 Ekim 2025 tarihinde tırları için 12.000 TL tutarında 1 yıllık sigorta poliçesi yaptırmış ve nakit ödemiştir.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b="1" dirty="0"/>
              <a:t>Analiz:</a:t>
            </a:r>
            <a:r>
              <a:rPr lang="tr-TR" dirty="0"/>
              <a:t> Ekim-Kasım-Aralık (3 ay) cari yılın gideridir. Kalan 9 ay ise gelecek yılın gideridir.</a:t>
            </a:r>
          </a:p>
          <a:p>
            <a:endParaRPr lang="tr-TR" dirty="0"/>
          </a:p>
          <a:p>
            <a:r>
              <a:rPr lang="tr-TR" b="1" dirty="0"/>
              <a:t>Hesaplama:</a:t>
            </a:r>
            <a:r>
              <a:rPr lang="tr-TR" dirty="0"/>
              <a:t> 12.000 / 12 = 1.000 TL (Aylık Gider)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194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CB8B2-E330-F365-7001-134628B76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E19823-7F37-8884-AE4D-EBA58FF50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devam…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A0D11D-6F35-4089-6CFA-8435A20DE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31 Mart 2026 tarihinde işletme gelir giderlerini hesaplarken nasıl bir muhasebe kaydı yapmalıdır?</a:t>
            </a:r>
          </a:p>
        </p:txBody>
      </p:sp>
    </p:spTree>
    <p:extLst>
      <p:ext uri="{BB962C8B-B14F-4D97-AF65-F5344CB8AC3E}">
        <p14:creationId xmlns:p14="http://schemas.microsoft.com/office/powerpoint/2010/main" val="4250011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A406E-53E5-3435-A1E9-0D0BFF7A4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3C02A3A-5E68-1795-A77B-DCF174B25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181 / 281 Gelir Tahakkukları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CF7BA07-D190-C354-8D80-739D7CE5E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/>
              <a:t>Bir bankaya 3 ay vadeli para yatırdınız. Her ay sonu faiz işler ama ana parayı ve faizini 3 ay sonra toplu olarak alırsınız.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/>
              <a:t>Ay bittiğinde para cebinize girmedi ama o faizi artık "hak ettiniz". İşte o hak ediş, Gelir Tahakkukudur.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/>
              <a:t>Üçüncü kişilerden tahsili sonraki dönemlerde yapılacak olan, ancak içinde bulunulan döneme ait olan kesinleşmiş gelirlerdir.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828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31209-A6A9-372A-91C9-A6178C7A8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4DCBD5-CF74-55CD-7BAD-0F184995A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E18C34-DD5A-4758-AB95-1F8E93E62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936" y="2113957"/>
            <a:ext cx="10168128" cy="440537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tr-TR" dirty="0"/>
              <a:t>İşletme, 1 Aralık tarihinde 500.000 TL tutarında, 3 ay vadeli %24 faiz oranlı bir hesap açmıştır. Faiz tahsili vade sonunda (1 Mart) yapılacaktır.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/>
              <a:t>31 Aralık Analizi:</a:t>
            </a:r>
            <a:r>
              <a:rPr lang="tr-TR" dirty="0"/>
              <a:t> Paranın bankada kaldığı 1 aylık sürede faiz geliri fiilen doğmuştur.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/>
              <a:t>Hesaplama:</a:t>
            </a:r>
            <a:r>
              <a:rPr lang="tr-TR" dirty="0"/>
              <a:t> 500.000 X 0,24 X (1 / 12) = 10.000 TL.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/>
              <a:t>| 181 | GELİR TAHAKKUKLARI | 10.000 | | | 642 | FAİZ GELİRLERİ | | 10.000 |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538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4FCFD-3865-4975-A6A0-B31511FA0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1B4E9B-43F6-1117-A242-034992F97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ECD568B-9C24-7CF0-49CF-FE7B95675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68252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507</Words>
  <Application>Microsoft Macintosh PowerPoint</Application>
  <PresentationFormat>Geniş ekran</PresentationFormat>
  <Paragraphs>51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8" baseType="lpstr">
      <vt:lpstr>American Typewriter</vt:lpstr>
      <vt:lpstr>American Typewriter Condensed L</vt:lpstr>
      <vt:lpstr>Arial</vt:lpstr>
      <vt:lpstr>Calibri</vt:lpstr>
      <vt:lpstr>Neue Haas Grotesk Text Pro</vt:lpstr>
      <vt:lpstr>AccentBoxVTI</vt:lpstr>
      <vt:lpstr>Genel Muhasebe 2</vt:lpstr>
      <vt:lpstr>Ticari Mal Alış Örnek</vt:lpstr>
      <vt:lpstr>Örnek 2</vt:lpstr>
      <vt:lpstr>Ticari Mal Satış İşlemleri Örnek</vt:lpstr>
      <vt:lpstr>Dönemsellik İlkesi</vt:lpstr>
      <vt:lpstr>Dönem Ayırıcı Hesaplar</vt:lpstr>
      <vt:lpstr>180 / 280 Gelecek Aylara ve Yıllara Ait Giderler</vt:lpstr>
      <vt:lpstr>Örnek</vt:lpstr>
      <vt:lpstr>Örnek devam…</vt:lpstr>
      <vt:lpstr>181 / 281 Gelir Tahakkukları</vt:lpstr>
      <vt:lpstr>Örnek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193</cp:revision>
  <dcterms:created xsi:type="dcterms:W3CDTF">2025-09-21T08:31:17Z</dcterms:created>
  <dcterms:modified xsi:type="dcterms:W3CDTF">2026-02-22T11:55:34Z</dcterms:modified>
</cp:coreProperties>
</file>