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455" r:id="rId3"/>
    <p:sldId id="456" r:id="rId4"/>
    <p:sldId id="457" r:id="rId5"/>
    <p:sldId id="458" r:id="rId6"/>
    <p:sldId id="459" r:id="rId7"/>
    <p:sldId id="460" r:id="rId8"/>
    <p:sldId id="461" r:id="rId9"/>
    <p:sldId id="462" r:id="rId10"/>
    <p:sldId id="463" r:id="rId11"/>
    <p:sldId id="464" r:id="rId12"/>
    <p:sldId id="465" r:id="rId13"/>
    <p:sldId id="466" r:id="rId14"/>
    <p:sldId id="467" r:id="rId15"/>
    <p:sldId id="468" r:id="rId16"/>
    <p:sldId id="469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86"/>
    <p:restoredTop sz="94678"/>
  </p:normalViewPr>
  <p:slideViewPr>
    <p:cSldViewPr snapToGrid="0">
      <p:cViewPr varScale="1">
        <p:scale>
          <a:sx n="150" d="100"/>
          <a:sy n="150" d="100"/>
        </p:scale>
        <p:origin x="1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3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2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9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3/15/26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Beyaz yüzeydeki renklerin bir tanıtım">
            <a:extLst>
              <a:ext uri="{FF2B5EF4-FFF2-40B4-BE49-F238E27FC236}">
                <a16:creationId xmlns:a16="http://schemas.microsoft.com/office/drawing/2014/main" id="{4B0D1D34-8305-B62C-6E9F-3B209FB5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22603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5CADEE-C332-0E9C-29EC-E27064C9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tr-TR" sz="6600" b="0" dirty="0">
                <a:solidFill>
                  <a:schemeClr val="bg1"/>
                </a:solidFill>
                <a:latin typeface="American Typewriter" panose="02090604020004020304" pitchFamily="18" charset="0"/>
              </a:rPr>
              <a:t>Genel Muhasebe 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8E8D61-838C-EA99-7CA2-582E312BF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  <a:latin typeface="American Typewriter" panose="02090604020004020304" pitchFamily="18" charset="0"/>
              </a:rPr>
              <a:t>Prof. Dr. Serhan Gürkan</a:t>
            </a:r>
          </a:p>
        </p:txBody>
      </p:sp>
    </p:spTree>
    <p:extLst>
      <p:ext uri="{BB962C8B-B14F-4D97-AF65-F5344CB8AC3E}">
        <p14:creationId xmlns:p14="http://schemas.microsoft.com/office/powerpoint/2010/main" val="35884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4FCFD-3865-4975-A6A0-B31511FA0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1B4E9B-43F6-1117-A242-034992F97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Duran Varlıklar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CD568B-9C24-7CF0-49CF-FE7B95675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Duran varlıklar bir yıl veya bir faaliyet dönemi içerisinde elden çıkartılması veya tüketilmesi öngörülmeyen ve ilke olarak normal faaliyet dönemi içinde paraya dönüştürülmesi ve tüketilmesi beklenmeyen varlıklardır. 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6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18B22-CF37-92D2-0B91-0764023B1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279188-22ED-4AB6-1227-3E9B0C38B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Duran Varlık Sınıfları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4C45B3-D70F-8C56-156A-0EB16FA2C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22 TİCARİ ALACAKLAR</a:t>
            </a:r>
          </a:p>
          <a:p>
            <a:r>
              <a:rPr lang="tr-TR" dirty="0"/>
              <a:t>23 DİĞER ALACAKLAR</a:t>
            </a:r>
          </a:p>
          <a:p>
            <a:r>
              <a:rPr lang="tr-TR" dirty="0"/>
              <a:t>24 MALİ DURAN VARLIKLAR</a:t>
            </a:r>
          </a:p>
          <a:p>
            <a:r>
              <a:rPr lang="tr-TR" dirty="0"/>
              <a:t>25 MADDİ DURAN VARLIKLAR</a:t>
            </a:r>
          </a:p>
          <a:p>
            <a:r>
              <a:rPr lang="tr-TR" dirty="0"/>
              <a:t>26 MADDİ OLMAYAN DURAN VARLIKLAR</a:t>
            </a:r>
          </a:p>
          <a:p>
            <a:r>
              <a:rPr lang="tr-TR" dirty="0"/>
              <a:t>27 ÖZEL TÜKENMEYE TABİ VARLIKLAR</a:t>
            </a:r>
          </a:p>
          <a:p>
            <a:r>
              <a:rPr lang="tr-TR" dirty="0"/>
              <a:t>28 GELECEK YILLARA AİT GİDERLER VE GELİR TAHAKKUKLARI</a:t>
            </a:r>
          </a:p>
          <a:p>
            <a:r>
              <a:rPr lang="tr-TR" dirty="0"/>
              <a:t>29 DİĞER DURAN VARLIKLAR</a:t>
            </a:r>
          </a:p>
        </p:txBody>
      </p:sp>
    </p:spTree>
    <p:extLst>
      <p:ext uri="{BB962C8B-B14F-4D97-AF65-F5344CB8AC3E}">
        <p14:creationId xmlns:p14="http://schemas.microsoft.com/office/powerpoint/2010/main" val="54911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440F1-2483-3A97-C3BC-254F59EA1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872286-3CA5-C746-387A-970A793C8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Duran Varlıklarda Ticari Alacaklar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1BCEF6-658A-8C81-F97D-5AEDD7C8A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b="1" dirty="0"/>
              <a:t>Ticari alacak</a:t>
            </a:r>
            <a:r>
              <a:rPr lang="tr-TR" dirty="0"/>
              <a:t>, işletmenin esas faaliyet konusu olan mal ve hizmet satışından doğan alacaktır.</a:t>
            </a:r>
          </a:p>
          <a:p>
            <a:pPr marL="0" indent="0" algn="just">
              <a:buNone/>
            </a:pPr>
            <a:br>
              <a:rPr lang="tr-TR" dirty="0"/>
            </a:br>
            <a:r>
              <a:rPr lang="tr-TR" dirty="0"/>
              <a:t>Bu alacak daha önce </a:t>
            </a:r>
            <a:r>
              <a:rPr lang="tr-TR" b="1" dirty="0"/>
              <a:t>dönen varlıklar</a:t>
            </a:r>
            <a:r>
              <a:rPr lang="tr-TR" dirty="0"/>
              <a:t> içinde görülmüştü. Çünkü çoğu ticari alacak genellikle </a:t>
            </a:r>
            <a:r>
              <a:rPr lang="tr-TR" b="1" dirty="0"/>
              <a:t>kısa sürede tahsil edilir</a:t>
            </a:r>
            <a:r>
              <a:rPr lang="tr-TR" dirty="0"/>
              <a:t>.</a:t>
            </a:r>
            <a:br>
              <a:rPr lang="tr-TR" dirty="0"/>
            </a:br>
            <a:r>
              <a:rPr lang="tr-TR" dirty="0"/>
              <a:t>Ancak bazı durumlarda tahsil süresi </a:t>
            </a:r>
            <a:r>
              <a:rPr lang="tr-TR" b="1" dirty="0"/>
              <a:t>1 yıldan uzun</a:t>
            </a:r>
            <a:r>
              <a:rPr lang="tr-TR" dirty="0"/>
              <a:t> olabilir. İşte bu durumda ticari alacak, </a:t>
            </a:r>
            <a:r>
              <a:rPr lang="tr-TR" b="1" dirty="0"/>
              <a:t>duran varlıklar</a:t>
            </a:r>
            <a:r>
              <a:rPr lang="tr-TR" dirty="0"/>
              <a:t> içinde izlenir.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46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594F-453F-E241-225D-8883762E1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B132FF-9F71-5FB1-459B-126B56255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Dönen Varlık ile Duran Varlık Arasındaki Temel Fark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B7A6678-74D8-E4B0-BFDC-142643E5E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Buradaki temel fark, alacağın </a:t>
            </a:r>
            <a:r>
              <a:rPr lang="tr-TR" b="1" dirty="0"/>
              <a:t>kaynağı değil</a:t>
            </a:r>
            <a:r>
              <a:rPr lang="tr-TR" dirty="0"/>
              <a:t>, </a:t>
            </a:r>
            <a:r>
              <a:rPr lang="tr-TR" b="1" dirty="0"/>
              <a:t>tahsil süresidir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Satıştan doğuyorsa yine </a:t>
            </a:r>
            <a:r>
              <a:rPr lang="tr-TR" b="1" dirty="0"/>
              <a:t>ticari alacaktır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b="1" dirty="0"/>
              <a:t>1 yıl içinde</a:t>
            </a:r>
            <a:r>
              <a:rPr lang="tr-TR" dirty="0"/>
              <a:t> tahsil edilecekse → </a:t>
            </a:r>
            <a:r>
              <a:rPr lang="tr-TR" b="1" dirty="0"/>
              <a:t>Dönen varlık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1 yıldan uzun sürede</a:t>
            </a:r>
            <a:r>
              <a:rPr lang="tr-TR" dirty="0"/>
              <a:t> tahsil edilecekse → </a:t>
            </a:r>
            <a:r>
              <a:rPr lang="tr-TR" b="1" dirty="0"/>
              <a:t>Duran varlık</a:t>
            </a:r>
            <a:endParaRPr lang="tr-TR" dirty="0"/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65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90BB1-29CB-3A45-1540-B09BC008A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9EB850-F35A-B3F4-4BAC-FD2A1BC29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Duran Varlıklarda Ticari Alacaklara Ait Hesaplar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BB3114-78C4-95C4-25DE-81647C8CC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Duran varlıklar altında ticari alacaklarla ilgili başlıca hesaplar şunlardır:</a:t>
            </a:r>
          </a:p>
          <a:p>
            <a:pPr marL="0" indent="0">
              <a:buNone/>
            </a:pPr>
            <a:r>
              <a:rPr lang="tr-TR" b="1" dirty="0"/>
              <a:t>220 Alıcılar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221 Alacak Senetleri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Burada temel soru şudur:</a:t>
            </a:r>
            <a:br>
              <a:rPr lang="tr-TR" dirty="0"/>
            </a:br>
            <a:r>
              <a:rPr lang="tr-TR" b="1" dirty="0"/>
              <a:t>Alacak senede bağlanmış mı, bağlanmamış mı?</a:t>
            </a:r>
            <a:br>
              <a:rPr lang="tr-TR" dirty="0"/>
            </a:br>
            <a:r>
              <a:rPr lang="tr-TR" dirty="0"/>
              <a:t>Bu ayrım bizi 220 ve 221 hesaplarına götürür.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990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A536A-FB99-CD73-2A6B-AD630547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DE99C4-78F9-ECDC-EE6F-B54C74112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75CE6B-F099-7B0E-2087-D00AD4B9A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ABC Mobilya A.Ş., 10 Mart 2026 tarihinde iki farklı müşterisine uzun vadeli satış yapmıştır: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b="1" dirty="0"/>
              <a:t>Müşteri A’ya</a:t>
            </a:r>
            <a:r>
              <a:rPr lang="tr-TR" dirty="0"/>
              <a:t> 180.000 TL tutarında mobilya satılmıştır. Bedel </a:t>
            </a:r>
            <a:r>
              <a:rPr lang="tr-TR" b="1" dirty="0"/>
              <a:t>18 ay sonra</a:t>
            </a:r>
            <a:r>
              <a:rPr lang="tr-TR" dirty="0"/>
              <a:t> tahsil edilecektir. Alacak </a:t>
            </a:r>
            <a:r>
              <a:rPr lang="tr-TR" b="1" dirty="0"/>
              <a:t>senede bağlanmamıştır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b="1" dirty="0"/>
              <a:t>Müşteri B’ye</a:t>
            </a:r>
            <a:r>
              <a:rPr lang="tr-TR" dirty="0"/>
              <a:t> 260.000 TL tutarında ofis mobilyası satılmıştır. Bedel </a:t>
            </a:r>
            <a:r>
              <a:rPr lang="tr-TR" b="1" dirty="0"/>
              <a:t>24 ay vadeli senet</a:t>
            </a:r>
            <a:r>
              <a:rPr lang="tr-TR" dirty="0"/>
              <a:t> karşılığında alınacaktır.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360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E7D4F-EE42-0A79-AA7E-85287CF9D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7F33E8-4670-59C7-73ED-6AAB6C890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88AE00-7175-00EC-8D8D-A96C71D4F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-------------------------------- / --------------------------------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220 ALICILAR                             180.000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221 ALACAK SENETLERİ             260.000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      600 YURT İÇİ SATIŞLAR                        440.000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-------------------------------- / 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2326061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0E74A-433D-359E-C187-F7467815E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8A54F7-45C4-D540-1493-8D0498A75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Mali Duran Varlıklar 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580EC49-2B59-291C-7FF7-71BF166E5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İşletme bazen menkul kıymetleri kısa vadede al-sat yapmak için değil, </a:t>
            </a:r>
            <a:r>
              <a:rPr lang="tr-TR" b="1" dirty="0"/>
              <a:t>uzun süre elde tutmak</a:t>
            </a:r>
            <a:r>
              <a:rPr lang="tr-TR" dirty="0"/>
              <a:t> için satın alır. Bu nedenle bu tür yatırımlar artık dönen varlık mantığından çıkar ve </a:t>
            </a:r>
            <a:r>
              <a:rPr lang="tr-TR" b="1" dirty="0"/>
              <a:t>mali duran varlıklar</a:t>
            </a:r>
            <a:r>
              <a:rPr lang="tr-TR" dirty="0"/>
              <a:t> içine girer. 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/>
              <a:t>Ancak uzun vadeli yatırımın her türü aynı değildir; çünkü her yatırım aynı düzeyde ortaklık gücü vermez.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208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9DD65-2196-4BF7-9663-00891C3E5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F679DE-55A7-04FA-7D84-9F4E3F455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Mali Duran Varlık Sınıfları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65EE63-F392-259B-4A52-FB04205A6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/>
              <a:t>240 Bağlı Menkul Kıymetler:</a:t>
            </a:r>
            <a:r>
              <a:rPr lang="tr-TR" dirty="0"/>
              <a:t> Uzun vadeli yatırım vardır ama işletme üzerinde belirgin bir etki veya kontrol yoktur.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242 İştirakler:</a:t>
            </a:r>
            <a:r>
              <a:rPr lang="tr-TR" dirty="0"/>
              <a:t> Yatırım yapılan işletme üzerinde </a:t>
            </a:r>
            <a:r>
              <a:rPr lang="tr-TR" b="1" dirty="0"/>
              <a:t>önemli etki</a:t>
            </a:r>
            <a:r>
              <a:rPr lang="tr-TR" dirty="0"/>
              <a:t> vardır ama tam kontrol yoktur.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/>
              <a:t>245 Bağlı Ortaklıklar:</a:t>
            </a:r>
            <a:r>
              <a:rPr lang="tr-TR" dirty="0"/>
              <a:t> Yatırım yapan işletme, diğer işletme üzerinde </a:t>
            </a:r>
            <a:r>
              <a:rPr lang="tr-TR" b="1" dirty="0"/>
              <a:t>kontrol gücüne</a:t>
            </a:r>
            <a:r>
              <a:rPr lang="tr-TR" dirty="0"/>
              <a:t> sahiptir.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213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9BF68-994A-0477-EAD1-6D3F27A74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EA0D9F-87F3-96F1-A851-A576DDB62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240 Bağlı Menkul Kıymetler 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61F05F-8DF2-0305-950A-283A674C3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Bu hesap, işletmenin başka bir işletmeye </a:t>
            </a:r>
            <a:r>
              <a:rPr lang="tr-TR" b="1" dirty="0"/>
              <a:t>uzun vadeli yatırım</a:t>
            </a:r>
            <a:r>
              <a:rPr lang="tr-TR" dirty="0"/>
              <a:t> yaptığı ama o işletmenin yönetiminde belirleyici olmadığı durumları anlatır. Yani amaç uzun süre elde tutmaktır; ancak güçlü ortaklık ilişkisi kurulmamıştır.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/>
              <a:t>A işletmesi, B işletmesinin hisse senetlerini uzun vadeli yatırım amacıyla satın alıyor. Ancak aldığı pay çok düşüktür ve B işletmesinin kararlarını etkileyecek durumda değildir.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746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C60D8-407F-8F79-698A-62835F885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AD667B-E6EE-A9F5-010A-CF8767E95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242 İştirakler 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ABFC05-C6F3-870E-C144-F6252CBAE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/>
              <a:t>Bu hesapta işletme, başka bir işletmeye artık sadece yatırım yapmıyor; aynı zamanda onun kararları üzerinde </a:t>
            </a:r>
            <a:r>
              <a:rPr lang="tr-TR" b="1" dirty="0"/>
              <a:t>önemli etki</a:t>
            </a:r>
            <a:r>
              <a:rPr lang="tr-TR" dirty="0"/>
              <a:t> kurabiliyor. Ancak bu etki tam hâkimiyet anlamına gelmez.</a:t>
            </a:r>
          </a:p>
          <a:p>
            <a:pPr marL="0" indent="0" algn="just">
              <a:buNone/>
            </a:pPr>
            <a:endParaRPr lang="tr-TR" dirty="0"/>
          </a:p>
          <a:p>
            <a:r>
              <a:rPr lang="tr-TR" dirty="0"/>
              <a:t>Genellikle </a:t>
            </a:r>
            <a:r>
              <a:rPr lang="tr-TR" b="1" dirty="0"/>
              <a:t>%10 ile %50 arasındaki paylar</a:t>
            </a:r>
            <a:r>
              <a:rPr lang="tr-TR" dirty="0"/>
              <a:t> iştirak olarak düşünülür.</a:t>
            </a:r>
          </a:p>
          <a:p>
            <a:r>
              <a:rPr lang="tr-TR" dirty="0"/>
              <a:t>Özellikle uygulamada </a:t>
            </a:r>
            <a:r>
              <a:rPr lang="tr-TR" b="1" dirty="0"/>
              <a:t>%20 ve üzeri pay</a:t>
            </a:r>
            <a:r>
              <a:rPr lang="tr-TR" dirty="0"/>
              <a:t>, önemli etki açısından güçlü bir gösterge olarak anlatılır.</a:t>
            </a:r>
          </a:p>
          <a:p>
            <a:r>
              <a:rPr lang="tr-TR" dirty="0"/>
              <a:t>Ancak </a:t>
            </a:r>
            <a:r>
              <a:rPr lang="tr-TR" b="1" dirty="0"/>
              <a:t>%50’yi aşmıyorsa</a:t>
            </a:r>
            <a:r>
              <a:rPr lang="tr-TR" dirty="0"/>
              <a:t>, genellikle tam kontrol yoktur.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741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04C89-7C7A-924F-6716-13C795C64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44C949-437E-7627-6BF3-B6C1D8A8A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245 Bağlı Ortaklıklar</a:t>
            </a:r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60D6C64-4732-290C-BD8E-11C11725E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Yatırım yapan işletmenin diğer işletme üzerinde </a:t>
            </a:r>
            <a:r>
              <a:rPr lang="tr-TR" b="1" dirty="0"/>
              <a:t>kontrol gücü</a:t>
            </a:r>
            <a:r>
              <a:rPr lang="tr-TR" dirty="0"/>
              <a:t> elde ettiği durumları ifade eder.</a:t>
            </a:r>
          </a:p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  <a:p>
            <a:pPr marL="0" indent="0" algn="just">
              <a:buNone/>
            </a:pPr>
            <a:r>
              <a:rPr lang="tr-TR" dirty="0"/>
              <a:t>Genellikle </a:t>
            </a:r>
            <a:r>
              <a:rPr lang="tr-TR" b="1" dirty="0"/>
              <a:t>%50’den fazla pay</a:t>
            </a:r>
            <a:r>
              <a:rPr lang="tr-TR" dirty="0"/>
              <a:t> varsa bağlı ortaklık kabul edilir.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016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C760D-0FAA-7570-3738-CD7F0F774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73E374-A467-7BFD-3ED8-90E7AC58A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>
                <a:latin typeface="American Typewriter Condensed L" panose="02090306020004020304" pitchFamily="18" charset="0"/>
              </a:rPr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FDCA41-79B7-4FD3-5D7B-5B0AFC4E3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Koç Holding, </a:t>
            </a:r>
            <a:r>
              <a:rPr lang="tr-TR" b="1" dirty="0"/>
              <a:t>Allianz Yaşam ve Emeklilik A.Ş.’</a:t>
            </a:r>
            <a:r>
              <a:rPr lang="tr-TR" b="1" dirty="0" err="1"/>
              <a:t>nin</a:t>
            </a:r>
            <a:r>
              <a:rPr lang="tr-TR" b="1" dirty="0"/>
              <a:t> %20 hissesini</a:t>
            </a:r>
            <a:r>
              <a:rPr lang="tr-TR" dirty="0"/>
              <a:t> </a:t>
            </a:r>
            <a:r>
              <a:rPr lang="tr-TR" b="1" dirty="0"/>
              <a:t>200.000.000 TL</a:t>
            </a:r>
            <a:r>
              <a:rPr lang="tr-TR" dirty="0"/>
              <a:t> bedelle satın almıştır. </a:t>
            </a:r>
          </a:p>
          <a:p>
            <a:pPr marL="0" indent="0" algn="just">
              <a:buNone/>
            </a:pPr>
            <a:r>
              <a:rPr lang="tr-TR" dirty="0"/>
              <a:t>Aynı tarihlerde Koç Holding, </a:t>
            </a:r>
            <a:r>
              <a:rPr lang="tr-TR" b="1" dirty="0"/>
              <a:t>Ram Dış Ticaret A.Ş.’</a:t>
            </a:r>
            <a:r>
              <a:rPr lang="tr-TR" b="1" dirty="0" err="1"/>
              <a:t>nin</a:t>
            </a:r>
            <a:r>
              <a:rPr lang="tr-TR" b="1" dirty="0"/>
              <a:t> %75 hissesini</a:t>
            </a:r>
            <a:r>
              <a:rPr lang="tr-TR" dirty="0"/>
              <a:t> </a:t>
            </a:r>
            <a:r>
              <a:rPr lang="tr-TR" b="1" dirty="0"/>
              <a:t>900.000.000 TL</a:t>
            </a:r>
            <a:r>
              <a:rPr lang="tr-TR" dirty="0"/>
              <a:t> bedelle satın almıştır.</a:t>
            </a: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727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4571F-9CE1-94DD-B152-35462FBFF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E84FBA-1E60-463A-DB94-D17B3EAC9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B5CD347-8DBD-67BB-0341-727CCAD41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------------------------- / -------------------------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242 İŞTİRAKLER                     200.000.000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      102 BANKALAR                                   200.000.000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------------------------- / -------------------------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------------------------- / -------------------------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245 BAĞLI ORTAKLIKLAR         900.000.000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      102 BANKALAR                                     900.000.000</a:t>
            </a:r>
          </a:p>
          <a:p>
            <a:pPr marL="0" indent="0" algn="just">
              <a:buNone/>
            </a:pPr>
            <a:r>
              <a:rPr lang="tr-TR" dirty="0">
                <a:latin typeface="American Typewriter Condensed L" panose="02090306020004020304" pitchFamily="18" charset="0"/>
              </a:rPr>
              <a:t>------------------------- / 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4093948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B9CBC-DB3C-FE75-01B6-69DB57F7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55A3AA-3226-2B87-1B4E-1D02ACAB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0" dirty="0">
              <a:latin typeface="American Typewriter Condensed L" panose="02090306020004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C9A5B8C-87AE-CFFF-F078-6FEFED73F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tr-TR" dirty="0">
              <a:latin typeface="American Typewriter Condensed L" panose="02090306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568267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643</Words>
  <Application>Microsoft Macintosh PowerPoint</Application>
  <PresentationFormat>Geniş ekran</PresentationFormat>
  <Paragraphs>73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2" baseType="lpstr">
      <vt:lpstr>American Typewriter</vt:lpstr>
      <vt:lpstr>American Typewriter Condensed L</vt:lpstr>
      <vt:lpstr>Arial</vt:lpstr>
      <vt:lpstr>Calibri</vt:lpstr>
      <vt:lpstr>Neue Haas Grotesk Text Pro</vt:lpstr>
      <vt:lpstr>AccentBoxVTI</vt:lpstr>
      <vt:lpstr>Genel Muhasebe 2</vt:lpstr>
      <vt:lpstr>Duran Varlıklar</vt:lpstr>
      <vt:lpstr>Duran Varlık Sınıfları</vt:lpstr>
      <vt:lpstr>Duran Varlıklarda Ticari Alacaklar</vt:lpstr>
      <vt:lpstr>Dönen Varlık ile Duran Varlık Arasındaki Temel Fark</vt:lpstr>
      <vt:lpstr>Duran Varlıklarda Ticari Alacaklara Ait Hesaplar</vt:lpstr>
      <vt:lpstr>Örnek</vt:lpstr>
      <vt:lpstr>PowerPoint Sunusu</vt:lpstr>
      <vt:lpstr>Mali Duran Varlıklar </vt:lpstr>
      <vt:lpstr>Mali Duran Varlık Sınıfları</vt:lpstr>
      <vt:lpstr>240 Bağlı Menkul Kıymetler </vt:lpstr>
      <vt:lpstr>242 İştirakler </vt:lpstr>
      <vt:lpstr>245 Bağlı Ortaklıklar</vt:lpstr>
      <vt:lpstr>Örnek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Serhan GÜRKAN</dc:creator>
  <cp:lastModifiedBy>Serhan GÜRKAN</cp:lastModifiedBy>
  <cp:revision>200</cp:revision>
  <dcterms:created xsi:type="dcterms:W3CDTF">2025-09-21T08:31:17Z</dcterms:created>
  <dcterms:modified xsi:type="dcterms:W3CDTF">2026-03-15T11:48:18Z</dcterms:modified>
</cp:coreProperties>
</file>