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469" r:id="rId3"/>
    <p:sldId id="472" r:id="rId4"/>
    <p:sldId id="470" r:id="rId5"/>
    <p:sldId id="471" r:id="rId6"/>
    <p:sldId id="473" r:id="rId7"/>
    <p:sldId id="481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2" r:id="rId16"/>
    <p:sldId id="483" r:id="rId17"/>
    <p:sldId id="484" r:id="rId18"/>
    <p:sldId id="485" r:id="rId19"/>
    <p:sldId id="486" r:id="rId20"/>
    <p:sldId id="488" r:id="rId21"/>
    <p:sldId id="489" r:id="rId22"/>
    <p:sldId id="490" r:id="rId23"/>
    <p:sldId id="491" r:id="rId24"/>
    <p:sldId id="492" r:id="rId25"/>
    <p:sldId id="493" r:id="rId26"/>
    <p:sldId id="487" r:id="rId27"/>
    <p:sldId id="494" r:id="rId28"/>
    <p:sldId id="495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9"/>
    <p:restoredTop sz="94678"/>
  </p:normalViewPr>
  <p:slideViewPr>
    <p:cSldViewPr snapToGrid="0">
      <p:cViewPr varScale="1">
        <p:scale>
          <a:sx n="150" d="100"/>
          <a:sy n="150" d="100"/>
        </p:scale>
        <p:origin x="1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B9CBC-DB3C-FE75-01B6-69DB57F7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55A3AA-3226-2B87-1B4E-1D02ACAB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Maddi duran varlık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9A5B8C-87AE-CFFF-F078-6FEFED73F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2082800"/>
            <a:ext cx="10580963" cy="4597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/>
              <a:t>İşletmenin elinde bulunan, </a:t>
            </a:r>
            <a:r>
              <a:rPr lang="tr-TR" b="1" dirty="0"/>
              <a:t>gözle görülebilen</a:t>
            </a:r>
            <a:r>
              <a:rPr lang="tr-TR" dirty="0"/>
              <a:t>, </a:t>
            </a:r>
            <a:r>
              <a:rPr lang="tr-TR" b="1" dirty="0"/>
              <a:t>fiziksel yapısı olan</a:t>
            </a:r>
            <a:r>
              <a:rPr lang="tr-TR" dirty="0"/>
              <a:t> ve </a:t>
            </a:r>
            <a:r>
              <a:rPr lang="tr-TR" b="1" dirty="0"/>
              <a:t>bir yıldan uzun süre işletmede kullanılmak üzere alınan</a:t>
            </a:r>
            <a:r>
              <a:rPr lang="tr-TR" dirty="0"/>
              <a:t> varlıklardır.</a:t>
            </a:r>
          </a:p>
          <a:p>
            <a:pPr marL="0" indent="0" algn="just">
              <a:buNone/>
            </a:pPr>
            <a:r>
              <a:rPr lang="tr-TR" dirty="0"/>
              <a:t>Bunlar satmak için alınmaz. İşletmenin işini yürütmesi için alınır.</a:t>
            </a:r>
          </a:p>
          <a:p>
            <a:pPr marL="0" indent="0">
              <a:buNone/>
            </a:pPr>
            <a:r>
              <a:rPr lang="tr-TR" dirty="0"/>
              <a:t>Bir işletmenin elinde işini yürütmek için hangi kalıcı araçlar olduğunu görmek istersek bu gruba bakarız. Şunları anlamak için önemlidir:</a:t>
            </a:r>
          </a:p>
          <a:p>
            <a:r>
              <a:rPr lang="tr-TR" dirty="0"/>
              <a:t>kendi binası var mı </a:t>
            </a:r>
          </a:p>
          <a:p>
            <a:r>
              <a:rPr lang="tr-TR" dirty="0"/>
              <a:t>araçları var mı </a:t>
            </a:r>
          </a:p>
          <a:p>
            <a:r>
              <a:rPr lang="tr-TR" dirty="0"/>
              <a:t>üretimde kullandığı makineleri var mı </a:t>
            </a:r>
          </a:p>
          <a:p>
            <a:r>
              <a:rPr lang="tr-TR" dirty="0"/>
              <a:t>ofisinde hangi kalıcı eşyalar bulunuyor </a:t>
            </a:r>
          </a:p>
          <a:p>
            <a:r>
              <a:rPr lang="tr-TR" dirty="0"/>
              <a:t>yeni bir yatırım yapıyor mu</a:t>
            </a:r>
          </a:p>
        </p:txBody>
      </p:sp>
    </p:spTree>
    <p:extLst>
      <p:ext uri="{BB962C8B-B14F-4D97-AF65-F5344CB8AC3E}">
        <p14:creationId xmlns:p14="http://schemas.microsoft.com/office/powerpoint/2010/main" val="3880568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C78F7-2296-1DA6-10B6-C9A8F7A0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64CE82-4FCD-4680-6C03-898E6A14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Bu grupta şunlar yer alır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C3C105-A8E1-ED26-2E53-50245A5D4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arazi ve arsalar </a:t>
            </a:r>
          </a:p>
          <a:p>
            <a:r>
              <a:rPr lang="tr-TR" dirty="0"/>
              <a:t>binalar </a:t>
            </a:r>
          </a:p>
          <a:p>
            <a:r>
              <a:rPr lang="tr-TR" dirty="0"/>
              <a:t>makineler </a:t>
            </a:r>
          </a:p>
          <a:p>
            <a:r>
              <a:rPr lang="tr-TR" dirty="0"/>
              <a:t>üretim cihazları </a:t>
            </a:r>
          </a:p>
          <a:p>
            <a:r>
              <a:rPr lang="tr-TR" dirty="0"/>
              <a:t>taşıtlar </a:t>
            </a:r>
          </a:p>
          <a:p>
            <a:r>
              <a:rPr lang="tr-TR" dirty="0"/>
              <a:t>masa, sandalye, bilgisayar gibi demirbaşlar </a:t>
            </a:r>
          </a:p>
          <a:p>
            <a:r>
              <a:rPr lang="tr-TR" dirty="0"/>
              <a:t>yapımı süren bazı uzun vadeli yatırımlar </a:t>
            </a:r>
          </a:p>
          <a:p>
            <a:r>
              <a:rPr lang="tr-TR" dirty="0"/>
              <a:t>bu yatırımlar için verilen avanslar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719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7A57-4E5F-4BA3-C3E2-F36487954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DB3FAB-8E13-E9C8-63DB-6CCD9AA97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252 Binalar Hesabı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4813C6-4BF9-BFAC-8844-E5836C220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99733"/>
            <a:ext cx="10168128" cy="42926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İşletmenin faaliyetlerinde uzun süre kullanmak için sahip olduğu </a:t>
            </a:r>
            <a:r>
              <a:rPr lang="tr-TR" b="1" dirty="0"/>
              <a:t>fiziksel binaları</a:t>
            </a:r>
            <a:r>
              <a:rPr lang="tr-TR" dirty="0"/>
              <a:t> izlemek için kullanılır.</a:t>
            </a:r>
          </a:p>
          <a:p>
            <a:br>
              <a:rPr lang="tr-TR" dirty="0"/>
            </a:br>
            <a:r>
              <a:rPr lang="tr-TR" dirty="0"/>
              <a:t>Burada amaç, “işletmenin kullandığı bina var mı, değeri ne kadar?” sorusunu takip etmektir. Örnek olarak şunlar bu hesaba girer:</a:t>
            </a:r>
          </a:p>
          <a:p>
            <a:r>
              <a:rPr lang="tr-TR" dirty="0"/>
              <a:t>mağaza binası </a:t>
            </a:r>
          </a:p>
          <a:p>
            <a:r>
              <a:rPr lang="tr-TR" dirty="0"/>
              <a:t>ofis binası </a:t>
            </a:r>
          </a:p>
          <a:p>
            <a:r>
              <a:rPr lang="tr-TR" dirty="0"/>
              <a:t>depo binası </a:t>
            </a:r>
          </a:p>
          <a:p>
            <a:r>
              <a:rPr lang="tr-TR" dirty="0"/>
              <a:t>kafe işletmesinin kullandığı bina</a:t>
            </a:r>
          </a:p>
        </p:txBody>
      </p:sp>
    </p:spTree>
    <p:extLst>
      <p:ext uri="{BB962C8B-B14F-4D97-AF65-F5344CB8AC3E}">
        <p14:creationId xmlns:p14="http://schemas.microsoft.com/office/powerpoint/2010/main" val="2405848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07CF0-A06C-4306-94A7-44CC092EC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F8A167-5A2C-E4FA-31D4-A544C249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Hesabın İşleyiş Mantığı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0DA070-89D8-439C-4925-43430C350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99733"/>
            <a:ext cx="10168128" cy="4478867"/>
          </a:xfrm>
        </p:spPr>
        <p:txBody>
          <a:bodyPr>
            <a:normAutofit/>
          </a:bodyPr>
          <a:lstStyle/>
          <a:p>
            <a:r>
              <a:rPr lang="tr-TR" dirty="0"/>
              <a:t>İşletme bir bina </a:t>
            </a:r>
            <a:r>
              <a:rPr lang="tr-TR" b="1" dirty="0"/>
              <a:t>satın alırsa</a:t>
            </a:r>
            <a:r>
              <a:rPr lang="tr-TR" dirty="0"/>
              <a:t>, bu hesap </a:t>
            </a:r>
            <a:r>
              <a:rPr lang="tr-TR" b="1" dirty="0"/>
              <a:t>artar</a:t>
            </a:r>
            <a:r>
              <a:rPr lang="tr-TR" dirty="0"/>
              <a:t>. </a:t>
            </a:r>
          </a:p>
          <a:p>
            <a:r>
              <a:rPr lang="tr-TR" dirty="0"/>
              <a:t>İşletme elindeki binayı </a:t>
            </a:r>
            <a:r>
              <a:rPr lang="tr-TR" b="1" dirty="0"/>
              <a:t>satarsa</a:t>
            </a:r>
            <a:r>
              <a:rPr lang="tr-TR" dirty="0"/>
              <a:t> ya da kayıtlardan çıkarırsa, bu hesap </a:t>
            </a:r>
            <a:r>
              <a:rPr lang="tr-TR" b="1" dirty="0"/>
              <a:t>azalır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u="sng" dirty="0"/>
              <a:t>Yani en basit haliyle:</a:t>
            </a:r>
          </a:p>
          <a:p>
            <a:r>
              <a:rPr lang="tr-TR" b="1" dirty="0"/>
              <a:t>bina alındığında borçlanır</a:t>
            </a:r>
            <a:r>
              <a:rPr lang="tr-TR" dirty="0"/>
              <a:t> </a:t>
            </a:r>
          </a:p>
          <a:p>
            <a:r>
              <a:rPr lang="tr-TR" b="1" dirty="0"/>
              <a:t>bina çıktığında alacaklanır</a:t>
            </a:r>
            <a:endParaRPr lang="tr-TR" dirty="0"/>
          </a:p>
          <a:p>
            <a:pPr marL="0" indent="0" algn="just">
              <a:buNone/>
            </a:pPr>
            <a:r>
              <a:rPr lang="tr-TR" dirty="0"/>
              <a:t>ÖRNEK: İşletme 6.000.000 TL’ye bankadan kredi çekerek bir kafe binası satın aldı. </a:t>
            </a:r>
          </a:p>
        </p:txBody>
      </p:sp>
    </p:spTree>
    <p:extLst>
      <p:ext uri="{BB962C8B-B14F-4D97-AF65-F5344CB8AC3E}">
        <p14:creationId xmlns:p14="http://schemas.microsoft.com/office/powerpoint/2010/main" val="248447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D914-F72C-7975-C151-39EFBE09F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A1F07D-FCDC-C6FD-A5A5-1B2DB503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253 Tesis, Makine ve Cihazlar Hesabı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7C9CC1-9B83-1A69-FAB5-21C28EE61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43667"/>
            <a:ext cx="10168128" cy="429259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dirty="0"/>
              <a:t>Makine ve Cihazlar Hesabı, işletmenin faaliyetini yürütmek için kullandığı </a:t>
            </a:r>
            <a:r>
              <a:rPr lang="tr-TR" b="1" dirty="0"/>
              <a:t>makineleri</a:t>
            </a:r>
            <a:r>
              <a:rPr lang="tr-TR" dirty="0"/>
              <a:t>, </a:t>
            </a:r>
            <a:r>
              <a:rPr lang="tr-TR" b="1" dirty="0"/>
              <a:t>teknik ekipmanları</a:t>
            </a:r>
            <a:r>
              <a:rPr lang="tr-TR" dirty="0"/>
              <a:t> ve </a:t>
            </a:r>
            <a:r>
              <a:rPr lang="tr-TR" b="1" dirty="0"/>
              <a:t>üretim ya da hizmet sunumunda işe yarayan cihazları</a:t>
            </a:r>
            <a:r>
              <a:rPr lang="tr-TR" dirty="0"/>
              <a:t> izlemek için kullanılır.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“İşletme işini yaparken hangi teknik araçlarla çalışıyor?” Örnek olarak şunlar bu hesaba girebilir:</a:t>
            </a:r>
          </a:p>
          <a:p>
            <a:r>
              <a:rPr lang="tr-TR" dirty="0"/>
              <a:t>kahve makinesi </a:t>
            </a:r>
          </a:p>
          <a:p>
            <a:r>
              <a:rPr lang="tr-TR" dirty="0"/>
              <a:t>fırın </a:t>
            </a:r>
          </a:p>
          <a:p>
            <a:r>
              <a:rPr lang="tr-TR" dirty="0"/>
              <a:t>üretim makinesi </a:t>
            </a:r>
          </a:p>
          <a:p>
            <a:r>
              <a:rPr lang="tr-TR" dirty="0"/>
              <a:t>sanayi tipi buzdolabı </a:t>
            </a:r>
          </a:p>
          <a:p>
            <a:r>
              <a:rPr lang="tr-TR" dirty="0"/>
              <a:t>barkod sistemi cihazı </a:t>
            </a:r>
          </a:p>
          <a:p>
            <a:r>
              <a:rPr lang="tr-TR" dirty="0"/>
              <a:t>ses kayıt stüdyosu ekipmanı</a:t>
            </a:r>
          </a:p>
        </p:txBody>
      </p:sp>
    </p:spTree>
    <p:extLst>
      <p:ext uri="{BB962C8B-B14F-4D97-AF65-F5344CB8AC3E}">
        <p14:creationId xmlns:p14="http://schemas.microsoft.com/office/powerpoint/2010/main" val="179068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9292-C901-0D33-A93D-C328E11B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F45011-A742-36A2-FE07-AAAA1A02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Hesabın İşleyiş Mantığı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9D169E-051B-A11D-4620-C1EE34689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99733"/>
            <a:ext cx="10168128" cy="4478867"/>
          </a:xfrm>
        </p:spPr>
        <p:txBody>
          <a:bodyPr>
            <a:normAutofit/>
          </a:bodyPr>
          <a:lstStyle/>
          <a:p>
            <a:r>
              <a:rPr lang="tr-TR" dirty="0"/>
              <a:t>İşletme bir makine veya cihaz </a:t>
            </a:r>
            <a:r>
              <a:rPr lang="tr-TR" b="1" dirty="0"/>
              <a:t>satın alırsa</a:t>
            </a:r>
            <a:r>
              <a:rPr lang="tr-TR" dirty="0"/>
              <a:t>, bu hesap </a:t>
            </a:r>
            <a:r>
              <a:rPr lang="tr-TR" b="1" dirty="0"/>
              <a:t>artar</a:t>
            </a:r>
            <a:r>
              <a:rPr lang="tr-TR" dirty="0"/>
              <a:t>.</a:t>
            </a:r>
          </a:p>
          <a:p>
            <a:r>
              <a:rPr lang="tr-TR" dirty="0"/>
              <a:t>İşletme bu makineyi veya cihazı </a:t>
            </a:r>
            <a:r>
              <a:rPr lang="tr-TR" b="1" dirty="0"/>
              <a:t>satarsa</a:t>
            </a:r>
            <a:r>
              <a:rPr lang="tr-TR" dirty="0"/>
              <a:t> ya da kullanım dışı bırakırsa, bu hesap </a:t>
            </a:r>
            <a:r>
              <a:rPr lang="tr-TR" b="1" dirty="0"/>
              <a:t>azalır</a:t>
            </a:r>
            <a:r>
              <a:rPr lang="tr-TR" dirty="0"/>
              <a:t>. 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ÖRNEK: </a:t>
            </a:r>
            <a:r>
              <a:rPr lang="tr-TR" dirty="0" err="1"/>
              <a:t>Cafe</a:t>
            </a:r>
            <a:r>
              <a:rPr lang="tr-TR" dirty="0"/>
              <a:t> İşletmesi 500.000 TL’ye profesyonel kahve makinesi satın almıştır. Parayı banka hesabından göndermiştir.</a:t>
            </a:r>
          </a:p>
        </p:txBody>
      </p:sp>
    </p:spTree>
    <p:extLst>
      <p:ext uri="{BB962C8B-B14F-4D97-AF65-F5344CB8AC3E}">
        <p14:creationId xmlns:p14="http://schemas.microsoft.com/office/powerpoint/2010/main" val="9855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70D7-9568-A695-CA77-35C740B8F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CB1155-5F62-6FCD-DB36-61A8BB08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254 Taşıtlar Hesabı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5D2DAE-E2EC-9BD8-BD38-3D8D0AD72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İşletmenin faaliyetlerinde kullanmak için sahip olduğu </a:t>
            </a:r>
            <a:r>
              <a:rPr lang="tr-TR" b="1" dirty="0"/>
              <a:t>ulaşım araçlarını</a:t>
            </a:r>
            <a:r>
              <a:rPr lang="tr-TR" dirty="0"/>
              <a:t> izlemek için kullanılır.</a:t>
            </a:r>
          </a:p>
          <a:p>
            <a:pPr marL="0" indent="0">
              <a:buNone/>
            </a:pPr>
            <a:r>
              <a:rPr lang="tr-TR" dirty="0"/>
              <a:t>“İşletmenin iş için kullandığı araçları var mı?”</a:t>
            </a:r>
          </a:p>
          <a:p>
            <a:pPr marL="0" indent="0">
              <a:buNone/>
            </a:pPr>
            <a:r>
              <a:rPr lang="tr-TR" b="1" u="sng" dirty="0"/>
              <a:t>Basit işleyiş mantığı</a:t>
            </a:r>
            <a:endParaRPr lang="tr-TR" u="sng" dirty="0"/>
          </a:p>
          <a:p>
            <a:r>
              <a:rPr lang="tr-TR" dirty="0"/>
              <a:t>İşletme bir taşıt </a:t>
            </a:r>
            <a:r>
              <a:rPr lang="tr-TR" b="1" dirty="0"/>
              <a:t>satın alırsa</a:t>
            </a:r>
            <a:r>
              <a:rPr lang="tr-TR" dirty="0"/>
              <a:t>, bu hesap </a:t>
            </a:r>
            <a:r>
              <a:rPr lang="tr-TR" b="1" dirty="0"/>
              <a:t>artar</a:t>
            </a:r>
            <a:r>
              <a:rPr lang="tr-TR" dirty="0"/>
              <a:t>. </a:t>
            </a:r>
          </a:p>
          <a:p>
            <a:r>
              <a:rPr lang="tr-TR" dirty="0"/>
              <a:t>İşletme taşıtı </a:t>
            </a:r>
            <a:r>
              <a:rPr lang="tr-TR" b="1" dirty="0"/>
              <a:t>satarsa</a:t>
            </a:r>
            <a:r>
              <a:rPr lang="tr-TR" dirty="0"/>
              <a:t> ya da elden çıkarırsa, bu hesap </a:t>
            </a:r>
            <a:r>
              <a:rPr lang="tr-TR" b="1" dirty="0"/>
              <a:t>azalır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18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51C4D-EF83-5E43-A085-FE58D056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A2A2C-A62D-15F1-0BEE-E23A1D3D4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255 Demirbaşlar Hesabı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6E3070-3ED4-4BDF-802F-6F734193E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133" y="2142067"/>
            <a:ext cx="10428563" cy="443653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İşletmenin faaliyetlerinde uzun süre kullanılacak </a:t>
            </a:r>
            <a:r>
              <a:rPr lang="tr-TR" b="1" dirty="0"/>
              <a:t>ofis eşyalarını</a:t>
            </a:r>
            <a:r>
              <a:rPr lang="tr-TR" dirty="0"/>
              <a:t>, </a:t>
            </a:r>
            <a:r>
              <a:rPr lang="tr-TR" b="1" dirty="0"/>
              <a:t>mağaza ekipmanlarını</a:t>
            </a:r>
            <a:r>
              <a:rPr lang="tr-TR" dirty="0"/>
              <a:t> ve </a:t>
            </a:r>
            <a:r>
              <a:rPr lang="tr-TR" b="1" dirty="0"/>
              <a:t>günlük işleyişi destekleyen dayanıklı varlıkları</a:t>
            </a:r>
            <a:r>
              <a:rPr lang="tr-TR" dirty="0"/>
              <a:t> izlemek için kullanılır.</a:t>
            </a:r>
          </a:p>
          <a:p>
            <a:pPr marL="0" indent="0">
              <a:buNone/>
            </a:pPr>
            <a:r>
              <a:rPr lang="tr-TR" dirty="0"/>
              <a:t>Örnek olarak şunlar bu hesaba girer:</a:t>
            </a:r>
          </a:p>
          <a:p>
            <a:r>
              <a:rPr lang="tr-TR" dirty="0"/>
              <a:t>Masa, sandalye </a:t>
            </a:r>
          </a:p>
          <a:p>
            <a:r>
              <a:rPr lang="tr-TR" dirty="0"/>
              <a:t>Bilgisayar, yazıcı </a:t>
            </a:r>
          </a:p>
          <a:p>
            <a:r>
              <a:rPr lang="tr-TR" dirty="0"/>
              <a:t>Kitaplık, ofis dolabı </a:t>
            </a:r>
          </a:p>
          <a:p>
            <a:r>
              <a:rPr lang="tr-TR" dirty="0"/>
              <a:t>mağaza rafı, bekleme koltuğu </a:t>
            </a:r>
          </a:p>
          <a:p>
            <a:r>
              <a:rPr lang="tr-TR" dirty="0"/>
              <a:t>projeksiyon cihazı</a:t>
            </a:r>
          </a:p>
        </p:txBody>
      </p:sp>
    </p:spTree>
    <p:extLst>
      <p:ext uri="{BB962C8B-B14F-4D97-AF65-F5344CB8AC3E}">
        <p14:creationId xmlns:p14="http://schemas.microsoft.com/office/powerpoint/2010/main" val="374937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4986-AB89-0945-B2BD-68B85AED9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97F63E-C480-A0F0-A1AD-3810E1A3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250 Arazi ve Arsalar Hesabı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83D752-E705-4436-62C1-B2C667F3A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İşletmenin sahip olduğu </a:t>
            </a:r>
            <a:r>
              <a:rPr lang="tr-TR" b="1" dirty="0"/>
              <a:t>arsa</a:t>
            </a:r>
            <a:r>
              <a:rPr lang="tr-TR" dirty="0"/>
              <a:t> ve </a:t>
            </a:r>
            <a:r>
              <a:rPr lang="tr-TR" b="1" dirty="0"/>
              <a:t>arazileri</a:t>
            </a:r>
            <a:r>
              <a:rPr lang="tr-TR" dirty="0"/>
              <a:t> izlemek için kullanılır.</a:t>
            </a:r>
            <a:br>
              <a:rPr lang="tr-TR" dirty="0"/>
            </a:br>
            <a:r>
              <a:rPr lang="tr-TR" dirty="0"/>
              <a:t>Bunlar işletmede uzun süre elde tutulur.</a:t>
            </a:r>
          </a:p>
          <a:p>
            <a:pPr marL="0" indent="0" algn="just">
              <a:buNone/>
            </a:pPr>
            <a:r>
              <a:rPr lang="tr-TR" dirty="0"/>
              <a:t>Arazi veya arsa satın alındığında hesap artar, satıldığında azalır.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4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2D5EE-B2BC-A83C-0B69-23C319639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64FDA2-4F80-8682-9447-F386D9D8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Amortisman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A717F6-3670-EE01-6684-13E1DDBF8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Amortisman, işletmenin uzun süre kullanmak için aldığı bazı varlıkların maliyetini </a:t>
            </a:r>
            <a:r>
              <a:rPr lang="tr-TR" b="1" dirty="0"/>
              <a:t>tek seferde gider yazmak yerine</a:t>
            </a:r>
            <a:r>
              <a:rPr lang="tr-TR" dirty="0"/>
              <a:t>, </a:t>
            </a:r>
            <a:r>
              <a:rPr lang="tr-TR" b="1" dirty="0"/>
              <a:t>yıllara yayarak giderleştirmesidir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r>
              <a:rPr lang="tr-TR" b="1" dirty="0"/>
              <a:t>Neden böyle yapılır? </a:t>
            </a:r>
          </a:p>
          <a:p>
            <a:pPr algn="just"/>
            <a:r>
              <a:rPr lang="tr-TR" dirty="0"/>
              <a:t>Çünkü bazı varlıklar bir günde tüketilmez.</a:t>
            </a:r>
          </a:p>
          <a:p>
            <a:pPr algn="just"/>
            <a:r>
              <a:rPr lang="tr-TR" dirty="0"/>
              <a:t>Örneğin bir bina, araç, makine ya da demirbaş işletmeye birkaç yıl hizmet eder.</a:t>
            </a:r>
          </a:p>
          <a:p>
            <a:pPr algn="just"/>
            <a:r>
              <a:rPr lang="tr-TR" dirty="0"/>
              <a:t>Bu yüzden bunların maliyeti de kullanıldıkları dönemlere dağıtılır.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948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5E80F-FB5E-C7DC-1271-D19D49ACB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64AF78-8EF2-0CF4-397F-2E5545F9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Amortisman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241A29-856A-D8D0-C7FF-F978338A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/>
              <a:t>Varlık alınır. 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Uzun süre kullanılır. 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Değeri kullanım boyunca parça parça gider yazılır.</a:t>
            </a:r>
            <a:br>
              <a:rPr lang="tr-TR" dirty="0"/>
            </a:br>
            <a:r>
              <a:rPr lang="tr-TR" dirty="0"/>
              <a:t>İşte bu parça parça gider yazma işlemine </a:t>
            </a:r>
            <a:r>
              <a:rPr lang="tr-TR" b="1" dirty="0"/>
              <a:t>amortisman</a:t>
            </a:r>
            <a:r>
              <a:rPr lang="tr-TR" dirty="0"/>
              <a:t> denir.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“Amortisman, uzun süre kullanılan bir varlığın bedelini tek seferde değil, yıllara bölerek gider yazmaktır.”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98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0B975-CF7E-86B8-175E-B94AE29A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E1556C-3EAE-1453-192B-5E40ED05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Neden her maddi duran varlığa amortisman ayrılmaz?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050E84-2217-E788-AD58-86692DB05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133" y="2226733"/>
            <a:ext cx="10555563" cy="4309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Çünkü amortismanın mantığında, varlığın </a:t>
            </a:r>
            <a:r>
              <a:rPr lang="tr-TR" b="1" dirty="0"/>
              <a:t>zamanla yıpranması</a:t>
            </a:r>
            <a:r>
              <a:rPr lang="tr-TR" dirty="0"/>
              <a:t>, </a:t>
            </a:r>
            <a:r>
              <a:rPr lang="tr-TR" b="1" dirty="0"/>
              <a:t>eskimesi</a:t>
            </a:r>
            <a:r>
              <a:rPr lang="tr-TR" dirty="0"/>
              <a:t> veya </a:t>
            </a:r>
            <a:r>
              <a:rPr lang="tr-TR" b="1" dirty="0"/>
              <a:t>kullanıldıkça faydasının azalması</a:t>
            </a:r>
            <a:r>
              <a:rPr lang="tr-TR" dirty="0"/>
              <a:t> vardır.</a:t>
            </a:r>
          </a:p>
          <a:p>
            <a:pPr marL="0" indent="0">
              <a:buNone/>
            </a:pPr>
            <a:r>
              <a:rPr lang="tr-TR" dirty="0"/>
              <a:t>Bu yüzden:</a:t>
            </a:r>
          </a:p>
          <a:p>
            <a:r>
              <a:rPr lang="tr-TR" b="1" dirty="0"/>
              <a:t>binalar</a:t>
            </a:r>
            <a:r>
              <a:rPr lang="tr-TR" dirty="0"/>
              <a:t> için amortisman ayrılır </a:t>
            </a:r>
          </a:p>
          <a:p>
            <a:r>
              <a:rPr lang="tr-TR" b="1" dirty="0"/>
              <a:t>makine ve cihazlar</a:t>
            </a:r>
            <a:r>
              <a:rPr lang="tr-TR" dirty="0"/>
              <a:t> için amortisman ayrılır </a:t>
            </a:r>
          </a:p>
          <a:p>
            <a:r>
              <a:rPr lang="tr-TR" b="1" dirty="0"/>
              <a:t>taşıtlar</a:t>
            </a:r>
            <a:r>
              <a:rPr lang="tr-TR" dirty="0"/>
              <a:t> için amortisman ayrılır </a:t>
            </a:r>
          </a:p>
          <a:p>
            <a:r>
              <a:rPr lang="tr-TR" b="1" dirty="0"/>
              <a:t>demirbaşlar</a:t>
            </a:r>
            <a:r>
              <a:rPr lang="tr-TR" dirty="0"/>
              <a:t> için amortisman ayrılır </a:t>
            </a:r>
          </a:p>
          <a:p>
            <a:pPr marL="0" indent="0">
              <a:buNone/>
            </a:pPr>
            <a:r>
              <a:rPr lang="tr-TR" dirty="0"/>
              <a:t>Ama örneğin </a:t>
            </a:r>
            <a:r>
              <a:rPr lang="tr-TR" b="1" dirty="0"/>
              <a:t>arazi ve arsalar</a:t>
            </a:r>
            <a:r>
              <a:rPr lang="tr-TR" dirty="0"/>
              <a:t> için genel olarak amortisman ayrılmaz.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55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D8B55-3B52-39CD-8D3D-D0F220DCC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E273A7-1097-72ED-FAA2-FD844506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Yararlı ömür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F364A2-B058-910F-1283-B679693D0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Yararlı ömür</a:t>
            </a:r>
            <a:r>
              <a:rPr lang="tr-TR" dirty="0"/>
              <a:t>, bir maddi duran varlığın işletmede </a:t>
            </a:r>
            <a:r>
              <a:rPr lang="tr-TR" b="1" dirty="0"/>
              <a:t>kaç yıl kullanılmasının beklendiğini</a:t>
            </a:r>
            <a:r>
              <a:rPr lang="tr-TR" dirty="0"/>
              <a:t> gösterir.</a:t>
            </a:r>
          </a:p>
          <a:p>
            <a:pPr marL="0" indent="0">
              <a:buNone/>
            </a:pPr>
            <a:r>
              <a:rPr lang="tr-TR" dirty="0"/>
              <a:t>Amortisman hesaplamasında bu kavram çok önemlidir. Çünkü bir varlığın maliyetini yıllara yayacaksak, önce şu soruya cevap vermemiz gerekir:</a:t>
            </a:r>
          </a:p>
          <a:p>
            <a:pPr marL="0" indent="0">
              <a:buNone/>
            </a:pPr>
            <a:r>
              <a:rPr lang="tr-TR" b="1" dirty="0"/>
              <a:t>Bu varlık kaç yıl kullanılacak?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İşte bu sürece </a:t>
            </a:r>
            <a:r>
              <a:rPr lang="tr-TR" b="1" dirty="0"/>
              <a:t>yararlı ömür</a:t>
            </a:r>
            <a:r>
              <a:rPr lang="tr-TR" dirty="0"/>
              <a:t> denir.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5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8356E-E60D-A7FE-5573-4ADFA966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4DD579-A29D-E0B5-C4DF-5D391D2C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 amortisman yöntemi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11866F-404C-C934-B386-796627817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Bu yöntemde varlığın amortismana tabi tutarı, </a:t>
            </a:r>
            <a:r>
              <a:rPr lang="tr-TR" b="1" dirty="0"/>
              <a:t>yararlı ömrüne eşit biçimde bölünür</a:t>
            </a:r>
            <a:r>
              <a:rPr lang="tr-TR" dirty="0"/>
              <a:t>. Yani her yıl </a:t>
            </a:r>
            <a:r>
              <a:rPr lang="tr-TR" b="1" dirty="0"/>
              <a:t>aynı tutarda amortisman</a:t>
            </a:r>
            <a:r>
              <a:rPr lang="tr-TR" dirty="0"/>
              <a:t> ayrılır.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Temel mantık: </a:t>
            </a:r>
          </a:p>
          <a:p>
            <a:pPr marL="0" indent="0" algn="just">
              <a:buNone/>
            </a:pPr>
            <a:r>
              <a:rPr lang="tr-TR" dirty="0"/>
              <a:t>Eğer bir varlık 5 yıl kullanılacaksa, amortismana esas tutar 5 parçaya bölünür. Böylece her yıl eşit gider yazılır.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81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32866-3DE3-DF37-376B-7BFB8C383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DB26A5-BA59-1B51-5822-99CB0198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1EB646-B18F-72FC-740D-2ED36B848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Bir demirbaşın maliyet değeri 100.000 TL ve Yararlı ömrü 5 yıldır. Ayrılması gereken amortisman miktarı kaç TL’dir?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>
              <a:buNone/>
            </a:pPr>
            <a:r>
              <a:rPr lang="tr-TR" b="1" dirty="0"/>
              <a:t>100.000 / 5 = 20.000 TL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Yani her yıl </a:t>
            </a:r>
            <a:r>
              <a:rPr lang="tr-TR" b="1" dirty="0"/>
              <a:t>20.000 TL amortisman</a:t>
            </a:r>
            <a:r>
              <a:rPr lang="tr-TR" dirty="0"/>
              <a:t> ayrılır.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58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482F-A53F-D56A-6343-DBFEEA37D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7CCBD3-3C83-4154-34DA-B39F007A9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Birikmiş amortisman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240B44-27D7-DA14-5F74-C6DC88657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733" y="2478024"/>
            <a:ext cx="10453963" cy="40243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Bir varlık için yıllar boyunca ayrılmış amortismanların </a:t>
            </a:r>
            <a:r>
              <a:rPr lang="tr-TR" b="1" dirty="0"/>
              <a:t>toplamıdır</a:t>
            </a:r>
            <a:r>
              <a:rPr lang="tr-TR" dirty="0"/>
              <a:t>. Mantık şöyledir: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Her yıl biraz amortisman ayrılır. 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Bu tutarlar üst üste eklenir. 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Oluşan toplam tutara </a:t>
            </a:r>
            <a:r>
              <a:rPr lang="tr-TR" b="1" dirty="0"/>
              <a:t>birikmiş amortisman</a:t>
            </a:r>
            <a:r>
              <a:rPr lang="tr-TR" dirty="0"/>
              <a:t> denir.</a:t>
            </a:r>
          </a:p>
          <a:p>
            <a:pPr marL="457200" indent="-457200">
              <a:buFont typeface="+mj-lt"/>
              <a:buAutoNum type="arabicPeriod"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Neden önemlidir?</a:t>
            </a:r>
            <a:br>
              <a:rPr lang="tr-TR" dirty="0"/>
            </a:br>
            <a:r>
              <a:rPr lang="tr-TR" dirty="0"/>
              <a:t>Çünkü bu hesap sayesinde bir varlığın ilk alındığı değer ile zaman içinde ne kadarının giderleştirildiğini ayırabiliriz.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98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DF45F-59CB-93D2-39DC-028AECFBD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24AD00-C300-FF99-BD2B-76BB7743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Amortismanın muhasebeleştirilmesi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36931F-0420-D246-4160-6AC0A5FA6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Amortisman muhasebeleştirilirken temel mantık şudur: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bir yandan </a:t>
            </a:r>
            <a:r>
              <a:rPr lang="tr-TR" b="1" dirty="0"/>
              <a:t>gider</a:t>
            </a:r>
            <a:r>
              <a:rPr lang="tr-TR" dirty="0"/>
              <a:t> yazılır 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diğer yandan </a:t>
            </a:r>
            <a:r>
              <a:rPr lang="tr-TR" b="1" dirty="0"/>
              <a:t>birikmiş amortisman</a:t>
            </a:r>
            <a:r>
              <a:rPr lang="tr-TR" dirty="0"/>
              <a:t> artırılır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Yani işletme şunu söylemiş olur:</a:t>
            </a:r>
          </a:p>
          <a:p>
            <a:pPr marL="0" indent="0">
              <a:buNone/>
            </a:pPr>
            <a:r>
              <a:rPr lang="tr-TR" dirty="0"/>
              <a:t>“Bu varlığı kullandım; bu yılki kullanım payını gider olarak kayda aldım.”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28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97C0C-52CC-C567-FBD6-3DE80D058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DBC59F-5DDA-1AC5-1CA6-3A10D7F27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Hangi hesaplar kullanılır?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5D3BF4-6814-F025-C86D-BEF8B28C6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Muhasebe kaydında iki hesap kullanılır:</a:t>
            </a:r>
          </a:p>
          <a:p>
            <a:r>
              <a:rPr lang="tr-TR" b="1" dirty="0"/>
              <a:t>Maddi duran varlığın ilgili olduğu GİDER HESABI</a:t>
            </a:r>
            <a:endParaRPr lang="tr-TR" dirty="0"/>
          </a:p>
          <a:p>
            <a:r>
              <a:rPr lang="tr-TR" b="1" dirty="0"/>
              <a:t>257 Birikmiş Amortismanlar Hesabı (-)</a:t>
            </a:r>
            <a:endParaRPr lang="tr-TR" dirty="0"/>
          </a:p>
          <a:p>
            <a:pPr marL="0" indent="0" algn="just">
              <a:buNone/>
            </a:pPr>
            <a:r>
              <a:rPr lang="tr-TR" dirty="0"/>
              <a:t>Neden doğrudan varlık hesabını azaltmıyoruz?</a:t>
            </a:r>
          </a:p>
          <a:p>
            <a:pPr marL="0" indent="0">
              <a:buNone/>
            </a:pPr>
            <a:r>
              <a:rPr lang="tr-TR" dirty="0"/>
              <a:t>Çünkü muhasebede iki bilgiyi </a:t>
            </a:r>
            <a:r>
              <a:rPr lang="tr-TR" b="1" dirty="0"/>
              <a:t>ayrı ayrı görmek</a:t>
            </a:r>
            <a:r>
              <a:rPr lang="tr-TR" dirty="0"/>
              <a:t> isteriz:</a:t>
            </a:r>
          </a:p>
          <a:p>
            <a:r>
              <a:rPr lang="tr-TR" b="1" dirty="0"/>
              <a:t>Varlığın değeri</a:t>
            </a:r>
            <a:endParaRPr lang="tr-TR" dirty="0"/>
          </a:p>
          <a:p>
            <a:r>
              <a:rPr lang="tr-TR" b="1" dirty="0"/>
              <a:t>Zaman içinde ne kadar amortisman ayrıldığı</a:t>
            </a:r>
            <a:endParaRPr lang="tr-TR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06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B3ECF-C817-141C-28BC-D421A9739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C13D99-4BBB-8F32-51FC-23C8BA67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“Maddi duran varlığın ilgili olduğu gider hesabı” ne demektir?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A34417-54CD-59F8-856B-8DD5DAF4A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74333"/>
            <a:ext cx="10168128" cy="448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Amortisman gideri, her zaman tek bir genel gider hesabına değil, varlığın işletmede </a:t>
            </a:r>
            <a:r>
              <a:rPr lang="tr-TR" b="1" dirty="0"/>
              <a:t>hangi amaçla kullanıldığına göre</a:t>
            </a:r>
            <a:r>
              <a:rPr lang="tr-TR" dirty="0"/>
              <a:t> ilgili gider hesabına yazılır.</a:t>
            </a:r>
          </a:p>
          <a:p>
            <a:pPr marL="0" indent="0" algn="just">
              <a:buNone/>
            </a:pPr>
            <a:r>
              <a:rPr lang="tr-TR" dirty="0"/>
              <a:t>Yani soru şudur: </a:t>
            </a:r>
            <a:r>
              <a:rPr lang="tr-TR" b="1" dirty="0"/>
              <a:t>Bu varlık işletmede nerede kullanılıyor? </a:t>
            </a:r>
          </a:p>
          <a:p>
            <a:pPr marL="0" indent="0" algn="just">
              <a:buNone/>
            </a:pPr>
            <a:r>
              <a:rPr lang="tr-TR" dirty="0"/>
              <a:t>Buna göre amortisman:</a:t>
            </a:r>
          </a:p>
          <a:p>
            <a:r>
              <a:rPr lang="tr-TR" dirty="0"/>
              <a:t>üretimde kullanılıyorsa </a:t>
            </a:r>
            <a:r>
              <a:rPr lang="tr-TR" b="1" dirty="0"/>
              <a:t>üretimle ilgili gider hesabına</a:t>
            </a:r>
            <a:r>
              <a:rPr lang="tr-TR" dirty="0"/>
              <a:t> </a:t>
            </a:r>
          </a:p>
          <a:p>
            <a:r>
              <a:rPr lang="tr-TR" dirty="0"/>
              <a:t>satış bölümünde kullanılıyorsa </a:t>
            </a:r>
            <a:r>
              <a:rPr lang="tr-TR" b="1" dirty="0"/>
              <a:t>pazarlama, satış ve dağıtım giderlerine</a:t>
            </a:r>
            <a:r>
              <a:rPr lang="tr-TR" dirty="0"/>
              <a:t> </a:t>
            </a:r>
          </a:p>
          <a:p>
            <a:r>
              <a:rPr lang="tr-TR" dirty="0"/>
              <a:t>ofiste ve yönetimde kullanılıyorsa </a:t>
            </a:r>
            <a:r>
              <a:rPr lang="tr-TR" b="1" dirty="0"/>
              <a:t>genel yönetim giderlerine</a:t>
            </a:r>
            <a:r>
              <a:rPr lang="tr-TR" dirty="0"/>
              <a:t> yazılır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47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E09BB-0F14-505B-B3D0-8F46B463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B3F9B5-702B-81C8-1E60-2E7C4780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Örnek 1: Ofiste kullanılan bilgisayarın amortismanı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33AA1B-DFBD-5793-3CCC-1174F3D31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İşletmede </a:t>
            </a:r>
            <a:r>
              <a:rPr lang="tr-TR" b="1" dirty="0">
                <a:solidFill>
                  <a:srgbClr val="FF0000"/>
                </a:solidFill>
              </a:rPr>
              <a:t>ofis işlerinde </a:t>
            </a:r>
            <a:r>
              <a:rPr lang="tr-TR" dirty="0"/>
              <a:t>kullanılan bilgisayar için dönem sonunda </a:t>
            </a:r>
            <a:r>
              <a:rPr lang="tr-TR" b="1" dirty="0"/>
              <a:t>8.000 TL amortisman</a:t>
            </a:r>
            <a:r>
              <a:rPr lang="tr-TR" dirty="0"/>
              <a:t> ayrılmış olsun. </a:t>
            </a:r>
            <a:r>
              <a:rPr lang="tr-TR" b="1" dirty="0"/>
              <a:t>Yevmiye kaydı: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Borç</a:t>
            </a:r>
            <a:br>
              <a:rPr lang="tr-TR" dirty="0"/>
            </a:br>
            <a:r>
              <a:rPr lang="tr-TR" dirty="0"/>
              <a:t>770 Genel Yönetim Giderleri .......... 8.000</a:t>
            </a:r>
          </a:p>
          <a:p>
            <a:pPr marL="0" indent="0">
              <a:buNone/>
            </a:pPr>
            <a:r>
              <a:rPr lang="tr-TR" b="1" dirty="0"/>
              <a:t>Alacak</a:t>
            </a:r>
            <a:br>
              <a:rPr lang="tr-TR" dirty="0"/>
            </a:br>
            <a:r>
              <a:rPr lang="tr-TR" dirty="0"/>
              <a:t>257 Birikmiş Amortismanlar .......... 8.000</a:t>
            </a:r>
          </a:p>
          <a:p>
            <a:pPr marL="0" indent="0">
              <a:buNone/>
            </a:pPr>
            <a:r>
              <a:rPr lang="tr-TR" b="1" dirty="0"/>
              <a:t>Kısa açıklama: </a:t>
            </a:r>
            <a:r>
              <a:rPr lang="tr-TR" dirty="0"/>
              <a:t>Bilgisayar ofiste kullanıldığı için amortisman gideri </a:t>
            </a:r>
            <a:r>
              <a:rPr lang="tr-TR" b="1" dirty="0"/>
              <a:t>Genel Yönetim Giderleri</a:t>
            </a:r>
            <a:r>
              <a:rPr lang="tr-TR" dirty="0"/>
              <a:t> hesabına yazılmıştır.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78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FB998-53C9-982C-762E-1026C8C0F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05B7E7-EFF1-CF53-0383-9D845C11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Örnek 2: Dağıtımda kullanılan aracın amortismanı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477B14-0880-D046-AB26-466CDEE7E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/>
              <a:t>İşletmenin teslimat işlerinde kullandığı araç için dönem sonunda </a:t>
            </a:r>
            <a:r>
              <a:rPr lang="tr-TR" b="1" dirty="0"/>
              <a:t>15.000 TL amortisman</a:t>
            </a:r>
            <a:r>
              <a:rPr lang="tr-TR" dirty="0"/>
              <a:t> ayrılmış olsun. </a:t>
            </a:r>
            <a:r>
              <a:rPr lang="tr-TR" b="1" dirty="0"/>
              <a:t>Yevmiye kaydı: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Borç</a:t>
            </a:r>
            <a:br>
              <a:rPr lang="tr-TR" dirty="0"/>
            </a:br>
            <a:r>
              <a:rPr lang="tr-TR" dirty="0"/>
              <a:t>760 Pazarlama, Satış ve Dağıtım Giderleri .......... 15.000</a:t>
            </a:r>
          </a:p>
          <a:p>
            <a:pPr marL="0" indent="0">
              <a:buNone/>
            </a:pPr>
            <a:r>
              <a:rPr lang="tr-TR" b="1" dirty="0"/>
              <a:t>Alacak</a:t>
            </a:r>
            <a:br>
              <a:rPr lang="tr-TR" dirty="0"/>
            </a:br>
            <a:r>
              <a:rPr lang="tr-TR" dirty="0"/>
              <a:t>257 Birikmiş Amortismanlar ................................. 15.000</a:t>
            </a:r>
          </a:p>
          <a:p>
            <a:pPr marL="0" indent="0">
              <a:buNone/>
            </a:pPr>
            <a:r>
              <a:rPr lang="tr-TR" b="1" dirty="0"/>
              <a:t>Kısa </a:t>
            </a:r>
            <a:r>
              <a:rPr lang="tr-TR" b="1"/>
              <a:t>açıklama: </a:t>
            </a:r>
            <a:r>
              <a:rPr lang="tr-TR"/>
              <a:t>Araç </a:t>
            </a:r>
            <a:r>
              <a:rPr lang="tr-TR" dirty="0"/>
              <a:t>satış ve dağıtım faaliyetinde kullanıldığı için amortisman gideri </a:t>
            </a:r>
            <a:r>
              <a:rPr lang="tr-TR" b="1" dirty="0"/>
              <a:t>Pazarlama, Satış ve Dağıtım Giderleri</a:t>
            </a:r>
            <a:r>
              <a:rPr lang="tr-TR" dirty="0"/>
              <a:t> hesabına yazılmıştır.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845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6C815-CB57-1E88-297B-01D587FBB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FF373A-980A-AFCC-0048-03E236F3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Maddi Duran Varlık Satışı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ED73EE-31D0-1E6A-2221-00E988E39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İşletmeler, ekonomik ömrünü tamamlayan veya teknolojik olarak eskiyen varlıklarını elden çıkarırlar. Bu işleme </a:t>
            </a:r>
            <a:r>
              <a:rPr lang="tr-TR" b="1" dirty="0"/>
              <a:t>Maddi Duran Varlık Satışı</a:t>
            </a:r>
            <a:r>
              <a:rPr lang="tr-TR" dirty="0"/>
              <a:t> denir.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Defter Değeri:</a:t>
            </a:r>
            <a:r>
              <a:rPr lang="tr-TR" dirty="0"/>
              <a:t> Varlığın kayıtlı maliyetinden, bugüne kadar ayrılan birikmiş amortismanların düşülmesiyle bulunan değerdir.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Satış Karı/Zararı:</a:t>
            </a:r>
            <a:r>
              <a:rPr lang="tr-TR" dirty="0"/>
              <a:t> Satış bedeli ile net defter değeri arasındaki farktır.</a:t>
            </a:r>
          </a:p>
        </p:txBody>
      </p:sp>
    </p:spTree>
    <p:extLst>
      <p:ext uri="{BB962C8B-B14F-4D97-AF65-F5344CB8AC3E}">
        <p14:creationId xmlns:p14="http://schemas.microsoft.com/office/powerpoint/2010/main" val="685343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0B4AA-09E5-5236-81BE-A130D4314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8309E7-5C2A-4964-373B-012529C3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Satış Kar/Zarar Analizi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8AE035-791E-A729-3890-336F5112D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Net Defter Değeri = Maliyet Bedeli - Birikmiş Amortismanlar</a:t>
            </a:r>
          </a:p>
          <a:p>
            <a:endParaRPr lang="tr-TR" b="1" dirty="0"/>
          </a:p>
          <a:p>
            <a:r>
              <a:rPr lang="tr-TR" b="1" dirty="0"/>
              <a:t>649 Diğer Olağan Gelir ve Karlar</a:t>
            </a:r>
          </a:p>
          <a:p>
            <a:endParaRPr lang="tr-TR" dirty="0"/>
          </a:p>
          <a:p>
            <a:r>
              <a:rPr lang="tr-TR" b="1" dirty="0"/>
              <a:t>659 Diğer Olağan Gider ve Zararlar 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60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CDBA9-0027-9138-F19A-0F7C514D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765822-A815-BC44-E3EF-F1B7DE07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Muhasebe Kayıt Adımları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4DDB10-518C-5E74-3CB7-7DC507B69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tr-TR" b="1" dirty="0"/>
              <a:t>Varlık Hesabı Kapatılır:</a:t>
            </a:r>
            <a:r>
              <a:rPr lang="tr-TR" dirty="0"/>
              <a:t> Varlık aktif karakterli olduğu için </a:t>
            </a:r>
            <a:r>
              <a:rPr lang="tr-TR" b="1" dirty="0"/>
              <a:t>Alacak</a:t>
            </a:r>
            <a:r>
              <a:rPr lang="tr-TR" dirty="0"/>
              <a:t> tarafına yazılır (</a:t>
            </a:r>
            <a:r>
              <a:rPr lang="tr-TR" dirty="0" err="1"/>
              <a:t>Örn</a:t>
            </a:r>
            <a:r>
              <a:rPr lang="tr-TR" dirty="0"/>
              <a:t>: 254/255).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/>
              <a:t>Amortisman Hesabı Kapatılır:</a:t>
            </a:r>
            <a:r>
              <a:rPr lang="tr-TR" dirty="0"/>
              <a:t> Birikmiş amortismanlar pasif karakterli (düzenleyici) olduğu için </a:t>
            </a:r>
            <a:r>
              <a:rPr lang="tr-TR" b="1" dirty="0"/>
              <a:t>Borç</a:t>
            </a:r>
            <a:r>
              <a:rPr lang="tr-TR" dirty="0"/>
              <a:t> tarafına yazılır (257).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/>
              <a:t>Tahsilat Kaydedilir:</a:t>
            </a:r>
            <a:r>
              <a:rPr lang="tr-TR" dirty="0"/>
              <a:t> Kasaya veya bankaya giren tutar </a:t>
            </a:r>
            <a:r>
              <a:rPr lang="tr-TR" b="1" dirty="0"/>
              <a:t>Borç</a:t>
            </a:r>
            <a:r>
              <a:rPr lang="tr-TR" dirty="0"/>
              <a:t> yazılır (100/102).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/>
              <a:t>Fark Kaydedilir:</a:t>
            </a:r>
            <a:r>
              <a:rPr lang="tr-TR" dirty="0"/>
              <a:t> Kar oluştuysa alacak, zarar oluştuysa borç tarafına ilgili hesap yazılır.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07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EBD53-BE96-5EBB-FF2C-1875AB84E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8DB458-98D6-8F0D-F060-33779C9C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Olay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AC94D9-D013-0D61-3D30-88E4A8D3E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tr-TR" dirty="0"/>
              <a:t>İşletme, 100.000 TL maliyetli ve 60.000 TL birikmiş amortismanı olan bir taşıtı 50.000 TL’ye peşin satmıştır. (KDV ihmal edilmiştir).</a:t>
            </a:r>
          </a:p>
          <a:p>
            <a:pPr marL="457200" indent="-457200" algn="just">
              <a:buFont typeface="+mj-lt"/>
              <a:buAutoNum type="arabicPeriod"/>
            </a:pPr>
            <a:endParaRPr lang="tr-TR" dirty="0"/>
          </a:p>
          <a:p>
            <a:pPr marL="457200" indent="-457200" algn="just">
              <a:buFont typeface="+mj-lt"/>
              <a:buAutoNum type="arabicPeriod"/>
            </a:pPr>
            <a:r>
              <a:rPr lang="tr-TR" dirty="0"/>
              <a:t>İşletme, aynı taşıtı (100.000 TL maliyet, 60.000 TL amortisman) bu sefer 30.000 TL’ye satmıştır.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82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04618-6660-C7DF-7B4A-221A92178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CDA884-D2B5-5C53-5385-B5CB6C44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12A8C6-39F0-875A-1B9C-98080DD0B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45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EAB38-AF9C-8290-1FAD-50D09C5DD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A50010-5309-EC62-A5AA-E7CF841DE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84FC5F-91C8-312E-C385-99D78639F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3956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1284</Words>
  <Application>Microsoft Macintosh PowerPoint</Application>
  <PresentationFormat>Geniş ekran</PresentationFormat>
  <Paragraphs>161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4" baseType="lpstr">
      <vt:lpstr>American Typewriter</vt:lpstr>
      <vt:lpstr>American Typewriter Condensed L</vt:lpstr>
      <vt:lpstr>Arial</vt:lpstr>
      <vt:lpstr>Calibri</vt:lpstr>
      <vt:lpstr>Neue Haas Grotesk Text Pro</vt:lpstr>
      <vt:lpstr>AccentBoxVTI</vt:lpstr>
      <vt:lpstr>Genel Muhasebe 2</vt:lpstr>
      <vt:lpstr>Maddi duran varlık nedir?</vt:lpstr>
      <vt:lpstr>Bu grupta şunlar yer alır</vt:lpstr>
      <vt:lpstr>252 Binalar Hesabı</vt:lpstr>
      <vt:lpstr>Hesabın İşleyiş Mantığı</vt:lpstr>
      <vt:lpstr>253 Tesis, Makine ve Cihazlar Hesabı</vt:lpstr>
      <vt:lpstr>Hesabın İşleyiş Mantığı</vt:lpstr>
      <vt:lpstr>254 Taşıtlar Hesabı</vt:lpstr>
      <vt:lpstr>255 Demirbaşlar Hesabı</vt:lpstr>
      <vt:lpstr>250 Arazi ve Arsalar Hesabı</vt:lpstr>
      <vt:lpstr>Amortisman nedir?</vt:lpstr>
      <vt:lpstr>Amortisman nedir?</vt:lpstr>
      <vt:lpstr>Neden her maddi duran varlığa amortisman ayrılmaz?</vt:lpstr>
      <vt:lpstr>Yararlı ömür nedir?</vt:lpstr>
      <vt:lpstr>Normal amortisman yöntemi</vt:lpstr>
      <vt:lpstr>Örnek</vt:lpstr>
      <vt:lpstr>Birikmiş amortisman nedir?</vt:lpstr>
      <vt:lpstr>Amortismanın muhasebeleştirilmesi</vt:lpstr>
      <vt:lpstr>Hangi hesaplar kullanılır?</vt:lpstr>
      <vt:lpstr>“Maddi duran varlığın ilgili olduğu gider hesabı” ne demektir?</vt:lpstr>
      <vt:lpstr>Örnek 1: Ofiste kullanılan bilgisayarın amortismanı</vt:lpstr>
      <vt:lpstr>Örnek 2: Dağıtımda kullanılan aracın amortismanı</vt:lpstr>
      <vt:lpstr>Maddi Duran Varlık Satışı Nedir?</vt:lpstr>
      <vt:lpstr>Satış Kar/Zarar Analizi</vt:lpstr>
      <vt:lpstr>Muhasebe Kayıt Adımları</vt:lpstr>
      <vt:lpstr>Örnek Olay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Author</cp:lastModifiedBy>
  <cp:revision>235</cp:revision>
  <dcterms:created xsi:type="dcterms:W3CDTF">2025-09-21T08:31:17Z</dcterms:created>
  <dcterms:modified xsi:type="dcterms:W3CDTF">2026-04-12T15:38:23Z</dcterms:modified>
</cp:coreProperties>
</file>