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3"/>
    <p:restoredTop sz="94678"/>
  </p:normalViewPr>
  <p:slideViewPr>
    <p:cSldViewPr snapToGrid="0">
      <p:cViewPr varScale="1">
        <p:scale>
          <a:sx n="150" d="100"/>
          <a:sy n="150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774E9B-6644-1BD5-7975-53E718AC2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C631496-2544-A76B-60A0-65FDC5367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46FF4A-86B8-8E90-25F9-CC49FECFD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D8126F7-A281-1469-E789-3CEEED79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D7A3E0-1FFD-6896-D3F3-FD79953E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5627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387EB8-C90F-FC13-2693-A6CB7F4B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63B33A-7C92-6C47-A7FC-D26ED5FF6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1E90D7B-74D7-53F1-64D5-8F43BCD85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8A986F-946E-9638-E774-527B204D9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1C9397-26E3-D3D9-7AC3-D38AADFE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23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8F6134-2BB4-4B2A-C994-19B29EE99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B7A4BCA-3BF5-5CDE-B707-387CA6B37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F20E96-EFCD-CC92-B96B-1281AA737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73A9F9-23DA-3865-321C-07E7168B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266BB9-BEA7-1B52-092B-55BF4210B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990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C9A87-69F7-1BC2-1536-7310F969E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676D37-0DFF-5417-5585-CA27D2DC5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4EE43A3-0A15-F551-0D72-6531A2833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1C14B41-5253-F9FA-EF77-E11D52306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6DBEDEF-4F9D-FEBA-59F5-BC10F2C7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0A102A4-6AB9-B505-4CD9-A4EE3382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9105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A7B65E-EAA5-D76C-4BB0-377BD454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61972C-80ED-6324-A62B-64CC40072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DC0B2B0-7D45-B48D-C052-130EE725A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793BDD7-5E03-89A8-44C7-2A7EC18DD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9363B37-9207-F69C-EED7-97A6A9C49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0B6E9AC-90CB-14CE-309D-3A556F03A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1C14729-207A-9D33-6E50-145548DF7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F1C9ACC-0F1C-9361-9228-AC97CCB8C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835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0454-23E6-98B4-C116-D23D4B59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6850A5E-2E34-9ADF-E16B-3F292A091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C05473A-E501-2AC8-BCCD-6B189664D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EF7F262-5BE7-7597-0B37-E9CBD138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562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4F35939-6E49-6489-A3D2-AF14CBF4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A20BF80-E2BC-08B9-584D-6779D98BE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4130B1F-A57A-441E-7C1E-2E31801F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851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04BAA2-5DFD-86B7-3C30-AC29D8F2F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532C09-2500-2451-FACD-F364DECF7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B3A094C-2509-F150-4DDC-57FF17B89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4CED13B-D70C-9892-0794-DF973255B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585EB8A-BF9B-0B15-7D4D-1BDF0061F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5AF95E1-9F48-3239-8F0C-78FBCECFB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76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78AAF2-D9D0-2280-3239-CBBA4B9E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E659527-8D92-D197-B4D2-77DFE0287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B122F2E-D029-86B8-0198-1D2C1528D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C4C24AA-4945-CE05-1F86-EC1C0ABDE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FA609CB-7E05-507C-D65D-0D61CFB15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9CC3C8D-A96A-DFE2-427C-C9F1A074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05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3F2C39-736E-26BA-804E-F7496C63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EA11BAF-F373-9699-025C-66928E213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E7C8F93-2229-1CA2-B2EF-FF008B032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B93EFA6-914B-2C5F-8747-C4C8D98B8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0B7D89-D05B-D59B-3540-CB55122B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905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5A7FB0A-7919-4B02-A132-C038C46A5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A100DC5-230D-2002-2E94-44B9A8D6E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D8C3D6-0C10-7D36-23AC-EC2FBEB4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B9EA6BA-B206-F88F-43A6-F07B424A8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6B200C-BA5C-1EED-3177-3D046B2D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898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DAF2227-22FE-406D-411B-3956F134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B2917B-9B2B-7860-FA34-BC9C1AEFE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664E48-E28C-935C-0313-43FC561EE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33252A-24DB-CA47-A2A5-44858E3FC925}" type="datetimeFigureOut">
              <a:rPr lang="tr-TR" smtClean="0"/>
              <a:t>3.05.2026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448A09-D43E-0F5F-0FED-84E15823F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446BEA-2F5A-21BC-DA00-FF6B8D365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786A2C-13E9-4645-91FA-8274BDE3A0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96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D542FE-C576-541A-7CE5-2E38F63D98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B1F0FAD-F0D2-4F42-B520-20C33F1DB6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194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66AF5-CB59-78D8-008D-58EEE0AB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D9CF31-9E08-255C-523F-E1A516934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>
            <a:normAutofit fontScale="70000" lnSpcReduction="20000"/>
          </a:bodyPr>
          <a:lstStyle/>
          <a:p>
            <a:r>
              <a:rPr lang="tr-TR" dirty="0"/>
              <a:t>Aşağıdaki hesapların türünü yazınız: </a:t>
            </a:r>
            <a:r>
              <a:rPr lang="tr-TR" b="1" dirty="0"/>
              <a:t>Aktif Hesap, Pasif Hesap, Gelir Hesabı, Gider Hesabı</a:t>
            </a:r>
            <a:endParaRPr lang="tr-TR" dirty="0"/>
          </a:p>
          <a:p>
            <a:r>
              <a:rPr lang="tr-TR" b="1" dirty="0"/>
              <a:t>600 Yurt İçi Satışlar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253 Tesis, Makine ve Cihazlar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331 Ortaklara Borçlar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221 Alacak Senetleri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780 Finansman Giderleri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245 Bağlı Ortaklıklar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257 Birikmiş Amortismanlar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400 Banka Kredileri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649 Diğer Olağan Gelir ve Kârlar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242 İştirakler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659 Diğer Olağan Gider ve Zararlar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321 Borç Senetleri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252 Binalar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500 Sermaye</a:t>
            </a:r>
            <a:r>
              <a:rPr lang="tr-TR" dirty="0"/>
              <a:t> ne tür bir hesaptır? </a:t>
            </a:r>
          </a:p>
          <a:p>
            <a:r>
              <a:rPr lang="tr-TR" b="1" dirty="0"/>
              <a:t>240 Bağlı Menkul Kıymetler</a:t>
            </a:r>
            <a:r>
              <a:rPr lang="tr-TR" dirty="0"/>
              <a:t> ne tür bir hesaptır?</a:t>
            </a:r>
          </a:p>
        </p:txBody>
      </p:sp>
    </p:spTree>
    <p:extLst>
      <p:ext uri="{BB962C8B-B14F-4D97-AF65-F5344CB8AC3E}">
        <p14:creationId xmlns:p14="http://schemas.microsoft.com/office/powerpoint/2010/main" val="194329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52ACDE-F6FA-F0C2-C6CA-F290ADB36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r>
              <a:rPr lang="tr-TR" dirty="0"/>
              <a:t>İşletme bankadan </a:t>
            </a:r>
            <a:r>
              <a:rPr lang="tr-TR" b="1" dirty="0"/>
              <a:t>100.000 TL kısa vadeli kredi kullanmış</a:t>
            </a:r>
            <a:r>
              <a:rPr lang="tr-TR" dirty="0"/>
              <a:t> ve tutar </a:t>
            </a:r>
            <a:r>
              <a:rPr lang="tr-TR" b="1" dirty="0"/>
              <a:t>banka hesabına aktarılmıştır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kısa vadeli banka kredisinin </a:t>
            </a:r>
            <a:r>
              <a:rPr lang="tr-TR" b="1" dirty="0"/>
              <a:t>40.000 TL ana para</a:t>
            </a:r>
            <a:r>
              <a:rPr lang="tr-TR" dirty="0"/>
              <a:t> ve </a:t>
            </a:r>
            <a:r>
              <a:rPr lang="tr-TR" b="1" dirty="0"/>
              <a:t>4.000 TL faiz</a:t>
            </a:r>
            <a:r>
              <a:rPr lang="tr-TR" dirty="0"/>
              <a:t> tutarındaki </a:t>
            </a:r>
            <a:r>
              <a:rPr lang="tr-TR" dirty="0" err="1"/>
              <a:t>taksidini</a:t>
            </a:r>
            <a:r>
              <a:rPr lang="tr-TR" dirty="0"/>
              <a:t> </a:t>
            </a:r>
            <a:r>
              <a:rPr lang="tr-TR" b="1" dirty="0"/>
              <a:t>banka hesabından ödemiştir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</a:t>
            </a:r>
            <a:r>
              <a:rPr lang="tr-TR" b="1" dirty="0"/>
              <a:t>120.000 TL tutarında ticari mal satın almıştır</a:t>
            </a:r>
            <a:r>
              <a:rPr lang="tr-TR" dirty="0"/>
              <a:t>. Bedelini </a:t>
            </a:r>
            <a:r>
              <a:rPr lang="tr-TR" b="1" dirty="0"/>
              <a:t>banka hesabından ödemiştir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</a:t>
            </a:r>
            <a:r>
              <a:rPr lang="tr-TR" b="1" dirty="0"/>
              <a:t>150.000 TL tutarında ticari malı vadeli olarak satın almıştır</a:t>
            </a:r>
            <a:r>
              <a:rPr lang="tr-TR" dirty="0"/>
              <a:t>. Borç senede bağlanmamıştır. Yevmiye kaydını yapınız.</a:t>
            </a:r>
          </a:p>
          <a:p>
            <a:r>
              <a:rPr lang="tr-TR" dirty="0"/>
              <a:t>İşletme daha önce vadeli aldığı ticari mallara ilişkin </a:t>
            </a:r>
            <a:r>
              <a:rPr lang="tr-TR" b="1" dirty="0"/>
              <a:t>150.000 TL satıcı borcunu</a:t>
            </a:r>
            <a:r>
              <a:rPr lang="tr-TR" dirty="0"/>
              <a:t> </a:t>
            </a:r>
            <a:r>
              <a:rPr lang="tr-TR" b="1" dirty="0"/>
              <a:t>banka hesabından ödemiştir</a:t>
            </a:r>
            <a:r>
              <a:rPr lang="tr-TR" dirty="0"/>
              <a:t>. Yevmiye kaydını yapınız.</a:t>
            </a:r>
          </a:p>
        </p:txBody>
      </p:sp>
    </p:spTree>
    <p:extLst>
      <p:ext uri="{BB962C8B-B14F-4D97-AF65-F5344CB8AC3E}">
        <p14:creationId xmlns:p14="http://schemas.microsoft.com/office/powerpoint/2010/main" val="2906725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18148-FD76-521D-727F-621DFBC9C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6D3682-C057-0A3A-57FF-42FD9E17A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r>
              <a:rPr lang="tr-TR" dirty="0"/>
              <a:t>İşletme </a:t>
            </a:r>
            <a:r>
              <a:rPr lang="tr-TR" b="1" dirty="0"/>
              <a:t>200.000 TL tutarında ticari malı senet karşılığında satın almıştır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daha önce düzenlediği </a:t>
            </a:r>
            <a:r>
              <a:rPr lang="tr-TR" b="1" dirty="0"/>
              <a:t>200.000 TL borç senedini</a:t>
            </a:r>
            <a:r>
              <a:rPr lang="tr-TR" dirty="0"/>
              <a:t> </a:t>
            </a:r>
            <a:r>
              <a:rPr lang="tr-TR" b="1" dirty="0"/>
              <a:t>banka hesabından ödemiştir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faaliyetlerinde kullanmak üzere </a:t>
            </a:r>
            <a:r>
              <a:rPr lang="tr-TR" b="1" dirty="0"/>
              <a:t>300.000 TL’ye taşıt satın almıştır</a:t>
            </a:r>
            <a:r>
              <a:rPr lang="tr-TR" dirty="0"/>
              <a:t>. Bedelini </a:t>
            </a:r>
            <a:r>
              <a:rPr lang="tr-TR" b="1" dirty="0"/>
              <a:t>banka hesabından ödemiştir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ofiste kullanmak üzere </a:t>
            </a:r>
            <a:r>
              <a:rPr lang="tr-TR" b="1" dirty="0"/>
              <a:t>80.000 TL’ye demirbaş satın almıştır</a:t>
            </a:r>
            <a:r>
              <a:rPr lang="tr-TR" dirty="0"/>
              <a:t>. Bedelini </a:t>
            </a:r>
            <a:r>
              <a:rPr lang="tr-TR" b="1" dirty="0"/>
              <a:t>banka hesabından ödemiştir</a:t>
            </a:r>
            <a:r>
              <a:rPr lang="tr-TR" dirty="0"/>
              <a:t>. Yevmiye kaydını yapınız.</a:t>
            </a:r>
          </a:p>
          <a:p>
            <a:pPr marL="514350" indent="-514350">
              <a:buFont typeface="+mj-lt"/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7072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216A8-F58F-E332-9CB2-7FAB8E4AC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19EE51-622B-9F3F-AE64-9338CAC0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r>
              <a:rPr lang="tr-TR" dirty="0"/>
              <a:t>Maliyet değeri </a:t>
            </a:r>
            <a:r>
              <a:rPr lang="tr-TR" b="1" dirty="0"/>
              <a:t>100.000 TL</a:t>
            </a:r>
            <a:r>
              <a:rPr lang="tr-TR" dirty="0"/>
              <a:t>, yararlı ömrü </a:t>
            </a:r>
            <a:r>
              <a:rPr lang="tr-TR" b="1" dirty="0"/>
              <a:t>5 yıl</a:t>
            </a:r>
            <a:r>
              <a:rPr lang="tr-TR" dirty="0"/>
              <a:t> olan bir demirbaş için normal amortisman yöntemine göre yıllık amortisman tutarını hesaplayınız.</a:t>
            </a:r>
          </a:p>
          <a:p>
            <a:r>
              <a:rPr lang="tr-TR" dirty="0"/>
              <a:t>Maliyet değeri </a:t>
            </a:r>
            <a:r>
              <a:rPr lang="tr-TR" b="1" dirty="0"/>
              <a:t>300.000 TL</a:t>
            </a:r>
            <a:r>
              <a:rPr lang="tr-TR" dirty="0"/>
              <a:t>, yararlı ömrü </a:t>
            </a:r>
            <a:r>
              <a:rPr lang="tr-TR" b="1" dirty="0"/>
              <a:t>6 yıl</a:t>
            </a:r>
            <a:r>
              <a:rPr lang="tr-TR" dirty="0"/>
              <a:t> olan bir taşıt için normal amortisman yöntemine göre yıllık amortisman tutarını hesaplayınız.</a:t>
            </a:r>
          </a:p>
          <a:p>
            <a:r>
              <a:rPr lang="tr-TR" dirty="0"/>
              <a:t>İşletme ofiste kullandığı demirbaşlar için dönem sonunda </a:t>
            </a:r>
            <a:r>
              <a:rPr lang="tr-TR" b="1" dirty="0"/>
              <a:t>12.000 TL amortisman ayırmıştır</a:t>
            </a:r>
            <a:r>
              <a:rPr lang="tr-TR" dirty="0"/>
              <a:t>. Yevmiye kaydını yapınız.</a:t>
            </a:r>
          </a:p>
          <a:p>
            <a:r>
              <a:rPr lang="tr-TR" dirty="0"/>
              <a:t>İşletme teslimat işlerinde kullandığı taşıt için dönem sonunda </a:t>
            </a:r>
            <a:r>
              <a:rPr lang="tr-TR" b="1" dirty="0"/>
              <a:t>25.000 TL amortisman ayırmıştır</a:t>
            </a:r>
            <a:r>
              <a:rPr lang="tr-TR" dirty="0"/>
              <a:t>. Yevmiye kaydını yapınız.</a:t>
            </a:r>
          </a:p>
        </p:txBody>
      </p:sp>
    </p:spTree>
    <p:extLst>
      <p:ext uri="{BB962C8B-B14F-4D97-AF65-F5344CB8AC3E}">
        <p14:creationId xmlns:p14="http://schemas.microsoft.com/office/powerpoint/2010/main" val="615624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0C30B-D683-8B08-C280-E858ACF8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4CEF66-9E3B-A905-6ECF-04EF2EA83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r>
              <a:rPr lang="tr-TR" dirty="0"/>
              <a:t>İşletmenin kayıtlarında </a:t>
            </a:r>
            <a:r>
              <a:rPr lang="tr-TR" b="1" dirty="0"/>
              <a:t>300.000 TL maliyetli</a:t>
            </a:r>
            <a:r>
              <a:rPr lang="tr-TR" dirty="0"/>
              <a:t> ve </a:t>
            </a:r>
            <a:r>
              <a:rPr lang="tr-TR" b="1" dirty="0"/>
              <a:t>120.000 TL birikmiş amortismanı</a:t>
            </a:r>
            <a:r>
              <a:rPr lang="tr-TR" dirty="0"/>
              <a:t> bulunan taşıtın net defter değerini hesaplayınız.</a:t>
            </a:r>
          </a:p>
          <a:p>
            <a:r>
              <a:rPr lang="tr-TR" dirty="0"/>
              <a:t>İşletmenin kayıtlarında </a:t>
            </a:r>
            <a:r>
              <a:rPr lang="tr-TR" b="1" dirty="0"/>
              <a:t>80.000 TL maliyetli</a:t>
            </a:r>
            <a:r>
              <a:rPr lang="tr-TR" dirty="0"/>
              <a:t> ve </a:t>
            </a:r>
            <a:r>
              <a:rPr lang="tr-TR" b="1" dirty="0"/>
              <a:t>32.000 TL birikmiş amortismanı</a:t>
            </a:r>
            <a:r>
              <a:rPr lang="tr-TR" dirty="0"/>
              <a:t> bulunan demirbaşın net defter değerini hesaplayınız.</a:t>
            </a:r>
          </a:p>
          <a:p>
            <a:r>
              <a:rPr lang="tr-TR" dirty="0"/>
              <a:t>İşletme, </a:t>
            </a:r>
            <a:r>
              <a:rPr lang="tr-TR" b="1" dirty="0"/>
              <a:t>100.000 TL maliyetli</a:t>
            </a:r>
            <a:r>
              <a:rPr lang="tr-TR" dirty="0"/>
              <a:t> ve </a:t>
            </a:r>
            <a:r>
              <a:rPr lang="tr-TR" b="1" dirty="0"/>
              <a:t>60.000 TL birikmiş amortismanı</a:t>
            </a:r>
            <a:r>
              <a:rPr lang="tr-TR" dirty="0"/>
              <a:t> olan taşıtı </a:t>
            </a:r>
            <a:r>
              <a:rPr lang="tr-TR" b="1" dirty="0"/>
              <a:t>50.000 TL’ye peşin satmıştır</a:t>
            </a:r>
            <a:r>
              <a:rPr lang="tr-TR" dirty="0"/>
              <a:t>. Satış kârı veya zararını hesaplayınız ve yevmiye kaydını yapınız. KDV ihmal edilecektir.</a:t>
            </a:r>
          </a:p>
          <a:p>
            <a:r>
              <a:rPr lang="tr-TR" dirty="0"/>
              <a:t>İşletme, </a:t>
            </a:r>
            <a:r>
              <a:rPr lang="tr-TR" b="1" dirty="0"/>
              <a:t>100.000 TL maliyetli</a:t>
            </a:r>
            <a:r>
              <a:rPr lang="tr-TR" dirty="0"/>
              <a:t> ve </a:t>
            </a:r>
            <a:r>
              <a:rPr lang="tr-TR" b="1" dirty="0"/>
              <a:t>60.000 TL birikmiş amortismanı</a:t>
            </a:r>
            <a:r>
              <a:rPr lang="tr-TR" dirty="0"/>
              <a:t> olan taşıtı </a:t>
            </a:r>
            <a:r>
              <a:rPr lang="tr-TR" b="1" dirty="0"/>
              <a:t>30.000 TL’ye peşin satmıştır</a:t>
            </a:r>
            <a:r>
              <a:rPr lang="tr-TR" dirty="0"/>
              <a:t>. Satış kârı veya zararını hesaplayınız ve yevmiye kaydını yapınız. KDV ihmal edilecektir.</a:t>
            </a:r>
          </a:p>
        </p:txBody>
      </p:sp>
    </p:spTree>
    <p:extLst>
      <p:ext uri="{BB962C8B-B14F-4D97-AF65-F5344CB8AC3E}">
        <p14:creationId xmlns:p14="http://schemas.microsoft.com/office/powerpoint/2010/main" val="2507728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772DB-AD11-735B-2AD4-E8C5C963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FE02EA-6916-4A28-C00D-A4A92D71F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1811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FBB97-A1B0-BCA2-3E4F-0873A125B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ABDBB7-16C5-17D7-A520-1F9C386F2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218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9D4F1-E788-65CB-F312-7E392294E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4E0F60-A9C3-CCCD-3B10-F39DBFEF9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1822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705E9-526B-3E72-47B9-154187CA5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DC2689-1741-0EB7-67EE-FAC3155F2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133"/>
            <a:ext cx="10515600" cy="5448830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6766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484</Words>
  <Application>Microsoft Macintosh PowerPoint</Application>
  <PresentationFormat>Geniş ekran</PresentationFormat>
  <Paragraphs>33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Author</dc:creator>
  <cp:lastModifiedBy>Author</cp:lastModifiedBy>
  <cp:revision>2</cp:revision>
  <dcterms:created xsi:type="dcterms:W3CDTF">2026-05-03T09:57:15Z</dcterms:created>
  <dcterms:modified xsi:type="dcterms:W3CDTF">2026-05-03T10:09:21Z</dcterms:modified>
</cp:coreProperties>
</file>